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65" r:id="rId5"/>
    <p:sldId id="257" r:id="rId6"/>
    <p:sldId id="258" r:id="rId7"/>
    <p:sldId id="259" r:id="rId8"/>
    <p:sldId id="273" r:id="rId9"/>
    <p:sldId id="264" r:id="rId10"/>
    <p:sldId id="278" r:id="rId11"/>
    <p:sldId id="263" r:id="rId12"/>
    <p:sldId id="262" r:id="rId13"/>
    <p:sldId id="261" r:id="rId14"/>
    <p:sldId id="268" r:id="rId15"/>
    <p:sldId id="270" r:id="rId16"/>
    <p:sldId id="277" r:id="rId17"/>
    <p:sldId id="269" r:id="rId18"/>
    <p:sldId id="274" r:id="rId19"/>
    <p:sldId id="271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3455" autoAdjust="0"/>
  </p:normalViewPr>
  <p:slideViewPr>
    <p:cSldViewPr>
      <p:cViewPr varScale="1">
        <p:scale>
          <a:sx n="57" d="100"/>
          <a:sy n="57" d="100"/>
        </p:scale>
        <p:origin x="-8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476-5327-4F69-83A1-93808CAA9E01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3B76-8375-4818-AF64-9A9693AA5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476-5327-4F69-83A1-93808CAA9E01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3B76-8375-4818-AF64-9A9693AA5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476-5327-4F69-83A1-93808CAA9E01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3B76-8375-4818-AF64-9A9693AA5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476-5327-4F69-83A1-93808CAA9E01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3B76-8375-4818-AF64-9A9693AA5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476-5327-4F69-83A1-93808CAA9E01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3B76-8375-4818-AF64-9A9693AA5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476-5327-4F69-83A1-93808CAA9E01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3B76-8375-4818-AF64-9A9693AA5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476-5327-4F69-83A1-93808CAA9E01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3B76-8375-4818-AF64-9A9693AA5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476-5327-4F69-83A1-93808CAA9E01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3B76-8375-4818-AF64-9A9693AA5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476-5327-4F69-83A1-93808CAA9E01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3B76-8375-4818-AF64-9A9693AA5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476-5327-4F69-83A1-93808CAA9E01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3B76-8375-4818-AF64-9A9693AA5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9476-5327-4F69-83A1-93808CAA9E01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3B76-8375-4818-AF64-9A9693AA5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9476-5327-4F69-83A1-93808CAA9E01}" type="datetimeFigureOut">
              <a:rPr lang="en-US" smtClean="0"/>
              <a:pPr/>
              <a:t>5/3/2009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3B76-8375-4818-AF64-9A9693AA5E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eople.rit.edu/andpph/photofile-c/prism-DSCN4991.jpg"/>
          <p:cNvPicPr>
            <a:picLocks noChangeAspect="1" noChangeArrowheads="1"/>
          </p:cNvPicPr>
          <p:nvPr/>
        </p:nvPicPr>
        <p:blipFill>
          <a:blip r:embed="rId2"/>
          <a:srcRect b="28191"/>
          <a:stretch>
            <a:fillRect/>
          </a:stretch>
        </p:blipFill>
        <p:spPr bwMode="auto">
          <a:xfrm>
            <a:off x="-2286000" y="-609600"/>
            <a:ext cx="12446000" cy="746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914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 R I S M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Portable Remote Imaging </a:t>
            </a:r>
            <a:r>
              <a:rPr lang="en-US" dirty="0" err="1" smtClean="0">
                <a:solidFill>
                  <a:schemeClr val="bg1"/>
                </a:solidFill>
              </a:rPr>
              <a:t>SpectroMeter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1242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Pantazis “</a:t>
            </a:r>
            <a:r>
              <a:rPr lang="en-US" dirty="0" err="1" smtClean="0">
                <a:solidFill>
                  <a:schemeClr val="bg1"/>
                </a:solidFill>
              </a:rPr>
              <a:t>Zakos</a:t>
            </a:r>
            <a:r>
              <a:rPr lang="en-US" dirty="0" smtClean="0">
                <a:solidFill>
                  <a:schemeClr val="bg1"/>
                </a:solidFill>
              </a:rPr>
              <a:t>” Mouroulis, JPL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Robert Green, JPL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Heidi Dierssen, </a:t>
            </a:r>
            <a:r>
              <a:rPr lang="en-US" dirty="0" err="1" smtClean="0">
                <a:solidFill>
                  <a:schemeClr val="bg1"/>
                </a:solidFill>
              </a:rPr>
              <a:t>Uconn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Bo-</a:t>
            </a:r>
            <a:r>
              <a:rPr lang="en-US" dirty="0" err="1" smtClean="0">
                <a:solidFill>
                  <a:schemeClr val="bg1"/>
                </a:solidFill>
              </a:rPr>
              <a:t>Cai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Gao</a:t>
            </a:r>
            <a:r>
              <a:rPr lang="en-US" dirty="0" smtClean="0">
                <a:solidFill>
                  <a:schemeClr val="bg1"/>
                </a:solidFill>
              </a:rPr>
              <a:t>, Marcos </a:t>
            </a:r>
            <a:r>
              <a:rPr lang="en-US" dirty="0" smtClean="0">
                <a:solidFill>
                  <a:schemeClr val="bg1"/>
                </a:solidFill>
              </a:rPr>
              <a:t>Montes, </a:t>
            </a:r>
            <a:r>
              <a:rPr lang="en-US" dirty="0" smtClean="0">
                <a:solidFill>
                  <a:schemeClr val="bg1"/>
                </a:solidFill>
              </a:rPr>
              <a:t>NRL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250" t="19000" r="11250" b="4000"/>
          <a:stretch>
            <a:fillRect/>
          </a:stretch>
        </p:blipFill>
        <p:spPr bwMode="auto">
          <a:xfrm>
            <a:off x="0" y="304800"/>
            <a:ext cx="883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PRISM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4525963"/>
          </a:xfrm>
        </p:spPr>
        <p:txBody>
          <a:bodyPr/>
          <a:lstStyle/>
          <a:p>
            <a:r>
              <a:rPr lang="en-US" dirty="0" err="1" smtClean="0"/>
              <a:t>Pushbroom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High collection aperture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11839"/>
          <a:stretch>
            <a:fillRect/>
          </a:stretch>
        </p:blipFill>
        <p:spPr bwMode="auto">
          <a:xfrm>
            <a:off x="914400" y="2438400"/>
            <a:ext cx="67151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67754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Additions to the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Additional SWIR bands</a:t>
            </a:r>
          </a:p>
          <a:p>
            <a:pPr lvl="1"/>
            <a:r>
              <a:rPr lang="en-US" dirty="0" smtClean="0"/>
              <a:t>Two channel spot radiometer</a:t>
            </a:r>
          </a:p>
          <a:p>
            <a:pPr lvl="1"/>
            <a:r>
              <a:rPr lang="en-US" dirty="0" smtClean="0"/>
              <a:t>1240 and 1640 nm</a:t>
            </a:r>
          </a:p>
          <a:p>
            <a:pPr lvl="1"/>
            <a:r>
              <a:rPr lang="en-US" dirty="0" smtClean="0"/>
              <a:t>20 and 40nm widths</a:t>
            </a:r>
          </a:p>
          <a:p>
            <a:pPr lvl="1"/>
            <a:r>
              <a:rPr lang="en-US" dirty="0" smtClean="0"/>
              <a:t> co-aligned with the main PRISM spectrometer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2"/>
          <a:srcRect l="20952" t="18286" r="27143" b="32952"/>
          <a:stretch>
            <a:fillRect/>
          </a:stretch>
        </p:blipFill>
        <p:spPr bwMode="auto">
          <a:xfrm>
            <a:off x="457200" y="1600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7" name="Group 46"/>
          <p:cNvGrpSpPr/>
          <p:nvPr/>
        </p:nvGrpSpPr>
        <p:grpSpPr>
          <a:xfrm>
            <a:off x="6705600" y="1447800"/>
            <a:ext cx="1295400" cy="4724400"/>
            <a:chOff x="6705600" y="1447800"/>
            <a:chExt cx="1295400" cy="4724400"/>
          </a:xfrm>
        </p:grpSpPr>
        <p:sp>
          <p:nvSpPr>
            <p:cNvPr id="45" name="Rectangle 44"/>
            <p:cNvSpPr/>
            <p:nvPr/>
          </p:nvSpPr>
          <p:spPr>
            <a:xfrm>
              <a:off x="6781800" y="1828800"/>
              <a:ext cx="1143000" cy="43434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5600" y="1447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Field Tests</a:t>
              </a:r>
              <a:endParaRPr lang="en-US" dirty="0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Field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7912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Monterey  Bay – Coastal CA</a:t>
            </a:r>
          </a:p>
          <a:p>
            <a:pPr lvl="1"/>
            <a:r>
              <a:rPr lang="en-US" dirty="0" smtClean="0"/>
              <a:t>Dark eelgrass targets</a:t>
            </a:r>
          </a:p>
          <a:p>
            <a:pPr lvl="1"/>
            <a:r>
              <a:rPr lang="en-US" dirty="0" smtClean="0"/>
              <a:t>T</a:t>
            </a:r>
            <a:r>
              <a:rPr lang="en-US" dirty="0" smtClean="0"/>
              <a:t>urbid water</a:t>
            </a:r>
          </a:p>
          <a:p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 err="1" smtClean="0"/>
              <a:t>Overflights</a:t>
            </a:r>
            <a:endParaRPr lang="en-US" dirty="0" smtClean="0"/>
          </a:p>
          <a:p>
            <a:pPr lvl="1"/>
            <a:r>
              <a:rPr lang="en-US" dirty="0" smtClean="0"/>
              <a:t>Transect of stations up the Slough</a:t>
            </a:r>
          </a:p>
          <a:p>
            <a:pPr lvl="1"/>
            <a:r>
              <a:rPr lang="en-US" dirty="0" smtClean="0"/>
              <a:t>Moored spectrometer and Sun photometer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Not necessarily coincident</a:t>
            </a:r>
          </a:p>
          <a:p>
            <a:pPr lvl="1"/>
            <a:r>
              <a:rPr lang="en-US" dirty="0" smtClean="0"/>
              <a:t>Eelgrass beds using divers.  </a:t>
            </a:r>
          </a:p>
          <a:p>
            <a:pPr lvl="1"/>
            <a:r>
              <a:rPr lang="en-US" dirty="0" smtClean="0"/>
              <a:t>Emergent aquatic vegetation </a:t>
            </a:r>
          </a:p>
          <a:p>
            <a:pPr lvl="1"/>
            <a:r>
              <a:rPr lang="en-US" dirty="0" smtClean="0"/>
              <a:t>Land-based targets</a:t>
            </a:r>
          </a:p>
          <a:p>
            <a:endParaRPr lang="en-US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25" name="Group 1"/>
          <p:cNvGrpSpPr>
            <a:grpSpLocks noChangeAspect="1"/>
          </p:cNvGrpSpPr>
          <p:nvPr/>
        </p:nvGrpSpPr>
        <p:grpSpPr bwMode="auto">
          <a:xfrm>
            <a:off x="5334000" y="381000"/>
            <a:ext cx="3581400" cy="5774005"/>
            <a:chOff x="624" y="432"/>
            <a:chExt cx="1837" cy="296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432"/>
              <a:ext cx="1837" cy="1902"/>
            </a:xfrm>
            <a:prstGeom prst="rect">
              <a:avLst/>
            </a:prstGeom>
            <a:noFill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2448"/>
              <a:ext cx="1509" cy="945"/>
            </a:xfrm>
            <a:prstGeom prst="rect">
              <a:avLst/>
            </a:prstGeom>
            <a:noFill/>
          </p:spPr>
        </p:pic>
        <p:sp>
          <p:nvSpPr>
            <p:cNvPr id="1026" name="Line 2"/>
            <p:cNvSpPr>
              <a:spLocks noChangeAspect="1" noChangeShapeType="1"/>
            </p:cNvSpPr>
            <p:nvPr/>
          </p:nvSpPr>
          <p:spPr bwMode="auto">
            <a:xfrm>
              <a:off x="1008" y="2112"/>
              <a:ext cx="48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Elkhorn Slough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33400" y="1600201"/>
            <a:ext cx="8077200" cy="4904422"/>
            <a:chOff x="1140" y="8373"/>
            <a:chExt cx="9405" cy="4638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1140" y="8373"/>
              <a:ext cx="9405" cy="4638"/>
              <a:chOff x="1140" y="8779"/>
              <a:chExt cx="9405" cy="4638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1665" y="8779"/>
                <a:ext cx="8880" cy="4515"/>
                <a:chOff x="1785" y="9499"/>
                <a:chExt cx="8880" cy="4515"/>
              </a:xfrm>
            </p:grpSpPr>
            <p:pic>
              <p:nvPicPr>
                <p:cNvPr id="1029" name="Picture 5" descr="allregionppl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3500"/>
                <a:stretch>
                  <a:fillRect/>
                </a:stretch>
              </p:blipFill>
              <p:spPr bwMode="auto">
                <a:xfrm>
                  <a:off x="1785" y="9560"/>
                  <a:ext cx="4605" cy="4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0" name="Picture 6" descr="MBtides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150" y="9499"/>
                  <a:ext cx="4515" cy="45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4380" y="13097"/>
                <a:ext cx="3680" cy="3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Particle Size (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pitchFamily="18" charset="2"/>
                  </a:rPr>
                  <a:t>m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m)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1140" y="9375"/>
                <a:ext cx="788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Particle Concentration (Particles L</a:t>
                </a:r>
                <a:r>
                  <a:rPr kumimoji="0" lang="en-US" sz="16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-1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 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pitchFamily="18" charset="2"/>
                  </a:rPr>
                  <a:t>m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m</a:t>
                </a:r>
                <a:r>
                  <a:rPr kumimoji="0" lang="en-US" sz="16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-1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)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4020" y="10200"/>
              <a:ext cx="192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Elkhorn Slough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7495" y="9465"/>
              <a:ext cx="192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Ebb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Tide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7350" y="11370"/>
              <a:ext cx="192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High Slack Tide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H="1">
              <a:off x="4380" y="10575"/>
              <a:ext cx="345" cy="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172200" y="990600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Buonassissi</a:t>
            </a:r>
            <a:r>
              <a:rPr lang="en-US" dirty="0" smtClean="0"/>
              <a:t>, M.S. thesis 2009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648200" y="1676400"/>
            <a:ext cx="42672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Always challenging in coastal regions</a:t>
            </a:r>
          </a:p>
          <a:p>
            <a:r>
              <a:rPr lang="en-US" dirty="0" err="1" smtClean="0"/>
              <a:t>Tafkaa</a:t>
            </a:r>
            <a:r>
              <a:rPr lang="en-US" dirty="0" smtClean="0"/>
              <a:t>, </a:t>
            </a:r>
            <a:r>
              <a:rPr lang="en-US" dirty="0" err="1" smtClean="0"/>
              <a:t>hyperspectral</a:t>
            </a:r>
            <a:r>
              <a:rPr lang="en-US" dirty="0" smtClean="0"/>
              <a:t> remote sensing of ocean color (</a:t>
            </a:r>
            <a:r>
              <a:rPr lang="en-US" dirty="0" err="1" smtClean="0"/>
              <a:t>Gao</a:t>
            </a:r>
            <a:r>
              <a:rPr lang="en-US" dirty="0" smtClean="0"/>
              <a:t> et al., 2000)</a:t>
            </a:r>
          </a:p>
          <a:p>
            <a:r>
              <a:rPr lang="en-US" dirty="0" smtClean="0"/>
              <a:t>Algorithm allows for input of sensor-specific information</a:t>
            </a:r>
          </a:p>
          <a:p>
            <a:pPr lvl="1"/>
            <a:r>
              <a:rPr lang="en-US" dirty="0" err="1" smtClean="0"/>
              <a:t>tafkaa_geometry</a:t>
            </a:r>
            <a:r>
              <a:rPr lang="en-US" dirty="0" smtClean="0"/>
              <a:t> = 110</a:t>
            </a:r>
          </a:p>
          <a:p>
            <a:pPr lvl="1"/>
            <a:r>
              <a:rPr lang="en-US" dirty="0" err="1" smtClean="0"/>
              <a:t>tafkaa_crosstrack_pointing_file</a:t>
            </a:r>
            <a:r>
              <a:rPr lang="en-US" dirty="0" smtClean="0"/>
              <a:t> = </a:t>
            </a:r>
          </a:p>
          <a:p>
            <a:pPr lvl="1"/>
            <a:r>
              <a:rPr lang="en-US" dirty="0" err="1" smtClean="0"/>
              <a:t>tafkaa_line_geometry_file</a:t>
            </a:r>
            <a:r>
              <a:rPr lang="en-US" dirty="0" smtClean="0"/>
              <a:t> = </a:t>
            </a:r>
          </a:p>
          <a:p>
            <a:endParaRPr lang="en-US" dirty="0" smtClean="0"/>
          </a:p>
          <a:p>
            <a:r>
              <a:rPr lang="en-US" dirty="0" smtClean="0"/>
              <a:t>NIR water leaving radiances (0.66 - 0.76 µm) &gt; 0 </a:t>
            </a:r>
          </a:p>
          <a:p>
            <a:endParaRPr lang="en-US" dirty="0" smtClean="0"/>
          </a:p>
          <a:p>
            <a:r>
              <a:rPr lang="en-US" dirty="0" smtClean="0"/>
              <a:t>Aerosol information from a spectrum-matching algorithm uses channels in longer wavelengths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Drs. </a:t>
            </a:r>
            <a:r>
              <a:rPr lang="en-US" dirty="0" err="1" smtClean="0"/>
              <a:t>Gao</a:t>
            </a:r>
            <a:r>
              <a:rPr lang="en-US" dirty="0" smtClean="0"/>
              <a:t> and Montes, NRL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evaluations of the </a:t>
            </a:r>
            <a:r>
              <a:rPr lang="en-US" dirty="0" err="1" smtClean="0"/>
              <a:t>hyperspectral</a:t>
            </a:r>
            <a:r>
              <a:rPr lang="en-US" dirty="0" smtClean="0"/>
              <a:t> imagery to be acquired with PRISM during the validation </a:t>
            </a:r>
            <a:r>
              <a:rPr lang="en-US" dirty="0" err="1" smtClean="0"/>
              <a:t>overflights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atmospheric corrections for a few scenes, and providing water leaving reflectance data sets to scientists who are interested in the data for further evaluations and scientific applications.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Aerosol 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5486400" cy="5257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err="1" smtClean="0"/>
              <a:t>Tafkaa</a:t>
            </a:r>
            <a:r>
              <a:rPr lang="en-US" dirty="0" smtClean="0"/>
              <a:t> parameterized only with ozone, </a:t>
            </a:r>
            <a:r>
              <a:rPr lang="en-US" dirty="0" err="1" smtClean="0"/>
              <a:t>windspeed</a:t>
            </a:r>
            <a:r>
              <a:rPr lang="en-US" dirty="0" smtClean="0"/>
              <a:t> and standard atmospheric model using the NIR/SWIR bands to model aerosols over deep water pixels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Model </a:t>
            </a:r>
            <a:r>
              <a:rPr lang="en-US" dirty="0" smtClean="0"/>
              <a:t>initialized with aerosol optical depth retrieved from a locally deployed sun photometer and extrapolated to whole scene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Atmospheric correction with pixel-by-pixel retrieval from potential ancillary information provided NASA Ames airborne atmospheric package (AATS)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26626" name="Picture 2" descr="http://smart-commit.gsfc.nasa.gov/SMART-COMMIT%20_%20Instruments_files/cim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38400"/>
            <a:ext cx="292087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9524" t="17524" r="40000" b="8571"/>
          <a:stretch>
            <a:fillRect/>
          </a:stretch>
        </p:blipFill>
        <p:spPr bwMode="auto">
          <a:xfrm>
            <a:off x="762000" y="0"/>
            <a:ext cx="7494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82" descr="E:\cjb\Pics\SoGasEx\IMG_0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1143000"/>
            <a:ext cx="13550826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Oceanic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u="sng" dirty="0" smtClean="0"/>
          </a:p>
          <a:p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Raphael </a:t>
            </a:r>
            <a:r>
              <a:rPr lang="en-US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Kudela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at University of California Santa Cruz have both agreed to collaborate in the field effort as part of this investigation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in-water instrumentation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 another imaging spectrometer, the Headwall, developed by the NASA Ames group with an airborne atmospheric package (AATS</a:t>
            </a:r>
          </a:p>
          <a:p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John Ryan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 at the Monterey Bay Aquarium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collaborators!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m_cocoon_landing_strip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JPL building portable imaging spectrometer specifically designed for ocean applications (PRISM)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Flown on smaller airborne platforms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clouds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spatial and spectral resolution</a:t>
            </a:r>
          </a:p>
          <a:p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of water quality, coastal ecosystems (reefs , eelgrass),  natural and anthropogenic hazards, possibly even adaptive sampling from ships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OBB Plan outlines:</a:t>
            </a:r>
            <a:br>
              <a:rPr lang="en-US" dirty="0" smtClean="0"/>
            </a:br>
            <a:r>
              <a:rPr lang="en-US" sz="3600" dirty="0" smtClean="0"/>
              <a:t>Portable Sensors from Suborbital Platforms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Imagery with spatial resolution of meters or less </a:t>
            </a:r>
          </a:p>
          <a:p>
            <a:r>
              <a:rPr lang="en-US" dirty="0" smtClean="0"/>
              <a:t>Mapping and tracking fine-scale features along coastal margins, including river plumes, flooded land regions, and seafloor features</a:t>
            </a:r>
          </a:p>
          <a:p>
            <a:r>
              <a:rPr lang="en-US" dirty="0" smtClean="0"/>
              <a:t>Hazardous and episodic events require repeat sampling on the order of hours and not days or weeks</a:t>
            </a:r>
          </a:p>
          <a:p>
            <a:r>
              <a:rPr lang="en-US" dirty="0" smtClean="0"/>
              <a:t>Water quality of inland lakes, rivers, and coastal estuaries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9863" y="1600200"/>
            <a:ext cx="3894137" cy="313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-381000"/>
            <a:ext cx="6477000" cy="874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029200" y="3048000"/>
            <a:ext cx="1371600" cy="457200"/>
          </a:xfrm>
          <a:prstGeom prst="rect">
            <a:avLst/>
          </a:prstGeom>
          <a:solidFill>
            <a:schemeClr val="tx2">
              <a:lumMod val="60000"/>
              <a:lumOff val="4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3048000"/>
            <a:ext cx="1371600" cy="457200"/>
          </a:xfrm>
          <a:prstGeom prst="rect">
            <a:avLst/>
          </a:prstGeom>
          <a:solidFill>
            <a:schemeClr val="tx2">
              <a:lumMod val="60000"/>
              <a:lumOff val="4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3048000"/>
            <a:ext cx="1371600" cy="457200"/>
          </a:xfrm>
          <a:prstGeom prst="rect">
            <a:avLst/>
          </a:prstGeom>
          <a:solidFill>
            <a:schemeClr val="tx2">
              <a:lumMod val="60000"/>
              <a:lumOff val="4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RFP Feb. 2008</a:t>
            </a:r>
            <a:endParaRPr lang="en-US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87503" y="1371600"/>
            <a:ext cx="905649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00400"/>
            <a:ext cx="836885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371600" y="27432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19600" y="3429000"/>
            <a:ext cx="1066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24800" y="3733800"/>
            <a:ext cx="7620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Spectrometer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The coastal ocean provides critical challenges to spectrometer system design:</a:t>
            </a:r>
          </a:p>
          <a:p>
            <a:r>
              <a:rPr lang="en-US" dirty="0"/>
              <a:t>1) The reflectance of the target can vary from ~1% for dark water to over 90% </a:t>
            </a:r>
            <a:r>
              <a:rPr lang="en-US" dirty="0" smtClean="0"/>
              <a:t>for bright </a:t>
            </a:r>
            <a:r>
              <a:rPr lang="en-US" dirty="0"/>
              <a:t>sand.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) The signal from the surface can be overwhelmed by atmospheric scatter, which </a:t>
            </a:r>
            <a:r>
              <a:rPr lang="en-US" dirty="0" smtClean="0"/>
              <a:t>is polarization-sensitive </a:t>
            </a:r>
            <a:r>
              <a:rPr lang="en-US" dirty="0"/>
              <a:t>and wavelength-dependent.</a:t>
            </a:r>
          </a:p>
          <a:p>
            <a:endParaRPr lang="en-US" dirty="0" smtClean="0"/>
          </a:p>
          <a:p>
            <a:r>
              <a:rPr lang="en-US" dirty="0" smtClean="0"/>
              <a:t>3) High </a:t>
            </a:r>
            <a:r>
              <a:rPr lang="en-US" dirty="0" smtClean="0"/>
              <a:t>spatial resolution </a:t>
            </a:r>
            <a:r>
              <a:rPr lang="en-US" dirty="0"/>
              <a:t>and </a:t>
            </a:r>
            <a:r>
              <a:rPr lang="en-US" dirty="0" smtClean="0"/>
              <a:t>high </a:t>
            </a:r>
            <a:r>
              <a:rPr lang="en-US" dirty="0"/>
              <a:t>degree of spectrometer response uniformity.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074" y="914400"/>
            <a:ext cx="8955926" cy="469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867400"/>
            <a:ext cx="7346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Pantazis </a:t>
            </a:r>
            <a:r>
              <a:rPr lang="en-US" dirty="0" smtClean="0"/>
              <a:t>“</a:t>
            </a:r>
            <a:r>
              <a:rPr lang="en-US" dirty="0" err="1" smtClean="0"/>
              <a:t>Zakos</a:t>
            </a:r>
            <a:r>
              <a:rPr lang="en-US" dirty="0" smtClean="0"/>
              <a:t>” Mouroulis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1. P. Mouroulis and J. Macdonald, </a:t>
            </a:r>
            <a:r>
              <a:rPr lang="en-US" i="1" dirty="0" smtClean="0"/>
              <a:t>Geometrical Optics and Optical Design</a:t>
            </a:r>
            <a:r>
              <a:rPr lang="en-US" dirty="0" smtClean="0"/>
              <a:t>, Oxford University Press, 1997.</a:t>
            </a:r>
          </a:p>
          <a:p>
            <a:r>
              <a:rPr lang="en-US" dirty="0" smtClean="0"/>
              <a:t>2. P. Mouroulis (Ed.): </a:t>
            </a:r>
            <a:r>
              <a:rPr lang="en-US" i="1" dirty="0" smtClean="0"/>
              <a:t>Visual Instrumentation: Optical Design and Engineering Principles</a:t>
            </a:r>
            <a:r>
              <a:rPr lang="en-US" dirty="0" smtClean="0"/>
              <a:t>, McGraw-Hill, 1999.</a:t>
            </a:r>
          </a:p>
          <a:p>
            <a:endParaRPr lang="en-US" dirty="0" smtClean="0"/>
          </a:p>
          <a:p>
            <a:r>
              <a:rPr lang="en-US" dirty="0" smtClean="0"/>
              <a:t>Designed </a:t>
            </a:r>
          </a:p>
          <a:p>
            <a:pPr lvl="1"/>
            <a:r>
              <a:rPr lang="en-US" dirty="0" smtClean="0"/>
              <a:t>the optical system of M3 and helped </a:t>
            </a:r>
            <a:r>
              <a:rPr lang="en-US" dirty="0" smtClean="0"/>
              <a:t> build and calibrate</a:t>
            </a:r>
            <a:endParaRPr lang="en-US" dirty="0" smtClean="0"/>
          </a:p>
          <a:p>
            <a:pPr lvl="1"/>
            <a:r>
              <a:rPr lang="en-US" dirty="0" smtClean="0"/>
              <a:t>Artemis imaging spectrometer to be launched soon around Earth orbit (Raytheon). </a:t>
            </a:r>
          </a:p>
          <a:p>
            <a:pPr lvl="1"/>
            <a:r>
              <a:rPr lang="en-US" dirty="0" smtClean="0"/>
              <a:t>an </a:t>
            </a:r>
            <a:r>
              <a:rPr lang="en-US" dirty="0" smtClean="0"/>
              <a:t>airborne sensor called </a:t>
            </a:r>
            <a:r>
              <a:rPr lang="en-US" dirty="0" err="1" smtClean="0"/>
              <a:t>MaRS</a:t>
            </a:r>
            <a:r>
              <a:rPr lang="en-US" dirty="0" smtClean="0"/>
              <a:t>, for which information other than the name is not yet in the public domain.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Projects </a:t>
            </a:r>
          </a:p>
          <a:p>
            <a:pPr lvl="1"/>
            <a:r>
              <a:rPr lang="en-US" dirty="0" smtClean="0"/>
              <a:t>thermal IR imaging spectrometer </a:t>
            </a:r>
            <a:r>
              <a:rPr lang="en-US" dirty="0" smtClean="0"/>
              <a:t>now </a:t>
            </a:r>
            <a:r>
              <a:rPr lang="en-US" dirty="0" smtClean="0"/>
              <a:t>in its first year.</a:t>
            </a:r>
          </a:p>
          <a:p>
            <a:pPr lvl="1"/>
            <a:r>
              <a:rPr lang="en-US" dirty="0" smtClean="0"/>
              <a:t>Ultrafast Dyson spectrometer for planetary mineralogy</a:t>
            </a:r>
          </a:p>
          <a:p>
            <a:pPr lvl="1"/>
            <a:r>
              <a:rPr lang="en-US" dirty="0" smtClean="0"/>
              <a:t>Building the next generation AVIRIS (</a:t>
            </a:r>
            <a:r>
              <a:rPr lang="en-US" dirty="0" err="1" smtClean="0"/>
              <a:t>pushbroom</a:t>
            </a:r>
            <a:r>
              <a:rPr lang="en-US" dirty="0" smtClean="0"/>
              <a:t>) sensor.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625" t="11000" r="13750"/>
          <a:stretch>
            <a:fillRect/>
          </a:stretch>
        </p:blipFill>
        <p:spPr bwMode="auto">
          <a:xfrm>
            <a:off x="0" y="381000"/>
            <a:ext cx="8610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642</Words>
  <Application>Microsoft Office PowerPoint</Application>
  <PresentationFormat>On-screen Show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 R I S M  Portable Remote Imaging SpectroMeter</vt:lpstr>
      <vt:lpstr>Slide 2</vt:lpstr>
      <vt:lpstr>OBB Plan outlines: Portable Sensors from Suborbital Platforms </vt:lpstr>
      <vt:lpstr>Slide 4</vt:lpstr>
      <vt:lpstr>NASA RFP Feb. 2008</vt:lpstr>
      <vt:lpstr>Spectrometer Design</vt:lpstr>
      <vt:lpstr>Slide 7</vt:lpstr>
      <vt:lpstr>Pantazis “Zakos” Mouroulis</vt:lpstr>
      <vt:lpstr>Slide 9</vt:lpstr>
      <vt:lpstr>Slide 10</vt:lpstr>
      <vt:lpstr>PRISM</vt:lpstr>
      <vt:lpstr>Slide 12</vt:lpstr>
      <vt:lpstr>Additions to the sensor</vt:lpstr>
      <vt:lpstr>Initial Time Line</vt:lpstr>
      <vt:lpstr>Field Tests</vt:lpstr>
      <vt:lpstr>Elkhorn Slough</vt:lpstr>
      <vt:lpstr>Atmospheric Correction</vt:lpstr>
      <vt:lpstr>Drs. Gao and Montes, NRL</vt:lpstr>
      <vt:lpstr>Aerosol Sensitivity Analysis</vt:lpstr>
      <vt:lpstr>Other Oceanic Involvement</vt:lpstr>
      <vt:lpstr>Conclusions</vt:lpstr>
    </vt:vector>
  </TitlesOfParts>
  <Company>UCONN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</dc:creator>
  <cp:lastModifiedBy>Heidi</cp:lastModifiedBy>
  <cp:revision>76</cp:revision>
  <dcterms:created xsi:type="dcterms:W3CDTF">2009-04-30T01:22:16Z</dcterms:created>
  <dcterms:modified xsi:type="dcterms:W3CDTF">2009-05-04T16:10:10Z</dcterms:modified>
</cp:coreProperties>
</file>