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4" r:id="rId3"/>
    <p:sldId id="15414" r:id="rId4"/>
    <p:sldId id="3967" r:id="rId5"/>
    <p:sldId id="3916" r:id="rId6"/>
    <p:sldId id="3915" r:id="rId7"/>
    <p:sldId id="3914" r:id="rId8"/>
    <p:sldId id="3911" r:id="rId9"/>
    <p:sldId id="15420" r:id="rId10"/>
    <p:sldId id="263" r:id="rId11"/>
    <p:sldId id="3969" r:id="rId12"/>
    <p:sldId id="15421" r:id="rId13"/>
    <p:sldId id="15422" r:id="rId14"/>
    <p:sldId id="15423" r:id="rId15"/>
    <p:sldId id="563" r:id="rId16"/>
    <p:sldId id="15416" r:id="rId17"/>
    <p:sldId id="15424" r:id="rId18"/>
    <p:sldId id="15426" r:id="rId19"/>
    <p:sldId id="15425" r:id="rId20"/>
    <p:sldId id="3917" r:id="rId21"/>
    <p:sldId id="3968" r:id="rId22"/>
    <p:sldId id="257" r:id="rId23"/>
    <p:sldId id="3956" r:id="rId24"/>
    <p:sldId id="3964" r:id="rId25"/>
    <p:sldId id="3965" r:id="rId26"/>
    <p:sldId id="1541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58FDF8"/>
    <a:srgbClr val="DFBEFF"/>
    <a:srgbClr val="87EDD3"/>
    <a:srgbClr val="FFE8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0"/>
    <p:restoredTop sz="94660"/>
  </p:normalViewPr>
  <p:slideViewPr>
    <p:cSldViewPr snapToGrid="0" snapToObjects="1">
      <p:cViewPr>
        <p:scale>
          <a:sx n="134" d="100"/>
          <a:sy n="134" d="100"/>
        </p:scale>
        <p:origin x="56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BE929-D870-B548-9FBC-077DAA7C9061}" type="datetimeFigureOut">
              <a:rPr lang="en-US" smtClean="0"/>
              <a:t>5/26/20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EB5FA-C7D9-474F-AD07-10CDBD61003C}" type="slidenum">
              <a:rPr lang="en-US" smtClean="0"/>
              <a:t>‹#›</a:t>
            </a:fld>
            <a:endParaRPr lang="en-US"/>
          </a:p>
        </p:txBody>
      </p:sp>
    </p:spTree>
    <p:extLst>
      <p:ext uri="{BB962C8B-B14F-4D97-AF65-F5344CB8AC3E}">
        <p14:creationId xmlns:p14="http://schemas.microsoft.com/office/powerpoint/2010/main" val="215592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EB5FA-C7D9-474F-AD07-10CDBD61003C}" type="slidenum">
              <a:rPr lang="en-US" smtClean="0"/>
              <a:t>1</a:t>
            </a:fld>
            <a:endParaRPr lang="en-US"/>
          </a:p>
        </p:txBody>
      </p:sp>
    </p:spTree>
    <p:extLst>
      <p:ext uri="{BB962C8B-B14F-4D97-AF65-F5344CB8AC3E}">
        <p14:creationId xmlns:p14="http://schemas.microsoft.com/office/powerpoint/2010/main" val="294139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CFB527-7395-3040-AF8A-18775DA3C00C}" type="slidenum">
              <a:rPr lang="en-US" smtClean="0"/>
              <a:t>26</a:t>
            </a:fld>
            <a:endParaRPr lang="en-US"/>
          </a:p>
        </p:txBody>
      </p:sp>
    </p:spTree>
    <p:extLst>
      <p:ext uri="{BB962C8B-B14F-4D97-AF65-F5344CB8AC3E}">
        <p14:creationId xmlns:p14="http://schemas.microsoft.com/office/powerpoint/2010/main" val="319530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CFB527-7395-3040-AF8A-18775DA3C00C}" type="slidenum">
              <a:rPr lang="en-US" smtClean="0"/>
              <a:t>4</a:t>
            </a:fld>
            <a:endParaRPr lang="en-US"/>
          </a:p>
        </p:txBody>
      </p:sp>
    </p:spTree>
    <p:extLst>
      <p:ext uri="{BB962C8B-B14F-4D97-AF65-F5344CB8AC3E}">
        <p14:creationId xmlns:p14="http://schemas.microsoft.com/office/powerpoint/2010/main" val="295227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CFB527-7395-3040-AF8A-18775DA3C00C}" type="slidenum">
              <a:rPr lang="en-US" smtClean="0"/>
              <a:t>5</a:t>
            </a:fld>
            <a:endParaRPr lang="en-US"/>
          </a:p>
        </p:txBody>
      </p:sp>
    </p:spTree>
    <p:extLst>
      <p:ext uri="{BB962C8B-B14F-4D97-AF65-F5344CB8AC3E}">
        <p14:creationId xmlns:p14="http://schemas.microsoft.com/office/powerpoint/2010/main" val="338756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CFB527-7395-3040-AF8A-18775DA3C00C}" type="slidenum">
              <a:rPr lang="en-US" smtClean="0"/>
              <a:t>6</a:t>
            </a:fld>
            <a:endParaRPr lang="en-US"/>
          </a:p>
        </p:txBody>
      </p:sp>
    </p:spTree>
    <p:extLst>
      <p:ext uri="{BB962C8B-B14F-4D97-AF65-F5344CB8AC3E}">
        <p14:creationId xmlns:p14="http://schemas.microsoft.com/office/powerpoint/2010/main" val="2077362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CFB527-7395-3040-AF8A-18775DA3C00C}" type="slidenum">
              <a:rPr lang="en-US" smtClean="0"/>
              <a:t>15</a:t>
            </a:fld>
            <a:endParaRPr lang="en-US"/>
          </a:p>
        </p:txBody>
      </p:sp>
    </p:spTree>
    <p:extLst>
      <p:ext uri="{BB962C8B-B14F-4D97-AF65-F5344CB8AC3E}">
        <p14:creationId xmlns:p14="http://schemas.microsoft.com/office/powerpoint/2010/main" val="352188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CFB527-7395-3040-AF8A-18775DA3C00C}" type="slidenum">
              <a:rPr lang="en-US" smtClean="0"/>
              <a:t>21</a:t>
            </a:fld>
            <a:endParaRPr lang="en-US"/>
          </a:p>
        </p:txBody>
      </p:sp>
    </p:spTree>
    <p:extLst>
      <p:ext uri="{BB962C8B-B14F-4D97-AF65-F5344CB8AC3E}">
        <p14:creationId xmlns:p14="http://schemas.microsoft.com/office/powerpoint/2010/main" val="297294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CFB527-7395-3040-AF8A-18775DA3C00C}" type="slidenum">
              <a:rPr lang="en-US" smtClean="0"/>
              <a:t>23</a:t>
            </a:fld>
            <a:endParaRPr lang="en-US"/>
          </a:p>
        </p:txBody>
      </p:sp>
    </p:spTree>
    <p:extLst>
      <p:ext uri="{BB962C8B-B14F-4D97-AF65-F5344CB8AC3E}">
        <p14:creationId xmlns:p14="http://schemas.microsoft.com/office/powerpoint/2010/main" val="126922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CFB527-7395-3040-AF8A-18775DA3C00C}" type="slidenum">
              <a:rPr lang="en-US" smtClean="0"/>
              <a:t>24</a:t>
            </a:fld>
            <a:endParaRPr lang="en-US"/>
          </a:p>
        </p:txBody>
      </p:sp>
    </p:spTree>
    <p:extLst>
      <p:ext uri="{BB962C8B-B14F-4D97-AF65-F5344CB8AC3E}">
        <p14:creationId xmlns:p14="http://schemas.microsoft.com/office/powerpoint/2010/main" val="2375194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CFB527-7395-3040-AF8A-18775DA3C00C}" type="slidenum">
              <a:rPr lang="en-US" smtClean="0"/>
              <a:t>25</a:t>
            </a:fld>
            <a:endParaRPr lang="en-US"/>
          </a:p>
        </p:txBody>
      </p:sp>
    </p:spTree>
    <p:extLst>
      <p:ext uri="{BB962C8B-B14F-4D97-AF65-F5344CB8AC3E}">
        <p14:creationId xmlns:p14="http://schemas.microsoft.com/office/powerpoint/2010/main" val="2723941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E6783D-6FBD-3D42-8881-51A3D9FF2EA3}"/>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F6C55CE2-3BF1-E94F-BCFB-E0728E64C3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9EDD2-9BD6-7846-A045-C2EA31A51A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3798C8-91DE-C546-9F26-D27AE8D9EA79}"/>
              </a:ext>
            </a:extLst>
          </p:cNvPr>
          <p:cNvSpPr>
            <a:spLocks noGrp="1"/>
          </p:cNvSpPr>
          <p:nvPr>
            <p:ph type="dt" sz="half" idx="10"/>
          </p:nvPr>
        </p:nvSpPr>
        <p:spPr/>
        <p:txBody>
          <a:bodyPr/>
          <a:lstStyle/>
          <a:p>
            <a:fld id="{DE3A83E1-FB11-0341-9764-58619FBAB112}" type="datetimeFigureOut">
              <a:rPr lang="en-US" smtClean="0"/>
              <a:t>5/27/20</a:t>
            </a:fld>
            <a:endParaRPr lang="en-US"/>
          </a:p>
        </p:txBody>
      </p:sp>
      <p:sp>
        <p:nvSpPr>
          <p:cNvPr id="5" name="Footer Placeholder 4">
            <a:extLst>
              <a:ext uri="{FF2B5EF4-FFF2-40B4-BE49-F238E27FC236}">
                <a16:creationId xmlns:a16="http://schemas.microsoft.com/office/drawing/2014/main" id="{75E44467-B54F-424C-905C-1801E31AF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FCE02-C7B8-E245-B0B2-C04417C2FA6E}"/>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713481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E6D3B-E890-9A4E-B888-45FC167128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B76ACE-4575-F848-8C65-A05DCA978E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AAEFE-F2F7-674B-8DD7-47B7A270118A}"/>
              </a:ext>
            </a:extLst>
          </p:cNvPr>
          <p:cNvSpPr>
            <a:spLocks noGrp="1"/>
          </p:cNvSpPr>
          <p:nvPr>
            <p:ph type="dt" sz="half" idx="10"/>
          </p:nvPr>
        </p:nvSpPr>
        <p:spPr/>
        <p:txBody>
          <a:bodyPr/>
          <a:lstStyle/>
          <a:p>
            <a:fld id="{DE3A83E1-FB11-0341-9764-58619FBAB112}" type="datetimeFigureOut">
              <a:rPr lang="en-US" smtClean="0"/>
              <a:t>5/26/20</a:t>
            </a:fld>
            <a:endParaRPr lang="en-US"/>
          </a:p>
        </p:txBody>
      </p:sp>
      <p:sp>
        <p:nvSpPr>
          <p:cNvPr id="5" name="Footer Placeholder 4">
            <a:extLst>
              <a:ext uri="{FF2B5EF4-FFF2-40B4-BE49-F238E27FC236}">
                <a16:creationId xmlns:a16="http://schemas.microsoft.com/office/drawing/2014/main" id="{FC95C8C3-7744-9140-88FF-806CE545F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994AE-10AB-0745-9090-9A87527FF9B3}"/>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16761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00775-C2A6-B34F-848E-A9BCE82FEF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77B83-71ED-C145-A3C8-6404D5D0E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7968D-B39F-8144-89CD-0B63752D4406}"/>
              </a:ext>
            </a:extLst>
          </p:cNvPr>
          <p:cNvSpPr>
            <a:spLocks noGrp="1"/>
          </p:cNvSpPr>
          <p:nvPr>
            <p:ph type="dt" sz="half" idx="10"/>
          </p:nvPr>
        </p:nvSpPr>
        <p:spPr/>
        <p:txBody>
          <a:bodyPr/>
          <a:lstStyle/>
          <a:p>
            <a:fld id="{DE3A83E1-FB11-0341-9764-58619FBAB112}" type="datetimeFigureOut">
              <a:rPr lang="en-US" smtClean="0"/>
              <a:t>5/26/20</a:t>
            </a:fld>
            <a:endParaRPr lang="en-US"/>
          </a:p>
        </p:txBody>
      </p:sp>
      <p:sp>
        <p:nvSpPr>
          <p:cNvPr id="5" name="Footer Placeholder 4">
            <a:extLst>
              <a:ext uri="{FF2B5EF4-FFF2-40B4-BE49-F238E27FC236}">
                <a16:creationId xmlns:a16="http://schemas.microsoft.com/office/drawing/2014/main" id="{80F910BE-D3B0-2A44-A335-C8E28B2DE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A67D60-3F88-5F4C-AEEA-F80398DD8AB8}"/>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3312749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83F45429-4B27-4D42-94BB-424E677DE22B}" type="datetimeFigureOut">
              <a:rPr lang="en-US" smtClean="0"/>
              <a:t>5/26/20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C27D1EFA-D9FC-46BF-A8BC-6E9C3112BBDF}" type="slidenum">
              <a:rPr lang="en-US" smtClean="0"/>
              <a:t>‹#›</a:t>
            </a:fld>
            <a:endParaRPr lang="en-US"/>
          </a:p>
        </p:txBody>
      </p:sp>
    </p:spTree>
    <p:extLst>
      <p:ext uri="{BB962C8B-B14F-4D97-AF65-F5344CB8AC3E}">
        <p14:creationId xmlns:p14="http://schemas.microsoft.com/office/powerpoint/2010/main" val="563494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guide id="3"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F65603-932A-B249-AA2A-0E789A6047F7}"/>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D0DCAC76-C458-F14F-A358-095625FF64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69FEF0-DC26-C948-AFD0-86F9E9BE21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2BC56-E0AB-2248-8892-669D273E3B64}"/>
              </a:ext>
            </a:extLst>
          </p:cNvPr>
          <p:cNvSpPr>
            <a:spLocks noGrp="1"/>
          </p:cNvSpPr>
          <p:nvPr>
            <p:ph type="dt" sz="half" idx="10"/>
          </p:nvPr>
        </p:nvSpPr>
        <p:spPr/>
        <p:txBody>
          <a:bodyPr/>
          <a:lstStyle/>
          <a:p>
            <a:fld id="{DE3A83E1-FB11-0341-9764-58619FBAB112}" type="datetimeFigureOut">
              <a:rPr lang="en-US" smtClean="0"/>
              <a:t>5/27/20</a:t>
            </a:fld>
            <a:endParaRPr lang="en-US"/>
          </a:p>
        </p:txBody>
      </p:sp>
      <p:sp>
        <p:nvSpPr>
          <p:cNvPr id="5" name="Footer Placeholder 4">
            <a:extLst>
              <a:ext uri="{FF2B5EF4-FFF2-40B4-BE49-F238E27FC236}">
                <a16:creationId xmlns:a16="http://schemas.microsoft.com/office/drawing/2014/main" id="{22CFB56D-E4B6-B64C-B977-F1C8C55C9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5AA7D-C064-7E40-B0AD-93D5A78EE133}"/>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991770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4973-5D99-9649-89E4-501E683598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CE3C5B-084C-6A4C-98D0-2E515399B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C811AE-6A6D-3F4F-A3C2-0BBA8F7B0286}"/>
              </a:ext>
            </a:extLst>
          </p:cNvPr>
          <p:cNvSpPr>
            <a:spLocks noGrp="1"/>
          </p:cNvSpPr>
          <p:nvPr>
            <p:ph type="dt" sz="half" idx="10"/>
          </p:nvPr>
        </p:nvSpPr>
        <p:spPr/>
        <p:txBody>
          <a:bodyPr/>
          <a:lstStyle/>
          <a:p>
            <a:fld id="{DE3A83E1-FB11-0341-9764-58619FBAB112}" type="datetimeFigureOut">
              <a:rPr lang="en-US" smtClean="0"/>
              <a:t>5/26/20</a:t>
            </a:fld>
            <a:endParaRPr lang="en-US"/>
          </a:p>
        </p:txBody>
      </p:sp>
      <p:sp>
        <p:nvSpPr>
          <p:cNvPr id="5" name="Footer Placeholder 4">
            <a:extLst>
              <a:ext uri="{FF2B5EF4-FFF2-40B4-BE49-F238E27FC236}">
                <a16:creationId xmlns:a16="http://schemas.microsoft.com/office/drawing/2014/main" id="{5F1EDA48-B099-4C45-9752-AB341272E1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2E8B4-A78F-AA40-AFE5-B29F9A8376DF}"/>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1995516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6044-9CBF-414F-9566-A625208129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6DF099-3FD2-DB47-9A44-940C6F2ED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3D0C68-4640-9140-A685-3ECDA04330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50B2A1-EC27-B740-9F53-F87AF301FC49}"/>
              </a:ext>
            </a:extLst>
          </p:cNvPr>
          <p:cNvSpPr>
            <a:spLocks noGrp="1"/>
          </p:cNvSpPr>
          <p:nvPr>
            <p:ph type="dt" sz="half" idx="10"/>
          </p:nvPr>
        </p:nvSpPr>
        <p:spPr/>
        <p:txBody>
          <a:bodyPr/>
          <a:lstStyle/>
          <a:p>
            <a:fld id="{DE3A83E1-FB11-0341-9764-58619FBAB112}" type="datetimeFigureOut">
              <a:rPr lang="en-US" smtClean="0"/>
              <a:t>5/26/20</a:t>
            </a:fld>
            <a:endParaRPr lang="en-US"/>
          </a:p>
        </p:txBody>
      </p:sp>
      <p:sp>
        <p:nvSpPr>
          <p:cNvPr id="6" name="Footer Placeholder 5">
            <a:extLst>
              <a:ext uri="{FF2B5EF4-FFF2-40B4-BE49-F238E27FC236}">
                <a16:creationId xmlns:a16="http://schemas.microsoft.com/office/drawing/2014/main" id="{B0D3572A-496F-BA4E-BB71-21D0433C4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735EF-E63F-854A-A586-60CAE3E8D7BE}"/>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4219165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665A1-7DE1-9148-9C49-B2356D0ACA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6A865F-CE31-4547-9880-B6460E292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E0DA4-A656-9341-8735-2F7F6D0BB2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4E7345-9190-5A43-8300-C750D98C72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4A6DB-FD1D-8847-97DF-06C9E97DBF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7817DD-46F3-D248-8183-C9B7CF730A2E}"/>
              </a:ext>
            </a:extLst>
          </p:cNvPr>
          <p:cNvSpPr>
            <a:spLocks noGrp="1"/>
          </p:cNvSpPr>
          <p:nvPr>
            <p:ph type="dt" sz="half" idx="10"/>
          </p:nvPr>
        </p:nvSpPr>
        <p:spPr/>
        <p:txBody>
          <a:bodyPr/>
          <a:lstStyle/>
          <a:p>
            <a:fld id="{DE3A83E1-FB11-0341-9764-58619FBAB112}" type="datetimeFigureOut">
              <a:rPr lang="en-US" smtClean="0"/>
              <a:t>5/26/20</a:t>
            </a:fld>
            <a:endParaRPr lang="en-US"/>
          </a:p>
        </p:txBody>
      </p:sp>
      <p:sp>
        <p:nvSpPr>
          <p:cNvPr id="8" name="Footer Placeholder 7">
            <a:extLst>
              <a:ext uri="{FF2B5EF4-FFF2-40B4-BE49-F238E27FC236}">
                <a16:creationId xmlns:a16="http://schemas.microsoft.com/office/drawing/2014/main" id="{E025F2E1-7D84-8542-BE7B-1AE4074607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1BFB62-520A-1943-94E7-87027C307FCD}"/>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551130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B15A-7E84-3B45-B6E4-04BF5171FF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46B329-4917-6843-AAA7-1EFD914E8C47}"/>
              </a:ext>
            </a:extLst>
          </p:cNvPr>
          <p:cNvSpPr>
            <a:spLocks noGrp="1"/>
          </p:cNvSpPr>
          <p:nvPr>
            <p:ph type="dt" sz="half" idx="10"/>
          </p:nvPr>
        </p:nvSpPr>
        <p:spPr/>
        <p:txBody>
          <a:bodyPr/>
          <a:lstStyle/>
          <a:p>
            <a:fld id="{DE3A83E1-FB11-0341-9764-58619FBAB112}" type="datetimeFigureOut">
              <a:rPr lang="en-US" smtClean="0"/>
              <a:t>5/26/20</a:t>
            </a:fld>
            <a:endParaRPr lang="en-US"/>
          </a:p>
        </p:txBody>
      </p:sp>
      <p:sp>
        <p:nvSpPr>
          <p:cNvPr id="4" name="Footer Placeholder 3">
            <a:extLst>
              <a:ext uri="{FF2B5EF4-FFF2-40B4-BE49-F238E27FC236}">
                <a16:creationId xmlns:a16="http://schemas.microsoft.com/office/drawing/2014/main" id="{E7E9C066-E11F-4F40-AD8A-997750F2A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DF3313-AA38-EF43-B085-52CF69C2D0E2}"/>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158894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3564F0-833A-C744-8683-1317D355BB46}"/>
              </a:ext>
            </a:extLst>
          </p:cNvPr>
          <p:cNvSpPr>
            <a:spLocks noGrp="1"/>
          </p:cNvSpPr>
          <p:nvPr>
            <p:ph type="dt" sz="half" idx="10"/>
          </p:nvPr>
        </p:nvSpPr>
        <p:spPr/>
        <p:txBody>
          <a:bodyPr/>
          <a:lstStyle/>
          <a:p>
            <a:fld id="{DE3A83E1-FB11-0341-9764-58619FBAB112}" type="datetimeFigureOut">
              <a:rPr lang="en-US" smtClean="0"/>
              <a:t>5/26/20</a:t>
            </a:fld>
            <a:endParaRPr lang="en-US"/>
          </a:p>
        </p:txBody>
      </p:sp>
      <p:sp>
        <p:nvSpPr>
          <p:cNvPr id="3" name="Footer Placeholder 2">
            <a:extLst>
              <a:ext uri="{FF2B5EF4-FFF2-40B4-BE49-F238E27FC236}">
                <a16:creationId xmlns:a16="http://schemas.microsoft.com/office/drawing/2014/main" id="{9AE69B19-EF89-7E4D-910C-EF2E5E8BF2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70D080-3291-5B41-A8EF-C51EDEC8E0CB}"/>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1609050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D61D-4B23-0946-8CDE-FAEE6A32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91A869-0534-4D4D-9693-781D12854C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A021B-ED0D-DD4F-9004-BE4FB6FC4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119CA-5194-6B4D-9B08-686FCFD56C99}"/>
              </a:ext>
            </a:extLst>
          </p:cNvPr>
          <p:cNvSpPr>
            <a:spLocks noGrp="1"/>
          </p:cNvSpPr>
          <p:nvPr>
            <p:ph type="dt" sz="half" idx="10"/>
          </p:nvPr>
        </p:nvSpPr>
        <p:spPr/>
        <p:txBody>
          <a:bodyPr/>
          <a:lstStyle/>
          <a:p>
            <a:fld id="{DE3A83E1-FB11-0341-9764-58619FBAB112}" type="datetimeFigureOut">
              <a:rPr lang="en-US" smtClean="0"/>
              <a:t>5/26/20</a:t>
            </a:fld>
            <a:endParaRPr lang="en-US"/>
          </a:p>
        </p:txBody>
      </p:sp>
      <p:sp>
        <p:nvSpPr>
          <p:cNvPr id="6" name="Footer Placeholder 5">
            <a:extLst>
              <a:ext uri="{FF2B5EF4-FFF2-40B4-BE49-F238E27FC236}">
                <a16:creationId xmlns:a16="http://schemas.microsoft.com/office/drawing/2014/main" id="{B6279503-6D42-A249-95A2-98AE2AA50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60E0F-BBA6-F043-BBFB-8AAA1EC8BBE5}"/>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4230038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BBAE-DC0A-604D-AFBD-DD94DCF091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59ED44-A24F-EB4F-A003-00566ABD7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9CA401-9658-6B44-B21D-6E265EE81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908F1-DF43-1046-A755-3CA6C81241AE}"/>
              </a:ext>
            </a:extLst>
          </p:cNvPr>
          <p:cNvSpPr>
            <a:spLocks noGrp="1"/>
          </p:cNvSpPr>
          <p:nvPr>
            <p:ph type="dt" sz="half" idx="10"/>
          </p:nvPr>
        </p:nvSpPr>
        <p:spPr/>
        <p:txBody>
          <a:bodyPr/>
          <a:lstStyle/>
          <a:p>
            <a:fld id="{DE3A83E1-FB11-0341-9764-58619FBAB112}" type="datetimeFigureOut">
              <a:rPr lang="en-US" smtClean="0"/>
              <a:t>5/26/20</a:t>
            </a:fld>
            <a:endParaRPr lang="en-US"/>
          </a:p>
        </p:txBody>
      </p:sp>
      <p:sp>
        <p:nvSpPr>
          <p:cNvPr id="6" name="Footer Placeholder 5">
            <a:extLst>
              <a:ext uri="{FF2B5EF4-FFF2-40B4-BE49-F238E27FC236}">
                <a16:creationId xmlns:a16="http://schemas.microsoft.com/office/drawing/2014/main" id="{F2B7865E-9A24-0148-BC73-7F8F51AB63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F6F930-815B-6845-9A44-48D03FBA3DEF}"/>
              </a:ext>
            </a:extLst>
          </p:cNvPr>
          <p:cNvSpPr>
            <a:spLocks noGrp="1"/>
          </p:cNvSpPr>
          <p:nvPr>
            <p:ph type="sldNum" sz="quarter" idx="12"/>
          </p:nvPr>
        </p:nvSpPr>
        <p:spPr/>
        <p:txBody>
          <a:bodyPr/>
          <a:lstStyle/>
          <a:p>
            <a:fld id="{28601C41-189C-D94F-955B-3DEC94E3B51A}" type="slidenum">
              <a:rPr lang="en-US" smtClean="0"/>
              <a:t>‹#›</a:t>
            </a:fld>
            <a:endParaRPr lang="en-US"/>
          </a:p>
        </p:txBody>
      </p:sp>
    </p:spTree>
    <p:extLst>
      <p:ext uri="{BB962C8B-B14F-4D97-AF65-F5344CB8AC3E}">
        <p14:creationId xmlns:p14="http://schemas.microsoft.com/office/powerpoint/2010/main" val="1434267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D6D613-6C65-DF46-8E59-F81A64FAC3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27C1D1-B333-B449-85B5-FA8ECC967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0AB79-0A15-C745-949A-CE00AE44ED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A83E1-FB11-0341-9764-58619FBAB112}" type="datetimeFigureOut">
              <a:rPr lang="en-US" smtClean="0"/>
              <a:t>5/26/20</a:t>
            </a:fld>
            <a:endParaRPr lang="en-US"/>
          </a:p>
        </p:txBody>
      </p:sp>
      <p:sp>
        <p:nvSpPr>
          <p:cNvPr id="5" name="Footer Placeholder 4">
            <a:extLst>
              <a:ext uri="{FF2B5EF4-FFF2-40B4-BE49-F238E27FC236}">
                <a16:creationId xmlns:a16="http://schemas.microsoft.com/office/drawing/2014/main" id="{BDF021DD-AD32-DA42-9E66-92D2799F72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19CB5D-43C9-AB46-859C-6B49D8BE74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01C41-189C-D94F-955B-3DEC94E3B51A}" type="slidenum">
              <a:rPr lang="en-US" smtClean="0"/>
              <a:t>‹#›</a:t>
            </a:fld>
            <a:endParaRPr lang="en-US"/>
          </a:p>
        </p:txBody>
      </p:sp>
    </p:spTree>
    <p:extLst>
      <p:ext uri="{BB962C8B-B14F-4D97-AF65-F5344CB8AC3E}">
        <p14:creationId xmlns:p14="http://schemas.microsoft.com/office/powerpoint/2010/main" val="1339833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kevin.r.turpie@"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hyperlink" Target="https://nasaenterprise.webex.com/mw3300/mywebex/default.do?service=1&amp;siteurl=nasaenterprise&amp;nomenu=false&amp;main_url=%2Fmc3300%2Fmeetingcenter%2Fdefault.do%3Fsiteurl%3Dnasaenterprise%26rnd%3D2092820122%26main_url%3D%252Fmc3300%252Fe.do%253Fsiteurl%253Dnasaenterprise%2526AT%253DMI%2526EventID%253D25008947%2526UID%253D0%2526Host%253DQUhTSwAAAAL-nTa7iemXS7blmelDp8n9_YjgzhdQgv0ydfROBGb6pVpn0S64s4hnNlbDEawsVTa4SXjHry51qL7NQv4uFPL50%2526FrameSet%253D2%2526MTID%253Dm5a0c93a47d6c0dcbd816edea82c248b3"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nasaenterprise.webex.com/nasaenterprise/j.php?MTID=m8f03b79e9a6dea9d3271608dde7acbf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nrise_Over_Louisiana_2016.jpg">
            <a:extLst>
              <a:ext uri="{FF2B5EF4-FFF2-40B4-BE49-F238E27FC236}">
                <a16:creationId xmlns:a16="http://schemas.microsoft.com/office/drawing/2014/main" id="{BEA7271F-0129-4C4F-9B77-BA4D80C8EC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5" name="Picture 2" descr="Image result for nasa logo">
            <a:extLst>
              <a:ext uri="{FF2B5EF4-FFF2-40B4-BE49-F238E27FC236}">
                <a16:creationId xmlns:a16="http://schemas.microsoft.com/office/drawing/2014/main" id="{4E7E7150-1492-8E41-A4B4-12BEACF2AC0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288" y="284087"/>
            <a:ext cx="1735850" cy="14508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ACEEBD-B98B-7349-9F8E-7D62700C35B7}"/>
              </a:ext>
            </a:extLst>
          </p:cNvPr>
          <p:cNvSpPr txBox="1"/>
          <p:nvPr/>
        </p:nvSpPr>
        <p:spPr>
          <a:xfrm>
            <a:off x="3053158" y="264965"/>
            <a:ext cx="6065891" cy="1569660"/>
          </a:xfrm>
          <a:prstGeom prst="rect">
            <a:avLst/>
          </a:prstGeom>
          <a:noFill/>
        </p:spPr>
        <p:txBody>
          <a:bodyPr wrap="none" rtlCol="0">
            <a:spAutoFit/>
          </a:bodyPr>
          <a:lstStyle/>
          <a:p>
            <a:pPr algn="ctr"/>
            <a:r>
              <a:rPr lang="en-US" sz="3200" b="1" dirty="0">
                <a:solidFill>
                  <a:srgbClr val="F8DC0A"/>
                </a:solidFill>
              </a:rPr>
              <a:t>Surface Biology and Geology (SBG)</a:t>
            </a:r>
          </a:p>
          <a:p>
            <a:pPr algn="ctr"/>
            <a:r>
              <a:rPr lang="en-US" sz="3200" b="1" dirty="0">
                <a:solidFill>
                  <a:srgbClr val="F8DC0A"/>
                </a:solidFill>
              </a:rPr>
              <a:t>Pre-Formulation Study</a:t>
            </a:r>
          </a:p>
          <a:p>
            <a:pPr algn="ctr"/>
            <a:r>
              <a:rPr lang="en-US" sz="3200" b="1" dirty="0">
                <a:solidFill>
                  <a:srgbClr val="F8DC0A"/>
                </a:solidFill>
              </a:rPr>
              <a:t>Summary and Status</a:t>
            </a:r>
          </a:p>
        </p:txBody>
      </p:sp>
      <p:sp>
        <p:nvSpPr>
          <p:cNvPr id="7" name="TextBox 6">
            <a:extLst>
              <a:ext uri="{FF2B5EF4-FFF2-40B4-BE49-F238E27FC236}">
                <a16:creationId xmlns:a16="http://schemas.microsoft.com/office/drawing/2014/main" id="{E0822D98-B7AE-8149-B497-9CBCDD5271F5}"/>
              </a:ext>
            </a:extLst>
          </p:cNvPr>
          <p:cNvSpPr txBox="1"/>
          <p:nvPr/>
        </p:nvSpPr>
        <p:spPr>
          <a:xfrm>
            <a:off x="3053158" y="225568"/>
            <a:ext cx="6065891" cy="1569660"/>
          </a:xfrm>
          <a:prstGeom prst="rect">
            <a:avLst/>
          </a:prstGeom>
          <a:noFill/>
        </p:spPr>
        <p:txBody>
          <a:bodyPr wrap="none" rtlCol="0">
            <a:spAutoFit/>
          </a:bodyPr>
          <a:lstStyle/>
          <a:p>
            <a:pPr algn="ctr"/>
            <a:r>
              <a:rPr lang="en-US" sz="3200" b="1" dirty="0"/>
              <a:t>Surface Biology and Geology (SBG)</a:t>
            </a:r>
          </a:p>
          <a:p>
            <a:pPr algn="ctr"/>
            <a:r>
              <a:rPr lang="en-US" sz="3200" b="1" dirty="0"/>
              <a:t>Pre-Formulation Study</a:t>
            </a:r>
          </a:p>
          <a:p>
            <a:pPr algn="ctr"/>
            <a:r>
              <a:rPr lang="en-US" sz="3200" b="1" dirty="0"/>
              <a:t>Summary and Status</a:t>
            </a:r>
          </a:p>
        </p:txBody>
      </p:sp>
      <p:sp>
        <p:nvSpPr>
          <p:cNvPr id="8" name="TextBox 7">
            <a:extLst>
              <a:ext uri="{FF2B5EF4-FFF2-40B4-BE49-F238E27FC236}">
                <a16:creationId xmlns:a16="http://schemas.microsoft.com/office/drawing/2014/main" id="{F1F1A07C-8742-7C46-8296-DDE69EF99530}"/>
              </a:ext>
            </a:extLst>
          </p:cNvPr>
          <p:cNvSpPr txBox="1"/>
          <p:nvPr/>
        </p:nvSpPr>
        <p:spPr>
          <a:xfrm>
            <a:off x="3961735" y="5484461"/>
            <a:ext cx="4268540" cy="923330"/>
          </a:xfrm>
          <a:prstGeom prst="rect">
            <a:avLst/>
          </a:prstGeom>
          <a:noFill/>
        </p:spPr>
        <p:txBody>
          <a:bodyPr wrap="none" rtlCol="0">
            <a:spAutoFit/>
          </a:bodyPr>
          <a:lstStyle/>
          <a:p>
            <a:pPr algn="ctr"/>
            <a:r>
              <a:rPr lang="en-US" b="1" dirty="0">
                <a:solidFill>
                  <a:srgbClr val="FFE812"/>
                </a:solidFill>
              </a:rPr>
              <a:t>NASA Ocean Color Research Team Meeting</a:t>
            </a:r>
          </a:p>
          <a:p>
            <a:pPr algn="ctr"/>
            <a:r>
              <a:rPr lang="en-US" b="1" dirty="0">
                <a:solidFill>
                  <a:srgbClr val="FFE812"/>
                </a:solidFill>
              </a:rPr>
              <a:t>26 &amp; 28 May 2020</a:t>
            </a:r>
          </a:p>
          <a:p>
            <a:pPr algn="ctr"/>
            <a:r>
              <a:rPr lang="en-US" b="1" dirty="0">
                <a:solidFill>
                  <a:srgbClr val="FFE812"/>
                </a:solidFill>
              </a:rPr>
              <a:t>in the </a:t>
            </a:r>
            <a:r>
              <a:rPr lang="en-US" b="1" dirty="0" err="1">
                <a:solidFill>
                  <a:srgbClr val="FFE812"/>
                </a:solidFill>
              </a:rPr>
              <a:t>Ætheric</a:t>
            </a:r>
            <a:r>
              <a:rPr lang="en-US" b="1" dirty="0">
                <a:solidFill>
                  <a:srgbClr val="FFE812"/>
                </a:solidFill>
              </a:rPr>
              <a:t> Plane</a:t>
            </a:r>
          </a:p>
        </p:txBody>
      </p:sp>
      <p:sp>
        <p:nvSpPr>
          <p:cNvPr id="9" name="TextBox 8">
            <a:extLst>
              <a:ext uri="{FF2B5EF4-FFF2-40B4-BE49-F238E27FC236}">
                <a16:creationId xmlns:a16="http://schemas.microsoft.com/office/drawing/2014/main" id="{F40CD97A-C95C-FC42-A32F-7DA4BFBF28BE}"/>
              </a:ext>
            </a:extLst>
          </p:cNvPr>
          <p:cNvSpPr txBox="1"/>
          <p:nvPr/>
        </p:nvSpPr>
        <p:spPr>
          <a:xfrm>
            <a:off x="525147" y="5228857"/>
            <a:ext cx="2038891" cy="1200329"/>
          </a:xfrm>
          <a:prstGeom prst="rect">
            <a:avLst/>
          </a:prstGeom>
          <a:noFill/>
        </p:spPr>
        <p:txBody>
          <a:bodyPr wrap="none" rtlCol="0">
            <a:spAutoFit/>
          </a:bodyPr>
          <a:lstStyle/>
          <a:p>
            <a:pPr algn="ctr"/>
            <a:r>
              <a:rPr lang="en-US" sz="4000" i="1" dirty="0" err="1">
                <a:solidFill>
                  <a:srgbClr val="CCFFCC"/>
                </a:solidFill>
              </a:rPr>
              <a:t>Aqua</a:t>
            </a:r>
            <a:r>
              <a:rPr lang="en-US" sz="4000" i="1" dirty="0" err="1">
                <a:solidFill>
                  <a:srgbClr val="00B0F0"/>
                </a:solidFill>
              </a:rPr>
              <a:t>RS</a:t>
            </a:r>
            <a:endParaRPr lang="en-US" sz="4000" i="1" dirty="0">
              <a:solidFill>
                <a:srgbClr val="00B0F0"/>
              </a:solidFill>
            </a:endParaRPr>
          </a:p>
          <a:p>
            <a:pPr algn="ctr"/>
            <a:r>
              <a:rPr lang="en-US" sz="1600" dirty="0">
                <a:solidFill>
                  <a:srgbClr val="CCFFCC"/>
                </a:solidFill>
              </a:rPr>
              <a:t>Aquatic Studies Group</a:t>
            </a:r>
          </a:p>
          <a:p>
            <a:pPr algn="ctr"/>
            <a:r>
              <a:rPr lang="en-US" sz="1600" dirty="0">
                <a:solidFill>
                  <a:srgbClr val="CCFFCC"/>
                </a:solidFill>
              </a:rPr>
              <a:t>(ASG)</a:t>
            </a:r>
          </a:p>
        </p:txBody>
      </p:sp>
      <p:pic>
        <p:nvPicPr>
          <p:cNvPr id="10" name="Picture 9">
            <a:extLst>
              <a:ext uri="{FF2B5EF4-FFF2-40B4-BE49-F238E27FC236}">
                <a16:creationId xmlns:a16="http://schemas.microsoft.com/office/drawing/2014/main" id="{4AE10971-642E-B743-9A69-4B0628EC9B85}"/>
              </a:ext>
            </a:extLst>
          </p:cNvPr>
          <p:cNvPicPr>
            <a:picLocks noChangeAspect="1"/>
          </p:cNvPicPr>
          <p:nvPr/>
        </p:nvPicPr>
        <p:blipFill>
          <a:blip r:embed="rId5"/>
          <a:stretch>
            <a:fillRect/>
          </a:stretch>
        </p:blipFill>
        <p:spPr>
          <a:xfrm>
            <a:off x="9963298" y="5705248"/>
            <a:ext cx="571685" cy="571685"/>
          </a:xfrm>
          <a:prstGeom prst="rect">
            <a:avLst/>
          </a:prstGeom>
        </p:spPr>
      </p:pic>
      <p:sp>
        <p:nvSpPr>
          <p:cNvPr id="11" name="TextBox 10">
            <a:extLst>
              <a:ext uri="{FF2B5EF4-FFF2-40B4-BE49-F238E27FC236}">
                <a16:creationId xmlns:a16="http://schemas.microsoft.com/office/drawing/2014/main" id="{6B79ACCC-719A-D84C-80BE-873A7FD28C40}"/>
              </a:ext>
            </a:extLst>
          </p:cNvPr>
          <p:cNvSpPr txBox="1"/>
          <p:nvPr/>
        </p:nvSpPr>
        <p:spPr>
          <a:xfrm>
            <a:off x="10552673" y="5647038"/>
            <a:ext cx="1260281" cy="923330"/>
          </a:xfrm>
          <a:prstGeom prst="rect">
            <a:avLst/>
          </a:prstGeom>
          <a:noFill/>
        </p:spPr>
        <p:txBody>
          <a:bodyPr wrap="none" rtlCol="0">
            <a:spAutoFit/>
          </a:bodyPr>
          <a:lstStyle/>
          <a:p>
            <a:r>
              <a:rPr lang="en-US" dirty="0">
                <a:solidFill>
                  <a:schemeClr val="bg1"/>
                </a:solidFill>
              </a:rPr>
              <a:t>Follow us</a:t>
            </a:r>
          </a:p>
          <a:p>
            <a:r>
              <a:rPr lang="en-US" dirty="0">
                <a:solidFill>
                  <a:schemeClr val="bg1"/>
                </a:solidFill>
              </a:rPr>
              <a:t>@</a:t>
            </a:r>
            <a:r>
              <a:rPr lang="en-US" dirty="0" err="1">
                <a:solidFill>
                  <a:schemeClr val="bg1"/>
                </a:solidFill>
              </a:rPr>
              <a:t>nasa_sbg</a:t>
            </a:r>
            <a:endParaRPr lang="en-US" dirty="0">
              <a:solidFill>
                <a:schemeClr val="bg1"/>
              </a:solidFill>
            </a:endParaRPr>
          </a:p>
          <a:p>
            <a:r>
              <a:rPr lang="en-US" dirty="0">
                <a:solidFill>
                  <a:schemeClr val="bg1"/>
                </a:solidFill>
              </a:rPr>
              <a:t>#</a:t>
            </a:r>
            <a:r>
              <a:rPr lang="en-US" dirty="0" err="1">
                <a:solidFill>
                  <a:schemeClr val="bg1"/>
                </a:solidFill>
              </a:rPr>
              <a:t>nasasbg</a:t>
            </a:r>
            <a:endParaRPr lang="en-US" dirty="0">
              <a:solidFill>
                <a:schemeClr val="bg1"/>
              </a:solidFill>
            </a:endParaRPr>
          </a:p>
        </p:txBody>
      </p:sp>
      <p:sp>
        <p:nvSpPr>
          <p:cNvPr id="12" name="TextBox 11">
            <a:extLst>
              <a:ext uri="{FF2B5EF4-FFF2-40B4-BE49-F238E27FC236}">
                <a16:creationId xmlns:a16="http://schemas.microsoft.com/office/drawing/2014/main" id="{E03BEA74-FC9A-7043-9256-0D68DFD8698F}"/>
              </a:ext>
            </a:extLst>
          </p:cNvPr>
          <p:cNvSpPr txBox="1"/>
          <p:nvPr/>
        </p:nvSpPr>
        <p:spPr>
          <a:xfrm>
            <a:off x="4872725" y="2722191"/>
            <a:ext cx="2426755" cy="2031325"/>
          </a:xfrm>
          <a:prstGeom prst="rect">
            <a:avLst/>
          </a:prstGeom>
          <a:noFill/>
        </p:spPr>
        <p:txBody>
          <a:bodyPr wrap="none" rtlCol="0">
            <a:spAutoFit/>
          </a:bodyPr>
          <a:lstStyle/>
          <a:p>
            <a:pPr algn="ctr"/>
            <a:r>
              <a:rPr lang="en-US" b="1" dirty="0">
                <a:solidFill>
                  <a:srgbClr val="CCFFCC"/>
                </a:solidFill>
              </a:rPr>
              <a:t>Kevin R. </a:t>
            </a:r>
            <a:r>
              <a:rPr lang="en-US" b="1" dirty="0" err="1">
                <a:solidFill>
                  <a:srgbClr val="CCFFCC"/>
                </a:solidFill>
              </a:rPr>
              <a:t>Turpie</a:t>
            </a:r>
            <a:endParaRPr lang="en-US" b="1" dirty="0">
              <a:solidFill>
                <a:srgbClr val="CCFFCC"/>
              </a:solidFill>
            </a:endParaRPr>
          </a:p>
          <a:p>
            <a:pPr algn="ctr"/>
            <a:r>
              <a:rPr lang="en-US" b="1" dirty="0">
                <a:solidFill>
                  <a:srgbClr val="CCFFCC"/>
                </a:solidFill>
              </a:rPr>
              <a:t>UMBC, NASA GSFC</a:t>
            </a:r>
            <a:endParaRPr lang="en-US" b="1" dirty="0">
              <a:solidFill>
                <a:srgbClr val="87EDD3"/>
              </a:solidFill>
            </a:endParaRPr>
          </a:p>
          <a:p>
            <a:pPr algn="ctr"/>
            <a:r>
              <a:rPr lang="en-US" b="1" dirty="0" err="1">
                <a:solidFill>
                  <a:srgbClr val="58FDF8"/>
                </a:solidFill>
              </a:rPr>
              <a:t>kturpie@umbc.edu</a:t>
            </a:r>
            <a:endParaRPr lang="en-US" b="1" dirty="0">
              <a:solidFill>
                <a:srgbClr val="58FDF8"/>
              </a:solidFill>
            </a:endParaRPr>
          </a:p>
          <a:p>
            <a:pPr algn="ctr"/>
            <a:endParaRPr lang="en-US" b="1" dirty="0">
              <a:solidFill>
                <a:srgbClr val="58FDF8"/>
              </a:solidFill>
            </a:endParaRPr>
          </a:p>
          <a:p>
            <a:pPr algn="ctr"/>
            <a:r>
              <a:rPr lang="en-US" b="1" dirty="0">
                <a:solidFill>
                  <a:srgbClr val="CCFFCC"/>
                </a:solidFill>
              </a:rPr>
              <a:t>Liane Guild</a:t>
            </a:r>
          </a:p>
          <a:p>
            <a:pPr algn="ctr"/>
            <a:r>
              <a:rPr lang="en-US" b="1" dirty="0">
                <a:solidFill>
                  <a:srgbClr val="CCFFCC"/>
                </a:solidFill>
              </a:rPr>
              <a:t>NASA ARC</a:t>
            </a:r>
            <a:endParaRPr lang="en-US" b="1" dirty="0">
              <a:solidFill>
                <a:srgbClr val="87EDD3"/>
              </a:solidFill>
            </a:endParaRPr>
          </a:p>
          <a:p>
            <a:pPr algn="ctr"/>
            <a:r>
              <a:rPr lang="en-US" b="1" dirty="0" err="1">
                <a:solidFill>
                  <a:srgbClr val="58FDF8"/>
                </a:solidFill>
              </a:rPr>
              <a:t>liane.s.guild@nasa.gov</a:t>
            </a:r>
            <a:endParaRPr lang="en-US" b="1" dirty="0">
              <a:solidFill>
                <a:srgbClr val="58FDF8"/>
              </a:solidFill>
            </a:endParaRPr>
          </a:p>
        </p:txBody>
      </p:sp>
      <p:sp>
        <p:nvSpPr>
          <p:cNvPr id="13" name="TextBox 12">
            <a:extLst>
              <a:ext uri="{FF2B5EF4-FFF2-40B4-BE49-F238E27FC236}">
                <a16:creationId xmlns:a16="http://schemas.microsoft.com/office/drawing/2014/main" id="{95D27A72-7E15-A44C-869C-C003FE9EFE30}"/>
              </a:ext>
            </a:extLst>
          </p:cNvPr>
          <p:cNvSpPr txBox="1"/>
          <p:nvPr/>
        </p:nvSpPr>
        <p:spPr>
          <a:xfrm>
            <a:off x="9566417" y="4954438"/>
            <a:ext cx="2588005" cy="523220"/>
          </a:xfrm>
          <a:prstGeom prst="rect">
            <a:avLst/>
          </a:prstGeom>
          <a:noFill/>
        </p:spPr>
        <p:txBody>
          <a:bodyPr wrap="square" rtlCol="0">
            <a:spAutoFit/>
          </a:bodyPr>
          <a:lstStyle/>
          <a:p>
            <a:r>
              <a:rPr lang="en-US" sz="2800" b="1" dirty="0" err="1">
                <a:solidFill>
                  <a:srgbClr val="58FDF8"/>
                </a:solidFill>
              </a:rPr>
              <a:t>sbg.jpl.nasa.gov</a:t>
            </a:r>
            <a:endParaRPr lang="en-US" dirty="0">
              <a:solidFill>
                <a:srgbClr val="58FDF8"/>
              </a:solidFill>
            </a:endParaRPr>
          </a:p>
        </p:txBody>
      </p:sp>
    </p:spTree>
    <p:extLst>
      <p:ext uri="{BB962C8B-B14F-4D97-AF65-F5344CB8AC3E}">
        <p14:creationId xmlns:p14="http://schemas.microsoft.com/office/powerpoint/2010/main" val="2432470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DB306C16-DC03-A145-A051-7670E9369E52}"/>
              </a:ext>
            </a:extLst>
          </p:cNvPr>
          <p:cNvGraphicFramePr>
            <a:graphicFrameLocks noGrp="1"/>
          </p:cNvGraphicFramePr>
          <p:nvPr>
            <p:extLst>
              <p:ext uri="{D42A27DB-BD31-4B8C-83A1-F6EECF244321}">
                <p14:modId xmlns:p14="http://schemas.microsoft.com/office/powerpoint/2010/main" val="3402967036"/>
              </p:ext>
            </p:extLst>
          </p:nvPr>
        </p:nvGraphicFramePr>
        <p:xfrm>
          <a:off x="520049" y="1684583"/>
          <a:ext cx="11151901" cy="4270167"/>
        </p:xfrm>
        <a:graphic>
          <a:graphicData uri="http://schemas.openxmlformats.org/drawingml/2006/table">
            <a:tbl>
              <a:tblPr firstRow="1" firstCol="1" bandRow="1">
                <a:tableStyleId>{5C22544A-7EE6-4342-B048-85BDC9FD1C3A}</a:tableStyleId>
              </a:tblPr>
              <a:tblGrid>
                <a:gridCol w="1796989">
                  <a:extLst>
                    <a:ext uri="{9D8B030D-6E8A-4147-A177-3AD203B41FA5}">
                      <a16:colId xmlns:a16="http://schemas.microsoft.com/office/drawing/2014/main" val="3743183731"/>
                    </a:ext>
                  </a:extLst>
                </a:gridCol>
                <a:gridCol w="1511145">
                  <a:extLst>
                    <a:ext uri="{9D8B030D-6E8A-4147-A177-3AD203B41FA5}">
                      <a16:colId xmlns:a16="http://schemas.microsoft.com/office/drawing/2014/main" val="3401084479"/>
                    </a:ext>
                  </a:extLst>
                </a:gridCol>
                <a:gridCol w="1546657">
                  <a:extLst>
                    <a:ext uri="{9D8B030D-6E8A-4147-A177-3AD203B41FA5}">
                      <a16:colId xmlns:a16="http://schemas.microsoft.com/office/drawing/2014/main" val="3639637134"/>
                    </a:ext>
                  </a:extLst>
                </a:gridCol>
                <a:gridCol w="1005326">
                  <a:extLst>
                    <a:ext uri="{9D8B030D-6E8A-4147-A177-3AD203B41FA5}">
                      <a16:colId xmlns:a16="http://schemas.microsoft.com/office/drawing/2014/main" val="513165209"/>
                    </a:ext>
                  </a:extLst>
                </a:gridCol>
                <a:gridCol w="983234">
                  <a:extLst>
                    <a:ext uri="{9D8B030D-6E8A-4147-A177-3AD203B41FA5}">
                      <a16:colId xmlns:a16="http://schemas.microsoft.com/office/drawing/2014/main" val="3732292329"/>
                    </a:ext>
                  </a:extLst>
                </a:gridCol>
                <a:gridCol w="1199274">
                  <a:extLst>
                    <a:ext uri="{9D8B030D-6E8A-4147-A177-3AD203B41FA5}">
                      <a16:colId xmlns:a16="http://schemas.microsoft.com/office/drawing/2014/main" val="40390371"/>
                    </a:ext>
                  </a:extLst>
                </a:gridCol>
                <a:gridCol w="1431077">
                  <a:extLst>
                    <a:ext uri="{9D8B030D-6E8A-4147-A177-3AD203B41FA5}">
                      <a16:colId xmlns:a16="http://schemas.microsoft.com/office/drawing/2014/main" val="4060932092"/>
                    </a:ext>
                  </a:extLst>
                </a:gridCol>
                <a:gridCol w="1678199">
                  <a:extLst>
                    <a:ext uri="{9D8B030D-6E8A-4147-A177-3AD203B41FA5}">
                      <a16:colId xmlns:a16="http://schemas.microsoft.com/office/drawing/2014/main" val="482963528"/>
                    </a:ext>
                  </a:extLst>
                </a:gridCol>
              </a:tblGrid>
              <a:tr h="1066850">
                <a:tc>
                  <a:txBody>
                    <a:bodyPr/>
                    <a:lstStyle/>
                    <a:p>
                      <a:pPr marL="0" marR="0" algn="ctr">
                        <a:lnSpc>
                          <a:spcPct val="107000"/>
                        </a:lnSpc>
                        <a:spcBef>
                          <a:spcPts val="0"/>
                        </a:spcBef>
                        <a:spcAft>
                          <a:spcPts val="0"/>
                        </a:spcAft>
                      </a:pPr>
                      <a:r>
                        <a:rPr lang="en-US" sz="2200" dirty="0">
                          <a:effectLst/>
                        </a:rPr>
                        <a:t>Performance Parameters</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Spectral Range</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Spectral Resolution </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pPr>
                      <a:r>
                        <a:rPr lang="en-US" sz="2200" dirty="0">
                          <a:effectLst/>
                          <a:latin typeface="Calibri" panose="020F0502020204030204" pitchFamily="34" charset="0"/>
                          <a:cs typeface="Times New Roman" pitchFamily="2" charset="0"/>
                        </a:rPr>
                        <a:t>SNR or </a:t>
                      </a:r>
                      <a:r>
                        <a:rPr lang="en-US" sz="2200" dirty="0" err="1">
                          <a:effectLst/>
                          <a:latin typeface="Calibri" panose="020F0502020204030204" pitchFamily="34" charset="0"/>
                          <a:cs typeface="Times New Roman" pitchFamily="2" charset="0"/>
                        </a:rPr>
                        <a:t>NeDT</a:t>
                      </a:r>
                      <a:endParaRPr lang="en-US" sz="2200" dirty="0">
                        <a:effectLst/>
                        <a:latin typeface="Calibri" panose="020F0502020204030204" pitchFamily="34" charset="0"/>
                        <a:cs typeface="Times New Roman" pitchFamily="2" charset="0"/>
                      </a:endParaRPr>
                    </a:p>
                    <a:p>
                      <a:pPr algn="ctr">
                        <a:lnSpc>
                          <a:spcPct val="107000"/>
                        </a:lnSpc>
                      </a:pPr>
                      <a:r>
                        <a:rPr lang="en-US" sz="1700" b="0" dirty="0">
                          <a:effectLst/>
                          <a:latin typeface="Calibri" panose="020F0502020204030204" pitchFamily="34" charset="0"/>
                          <a:cs typeface="Times New Roman" pitchFamily="2" charset="0"/>
                        </a:rPr>
                        <a:t>(R=0.25)</a:t>
                      </a: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a:effectLst/>
                        </a:rPr>
                        <a:t>GSD</a:t>
                      </a:r>
                      <a:endParaRPr lang="en-US" sz="220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a:effectLst/>
                        </a:rPr>
                        <a:t>Revisit</a:t>
                      </a:r>
                      <a:endParaRPr lang="en-US" sz="220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Coverage</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Local Time for Acquisition</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1313857"/>
                  </a:ext>
                </a:extLst>
              </a:tr>
              <a:tr h="2006588">
                <a:tc>
                  <a:txBody>
                    <a:bodyPr/>
                    <a:lstStyle/>
                    <a:p>
                      <a:pPr marL="0" marR="0" algn="ctr">
                        <a:lnSpc>
                          <a:spcPct val="107000"/>
                        </a:lnSpc>
                        <a:spcBef>
                          <a:spcPts val="0"/>
                        </a:spcBef>
                        <a:spcAft>
                          <a:spcPts val="0"/>
                        </a:spcAft>
                      </a:pPr>
                      <a:r>
                        <a:rPr lang="en-US" sz="2200" dirty="0">
                          <a:effectLst/>
                        </a:rPr>
                        <a:t>VSWIR</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0.35 or 0.4 to 2.5µm</a:t>
                      </a:r>
                    </a:p>
                    <a:p>
                      <a:pPr marL="0" marR="0" algn="ctr">
                        <a:lnSpc>
                          <a:spcPct val="107000"/>
                        </a:lnSpc>
                        <a:spcBef>
                          <a:spcPts val="0"/>
                        </a:spcBef>
                        <a:spcAft>
                          <a:spcPts val="0"/>
                        </a:spcAft>
                      </a:pPr>
                      <a:br>
                        <a:rPr lang="en-US" sz="2200" dirty="0">
                          <a:effectLst/>
                        </a:rPr>
                      </a:b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Resolution: 10nm or better</a:t>
                      </a:r>
                    </a:p>
                    <a:p>
                      <a:pPr marL="0" marR="0" algn="ctr">
                        <a:lnSpc>
                          <a:spcPct val="107000"/>
                        </a:lnSpc>
                        <a:spcBef>
                          <a:spcPts val="0"/>
                        </a:spcBef>
                        <a:spcAft>
                          <a:spcPts val="0"/>
                        </a:spcAft>
                      </a:pPr>
                      <a:r>
                        <a:rPr lang="en-US" sz="2200" dirty="0">
                          <a:effectLst/>
                        </a:rPr>
                        <a:t>Coverage: Continuous </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a:effectLst/>
                        </a:rPr>
                        <a:t>SNR:</a:t>
                      </a:r>
                    </a:p>
                    <a:p>
                      <a:pPr marL="0" marR="0" algn="ctr">
                        <a:lnSpc>
                          <a:spcPct val="107000"/>
                        </a:lnSpc>
                        <a:spcBef>
                          <a:spcPts val="0"/>
                        </a:spcBef>
                        <a:spcAft>
                          <a:spcPts val="0"/>
                        </a:spcAft>
                      </a:pPr>
                      <a:r>
                        <a:rPr lang="en-US" sz="2200">
                          <a:effectLst/>
                        </a:rPr>
                        <a:t>VNIR: &gt;400</a:t>
                      </a:r>
                      <a:br>
                        <a:rPr lang="en-US" sz="2200">
                          <a:effectLst/>
                        </a:rPr>
                      </a:br>
                      <a:r>
                        <a:rPr lang="en-US" sz="2200">
                          <a:effectLst/>
                        </a:rPr>
                        <a:t>SWIR: &gt;250</a:t>
                      </a:r>
                      <a:endParaRPr lang="en-US" sz="220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a:effectLst/>
                        </a:rPr>
                        <a:t>30-45m</a:t>
                      </a:r>
                      <a:endParaRPr lang="en-US" sz="220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a:effectLst/>
                        </a:rPr>
                        <a:t>2-16 days</a:t>
                      </a:r>
                      <a:endParaRPr lang="en-US" sz="220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Global</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a:effectLst/>
                        </a:rPr>
                        <a:t>10:30am to 1:30pm</a:t>
                      </a:r>
                      <a:endParaRPr lang="en-US" sz="220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403217"/>
                  </a:ext>
                </a:extLst>
              </a:tr>
              <a:tr h="1196729">
                <a:tc>
                  <a:txBody>
                    <a:bodyPr/>
                    <a:lstStyle/>
                    <a:p>
                      <a:pPr marL="0" marR="0" algn="ctr">
                        <a:lnSpc>
                          <a:spcPct val="107000"/>
                        </a:lnSpc>
                        <a:spcBef>
                          <a:spcPts val="0"/>
                        </a:spcBef>
                        <a:spcAft>
                          <a:spcPts val="0"/>
                        </a:spcAft>
                      </a:pPr>
                      <a:r>
                        <a:rPr lang="en-US" sz="2200" dirty="0">
                          <a:effectLst/>
                        </a:rPr>
                        <a:t>TIR</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8 to 12µm</a:t>
                      </a:r>
                      <a:br>
                        <a:rPr lang="en-US" sz="2200" dirty="0">
                          <a:effectLst/>
                        </a:rPr>
                      </a:br>
                      <a:r>
                        <a:rPr lang="en-US" sz="2200" dirty="0">
                          <a:effectLst/>
                        </a:rPr>
                        <a:t>3 to 5µm</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Bands: &gt;5 desired</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a:effectLst/>
                        </a:rPr>
                        <a:t>NEdT:</a:t>
                      </a:r>
                    </a:p>
                    <a:p>
                      <a:pPr marL="0" marR="0" algn="ctr">
                        <a:lnSpc>
                          <a:spcPct val="107000"/>
                        </a:lnSpc>
                        <a:spcBef>
                          <a:spcPts val="0"/>
                        </a:spcBef>
                        <a:spcAft>
                          <a:spcPts val="0"/>
                        </a:spcAft>
                      </a:pPr>
                      <a:r>
                        <a:rPr lang="en-US" sz="2200">
                          <a:effectLst/>
                        </a:rPr>
                        <a:t>&lt;0.2 K</a:t>
                      </a:r>
                      <a:endParaRPr lang="en-US" sz="220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a:effectLst/>
                        </a:rPr>
                        <a:t>40-60m</a:t>
                      </a:r>
                      <a:endParaRPr lang="en-US" sz="220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1-7 days</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Global</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200" dirty="0">
                          <a:effectLst/>
                        </a:rPr>
                        <a:t>Can vary across the diurnal cycle</a:t>
                      </a:r>
                      <a:endParaRPr lang="en-US" sz="2200" dirty="0">
                        <a:effectLst/>
                        <a:latin typeface="Calibri" panose="020F0502020204030204" pitchFamily="34" charset="0"/>
                        <a:ea typeface="Calibri" panose="020F0502020204030204" pitchFamily="34" charset="0"/>
                        <a:cs typeface="Times New Roman" pitchFamily="2" charset="0"/>
                      </a:endParaRPr>
                    </a:p>
                  </a:txBody>
                  <a:tcPr marL="84342" marR="84342"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9212873"/>
                  </a:ext>
                </a:extLst>
              </a:tr>
            </a:tbl>
          </a:graphicData>
        </a:graphic>
      </p:graphicFrame>
      <p:sp>
        <p:nvSpPr>
          <p:cNvPr id="3" name="TextBox 2">
            <a:extLst>
              <a:ext uri="{FF2B5EF4-FFF2-40B4-BE49-F238E27FC236}">
                <a16:creationId xmlns:a16="http://schemas.microsoft.com/office/drawing/2014/main" id="{73CF8C84-286B-3C47-BC9B-135E9D0AC9D7}"/>
              </a:ext>
            </a:extLst>
          </p:cNvPr>
          <p:cNvSpPr txBox="1"/>
          <p:nvPr/>
        </p:nvSpPr>
        <p:spPr>
          <a:xfrm>
            <a:off x="2066692" y="411248"/>
            <a:ext cx="8058616" cy="1200329"/>
          </a:xfrm>
          <a:prstGeom prst="rect">
            <a:avLst/>
          </a:prstGeom>
          <a:noFill/>
        </p:spPr>
        <p:txBody>
          <a:bodyPr wrap="none" rtlCol="0">
            <a:spAutoFit/>
          </a:bodyPr>
          <a:lstStyle/>
          <a:p>
            <a:pPr algn="ctr"/>
            <a:r>
              <a:rPr lang="en-US" sz="3600" b="1" dirty="0">
                <a:latin typeface="Arial" panose="020B0604020202020204" pitchFamily="34" charset="0"/>
                <a:cs typeface="Arial" panose="020B0604020202020204" pitchFamily="34" charset="0"/>
              </a:rPr>
              <a:t>Surface Biology and Geology (SBG)</a:t>
            </a:r>
          </a:p>
          <a:p>
            <a:pPr algn="ctr"/>
            <a:r>
              <a:rPr lang="en-US" sz="3600" b="1" dirty="0">
                <a:latin typeface="Arial" panose="020B0604020202020204" pitchFamily="34" charset="0"/>
                <a:cs typeface="Arial" panose="020B0604020202020204" pitchFamily="34" charset="0"/>
              </a:rPr>
              <a:t>RFI Target Capabilities</a:t>
            </a:r>
            <a:endParaRPr lang="en-US" sz="3600" dirty="0"/>
          </a:p>
        </p:txBody>
      </p:sp>
      <p:sp>
        <p:nvSpPr>
          <p:cNvPr id="7" name="TextBox 6">
            <a:extLst>
              <a:ext uri="{FF2B5EF4-FFF2-40B4-BE49-F238E27FC236}">
                <a16:creationId xmlns:a16="http://schemas.microsoft.com/office/drawing/2014/main" id="{3FBCBA86-D3A1-3648-AC06-43477F1E58AF}"/>
              </a:ext>
            </a:extLst>
          </p:cNvPr>
          <p:cNvSpPr txBox="1"/>
          <p:nvPr/>
        </p:nvSpPr>
        <p:spPr>
          <a:xfrm>
            <a:off x="11721060" y="6480365"/>
            <a:ext cx="301686" cy="369332"/>
          </a:xfrm>
          <a:prstGeom prst="rect">
            <a:avLst/>
          </a:prstGeom>
          <a:noFill/>
        </p:spPr>
        <p:txBody>
          <a:bodyPr wrap="none" rtlCol="0">
            <a:spAutoFit/>
          </a:bodyPr>
          <a:lstStyle/>
          <a:p>
            <a:fld id="{58DB0ED7-C54A-9F45-AFB8-DCCF652109E4}" type="slidenum">
              <a:rPr lang="en-US" b="1" smtClean="0">
                <a:solidFill>
                  <a:srgbClr val="0000FF"/>
                </a:solidFill>
              </a:rPr>
              <a:t>10</a:t>
            </a:fld>
            <a:endParaRPr lang="en-US" b="1" dirty="0">
              <a:solidFill>
                <a:srgbClr val="0000FF"/>
              </a:solidFill>
            </a:endParaRPr>
          </a:p>
        </p:txBody>
      </p:sp>
    </p:spTree>
    <p:extLst>
      <p:ext uri="{BB962C8B-B14F-4D97-AF65-F5344CB8AC3E}">
        <p14:creationId xmlns:p14="http://schemas.microsoft.com/office/powerpoint/2010/main" val="2793660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a:extLst>
              <a:ext uri="{FF2B5EF4-FFF2-40B4-BE49-F238E27FC236}">
                <a16:creationId xmlns:a16="http://schemas.microsoft.com/office/drawing/2014/main" id="{22AD8E12-BD37-C446-8289-65D682615660}"/>
              </a:ext>
            </a:extLst>
          </p:cNvPr>
          <p:cNvPicPr/>
          <p:nvPr/>
        </p:nvPicPr>
        <p:blipFill>
          <a:blip r:embed="rId2">
            <a:extLst>
              <a:ext uri="{28A0092B-C50C-407E-A947-70E740481C1C}">
                <a14:useLocalDpi xmlns:a14="http://schemas.microsoft.com/office/drawing/2010/main"/>
              </a:ext>
            </a:extLst>
          </a:blip>
          <a:stretch>
            <a:fillRect/>
          </a:stretch>
        </p:blipFill>
        <p:spPr>
          <a:xfrm>
            <a:off x="1153277" y="1140307"/>
            <a:ext cx="10238737" cy="5475642"/>
          </a:xfrm>
          <a:prstGeom prst="rect">
            <a:avLst/>
          </a:prstGeom>
        </p:spPr>
      </p:pic>
      <p:sp>
        <p:nvSpPr>
          <p:cNvPr id="8" name="TextBox 7">
            <a:extLst>
              <a:ext uri="{FF2B5EF4-FFF2-40B4-BE49-F238E27FC236}">
                <a16:creationId xmlns:a16="http://schemas.microsoft.com/office/drawing/2014/main" id="{5F235BD2-7F78-0F49-AE04-105FCDC5BD79}"/>
              </a:ext>
            </a:extLst>
          </p:cNvPr>
          <p:cNvSpPr txBox="1"/>
          <p:nvPr/>
        </p:nvSpPr>
        <p:spPr>
          <a:xfrm>
            <a:off x="1153277" y="215152"/>
            <a:ext cx="10238737" cy="830997"/>
          </a:xfrm>
          <a:prstGeom prst="rect">
            <a:avLst/>
          </a:prstGeom>
          <a:noFill/>
        </p:spPr>
        <p:txBody>
          <a:bodyPr wrap="square" rtlCol="0">
            <a:spAutoFit/>
          </a:bodyPr>
          <a:lstStyle/>
          <a:p>
            <a:pPr algn="ctr"/>
            <a:r>
              <a:rPr lang="en-US" sz="2400" b="1" dirty="0"/>
              <a:t>Capability Needs were transcribed into Capability Codes for</a:t>
            </a:r>
          </a:p>
          <a:p>
            <a:pPr algn="ctr"/>
            <a:r>
              <a:rPr lang="en-US" sz="2400" b="1" dirty="0"/>
              <a:t>the Science and Application Traceability Matrix (SATM)</a:t>
            </a:r>
          </a:p>
        </p:txBody>
      </p:sp>
      <p:sp>
        <p:nvSpPr>
          <p:cNvPr id="4" name="TextBox 3">
            <a:extLst>
              <a:ext uri="{FF2B5EF4-FFF2-40B4-BE49-F238E27FC236}">
                <a16:creationId xmlns:a16="http://schemas.microsoft.com/office/drawing/2014/main" id="{9AD56B62-64EA-FF47-B387-937DEB3A2FAF}"/>
              </a:ext>
            </a:extLst>
          </p:cNvPr>
          <p:cNvSpPr txBox="1"/>
          <p:nvPr/>
        </p:nvSpPr>
        <p:spPr>
          <a:xfrm>
            <a:off x="11392014" y="6480365"/>
            <a:ext cx="630732" cy="369332"/>
          </a:xfrm>
          <a:prstGeom prst="rect">
            <a:avLst/>
          </a:prstGeom>
          <a:noFill/>
        </p:spPr>
        <p:txBody>
          <a:bodyPr wrap="square" rtlCol="0">
            <a:spAutoFit/>
          </a:bodyPr>
          <a:lstStyle/>
          <a:p>
            <a:pPr algn="r"/>
            <a:fld id="{58DB0ED7-C54A-9F45-AFB8-DCCF652109E4}" type="slidenum">
              <a:rPr lang="en-US" b="1" smtClean="0">
                <a:solidFill>
                  <a:srgbClr val="0000FF"/>
                </a:solidFill>
              </a:rPr>
              <a:pPr algn="r"/>
              <a:t>11</a:t>
            </a:fld>
            <a:endParaRPr lang="en-US" b="1" dirty="0">
              <a:solidFill>
                <a:srgbClr val="0000FF"/>
              </a:solidFill>
            </a:endParaRPr>
          </a:p>
        </p:txBody>
      </p:sp>
    </p:spTree>
    <p:extLst>
      <p:ext uri="{BB962C8B-B14F-4D97-AF65-F5344CB8AC3E}">
        <p14:creationId xmlns:p14="http://schemas.microsoft.com/office/powerpoint/2010/main" val="1951063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C95F82-B24C-6A43-AC0C-BAFF38601385}"/>
              </a:ext>
            </a:extLst>
          </p:cNvPr>
          <p:cNvSpPr txBox="1"/>
          <p:nvPr/>
        </p:nvSpPr>
        <p:spPr>
          <a:xfrm>
            <a:off x="747132" y="245327"/>
            <a:ext cx="4734566" cy="584775"/>
          </a:xfrm>
          <a:prstGeom prst="rect">
            <a:avLst/>
          </a:prstGeom>
          <a:noFill/>
        </p:spPr>
        <p:txBody>
          <a:bodyPr wrap="none" rtlCol="0">
            <a:spAutoFit/>
          </a:bodyPr>
          <a:lstStyle/>
          <a:p>
            <a:r>
              <a:rPr lang="en-US" sz="3200" b="1" dirty="0"/>
              <a:t>Algorithms Working Group</a:t>
            </a:r>
          </a:p>
        </p:txBody>
      </p:sp>
      <p:sp>
        <p:nvSpPr>
          <p:cNvPr id="2" name="TextBox 1">
            <a:extLst>
              <a:ext uri="{FF2B5EF4-FFF2-40B4-BE49-F238E27FC236}">
                <a16:creationId xmlns:a16="http://schemas.microsoft.com/office/drawing/2014/main" id="{770A1AD1-6EA2-8F4F-9931-FD1A7A6DA74F}"/>
              </a:ext>
            </a:extLst>
          </p:cNvPr>
          <p:cNvSpPr txBox="1"/>
          <p:nvPr/>
        </p:nvSpPr>
        <p:spPr>
          <a:xfrm>
            <a:off x="417562" y="905662"/>
            <a:ext cx="9631006" cy="3631763"/>
          </a:xfrm>
          <a:prstGeom prst="rect">
            <a:avLst/>
          </a:prstGeom>
          <a:noFill/>
        </p:spPr>
        <p:txBody>
          <a:bodyPr wrap="square" rtlCol="0">
            <a:spAutoFit/>
          </a:bodyPr>
          <a:lstStyle/>
          <a:p>
            <a:pPr marL="285750" indent="-285750">
              <a:buFont typeface="Courier New" panose="02070309020205020404" pitchFamily="49" charset="0"/>
              <a:buChar char="o"/>
            </a:pPr>
            <a:r>
              <a:rPr lang="en-US" sz="2300" dirty="0"/>
              <a:t>Engaged with community regarding potential data products and algorithms (273 recommendations, 90+ from the aquatic community).</a:t>
            </a:r>
          </a:p>
          <a:p>
            <a:pPr marL="285750" indent="-285750">
              <a:buFont typeface="Courier New" panose="02070309020205020404" pitchFamily="49" charset="0"/>
              <a:buChar char="o"/>
            </a:pPr>
            <a:r>
              <a:rPr lang="en-US" sz="2300" dirty="0"/>
              <a:t>Per Cal/Val Working Group’s (CVWG) request, polled community for existing validation protocols, measurement assets, and product sampling statistics.</a:t>
            </a:r>
          </a:p>
          <a:p>
            <a:pPr marL="285750" indent="-285750">
              <a:buFont typeface="Courier New" panose="02070309020205020404" pitchFamily="49" charset="0"/>
              <a:buChar char="o"/>
            </a:pPr>
            <a:r>
              <a:rPr lang="en-US" sz="2300" dirty="0"/>
              <a:t>Preparing a survey paper based on input.</a:t>
            </a:r>
          </a:p>
          <a:p>
            <a:pPr marL="285750" indent="-285750">
              <a:buFont typeface="Courier New" panose="02070309020205020404" pitchFamily="49" charset="0"/>
              <a:buChar char="o"/>
            </a:pPr>
            <a:r>
              <a:rPr lang="en-US" sz="2300" dirty="0"/>
              <a:t>Discussed with CVWG and Modeling Working Group uncertainty targets and threshold conditions that break algorithms.</a:t>
            </a:r>
          </a:p>
          <a:p>
            <a:pPr marL="285750" indent="-285750">
              <a:buFont typeface="Courier New" panose="02070309020205020404" pitchFamily="49" charset="0"/>
              <a:buChar char="o"/>
            </a:pPr>
            <a:r>
              <a:rPr lang="en-US" sz="2300" dirty="0"/>
              <a:t>Determined an additional 4 𝜇m band is necessary for volcanology objectives.</a:t>
            </a:r>
          </a:p>
          <a:p>
            <a:pPr marL="285750" indent="-285750">
              <a:buFont typeface="Courier New" panose="02070309020205020404" pitchFamily="49" charset="0"/>
              <a:buChar char="o"/>
            </a:pPr>
            <a:r>
              <a:rPr lang="en-US" sz="2300" dirty="0"/>
              <a:t>Initial product suite of 10 recommended, generalized products were identified for Observing System Simulation Experiment (OSSE) efforts.</a:t>
            </a:r>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FD62CF08-E897-2448-BE34-1AE750BB683A}"/>
                  </a:ext>
                </a:extLst>
              </p:cNvPr>
              <p:cNvGraphicFramePr>
                <a:graphicFrameLocks noGrp="1"/>
              </p:cNvGraphicFramePr>
              <p:nvPr>
                <p:extLst>
                  <p:ext uri="{D42A27DB-BD31-4B8C-83A1-F6EECF244321}">
                    <p14:modId xmlns:p14="http://schemas.microsoft.com/office/powerpoint/2010/main" val="3299144923"/>
                  </p:ext>
                </p:extLst>
              </p:nvPr>
            </p:nvGraphicFramePr>
            <p:xfrm>
              <a:off x="646771" y="4844223"/>
              <a:ext cx="10628554" cy="1701269"/>
            </p:xfrm>
            <a:graphic>
              <a:graphicData uri="http://schemas.openxmlformats.org/drawingml/2006/table">
                <a:tbl>
                  <a:tblPr firstRow="1" bandRow="1">
                    <a:tableStyleId>{5C22544A-7EE6-4342-B048-85BDC9FD1C3A}</a:tableStyleId>
                  </a:tblPr>
                  <a:tblGrid>
                    <a:gridCol w="990038">
                      <a:extLst>
                        <a:ext uri="{9D8B030D-6E8A-4147-A177-3AD203B41FA5}">
                          <a16:colId xmlns:a16="http://schemas.microsoft.com/office/drawing/2014/main" val="4272010107"/>
                        </a:ext>
                      </a:extLst>
                    </a:gridCol>
                    <a:gridCol w="1406462">
                      <a:extLst>
                        <a:ext uri="{9D8B030D-6E8A-4147-A177-3AD203B41FA5}">
                          <a16:colId xmlns:a16="http://schemas.microsoft.com/office/drawing/2014/main" val="1060080190"/>
                        </a:ext>
                      </a:extLst>
                    </a:gridCol>
                    <a:gridCol w="1810819">
                      <a:extLst>
                        <a:ext uri="{9D8B030D-6E8A-4147-A177-3AD203B41FA5}">
                          <a16:colId xmlns:a16="http://schemas.microsoft.com/office/drawing/2014/main" val="3244028991"/>
                        </a:ext>
                      </a:extLst>
                    </a:gridCol>
                    <a:gridCol w="2637115">
                      <a:extLst>
                        <a:ext uri="{9D8B030D-6E8A-4147-A177-3AD203B41FA5}">
                          <a16:colId xmlns:a16="http://schemas.microsoft.com/office/drawing/2014/main" val="1240802117"/>
                        </a:ext>
                      </a:extLst>
                    </a:gridCol>
                    <a:gridCol w="3784120">
                      <a:extLst>
                        <a:ext uri="{9D8B030D-6E8A-4147-A177-3AD203B41FA5}">
                          <a16:colId xmlns:a16="http://schemas.microsoft.com/office/drawing/2014/main" val="3286422758"/>
                        </a:ext>
                      </a:extLst>
                    </a:gridCol>
                  </a:tblGrid>
                  <a:tr h="421109">
                    <a:tc>
                      <a:txBody>
                        <a:bodyPr/>
                        <a:lstStyle/>
                        <a:p>
                          <a:endParaRPr lang="en-US" dirty="0"/>
                        </a:p>
                      </a:txBody>
                      <a:tcPr>
                        <a:noFill/>
                      </a:tcPr>
                    </a:tc>
                    <a:tc>
                      <a:txBody>
                        <a:bodyPr/>
                        <a:lstStyle/>
                        <a:p>
                          <a:pPr algn="ctr"/>
                          <a:r>
                            <a:rPr lang="en-US" dirty="0">
                              <a:solidFill>
                                <a:sysClr val="windowText" lastClr="000000"/>
                              </a:solidFill>
                            </a:rPr>
                            <a:t>Spatial</a:t>
                          </a:r>
                        </a:p>
                      </a:txBody>
                      <a:tcPr>
                        <a:noFill/>
                      </a:tcPr>
                    </a:tc>
                    <a:tc>
                      <a:txBody>
                        <a:bodyPr/>
                        <a:lstStyle/>
                        <a:p>
                          <a:pPr algn="ctr"/>
                          <a:r>
                            <a:rPr lang="en-US" dirty="0">
                              <a:solidFill>
                                <a:sysClr val="windowText" lastClr="000000"/>
                              </a:solidFill>
                            </a:rPr>
                            <a:t>Temporal</a:t>
                          </a:r>
                        </a:p>
                      </a:txBody>
                      <a:tcPr>
                        <a:noFill/>
                      </a:tcPr>
                    </a:tc>
                    <a:tc>
                      <a:txBody>
                        <a:bodyPr/>
                        <a:lstStyle/>
                        <a:p>
                          <a:pPr algn="ctr"/>
                          <a:r>
                            <a:rPr lang="en-US" dirty="0">
                              <a:solidFill>
                                <a:sysClr val="windowText" lastClr="000000"/>
                              </a:solidFill>
                            </a:rPr>
                            <a:t>Spectral</a:t>
                          </a:r>
                        </a:p>
                      </a:txBody>
                      <a:tcPr>
                        <a:noFill/>
                      </a:tcPr>
                    </a:tc>
                    <a:tc>
                      <a:txBody>
                        <a:bodyPr/>
                        <a:lstStyle/>
                        <a:p>
                          <a:pPr algn="ctr"/>
                          <a:r>
                            <a:rPr lang="en-US" dirty="0">
                              <a:solidFill>
                                <a:sysClr val="windowText" lastClr="000000"/>
                              </a:solidFill>
                            </a:rPr>
                            <a:t>Radiometric</a:t>
                          </a:r>
                        </a:p>
                      </a:txBody>
                      <a:tcPr>
                        <a:noFill/>
                      </a:tcPr>
                    </a:tc>
                    <a:extLst>
                      <a:ext uri="{0D108BD9-81ED-4DB2-BD59-A6C34878D82A}">
                        <a16:rowId xmlns:a16="http://schemas.microsoft.com/office/drawing/2014/main" val="4036480781"/>
                      </a:ext>
                    </a:extLst>
                  </a:tr>
                  <a:tr h="257792">
                    <a:tc>
                      <a:txBody>
                        <a:bodyPr/>
                        <a:lstStyle/>
                        <a:p>
                          <a:pPr algn="ctr"/>
                          <a:r>
                            <a:rPr lang="en-US" b="1" dirty="0"/>
                            <a:t>VSWIR</a:t>
                          </a:r>
                        </a:p>
                      </a:txBody>
                      <a:tcPr anchor="ctr">
                        <a:noFill/>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30 m</a:t>
                          </a:r>
                        </a:p>
                      </a:txBody>
                      <a:tcPr>
                        <a:solidFill>
                          <a:schemeClr val="accent6"/>
                        </a:solidFill>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16 days</a:t>
                          </a:r>
                        </a:p>
                      </a:txBody>
                      <a:tcPr>
                        <a:solidFill>
                          <a:schemeClr val="accent6">
                            <a:lumMod val="20000"/>
                            <a:lumOff val="80000"/>
                          </a:schemeClr>
                        </a:solidFill>
                      </a:tcPr>
                    </a:tc>
                    <a:tc>
                      <a:txBody>
                        <a:bodyPr/>
                        <a:lstStyle/>
                        <a:p>
                          <a:r>
                            <a:rPr lang="en-US" dirty="0"/>
                            <a:t>Range 380-2500 nm,</a:t>
                          </a:r>
                        </a:p>
                        <a:p>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t>10 nm, sampling</a:t>
                          </a:r>
                        </a:p>
                      </a:txBody>
                      <a:tcPr>
                        <a:solidFill>
                          <a:schemeClr val="accent6"/>
                        </a:solidFill>
                      </a:tcPr>
                    </a:tc>
                    <a:tc>
                      <a:txBody>
                        <a:bodyPr/>
                        <a:lstStyle/>
                        <a:p>
                          <a:r>
                            <a:rPr lang="en-US" dirty="0"/>
                            <a:t>SNR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400 VNIR, SWIR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a:t> 250</a:t>
                          </a:r>
                          <a:endParaRPr lang="en-US" i="1" dirty="0">
                            <a:latin typeface="Cambria Math" panose="02040503050406030204" pitchFamily="18" charset="0"/>
                            <a:ea typeface="Cambria Math" panose="02040503050406030204" pitchFamily="18" charset="0"/>
                          </a:endParaRPr>
                        </a:p>
                        <a:p>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10% absolute radiometric accuracy</a:t>
                          </a:r>
                        </a:p>
                      </a:txBody>
                      <a:tcPr>
                        <a:solidFill>
                          <a:schemeClr val="accent6"/>
                        </a:solidFill>
                      </a:tcPr>
                    </a:tc>
                    <a:extLst>
                      <a:ext uri="{0D108BD9-81ED-4DB2-BD59-A6C34878D82A}">
                        <a16:rowId xmlns:a16="http://schemas.microsoft.com/office/drawing/2014/main" val="2171914328"/>
                      </a:ext>
                    </a:extLst>
                  </a:tr>
                  <a:tr h="257792">
                    <a:tc>
                      <a:txBody>
                        <a:bodyPr/>
                        <a:lstStyle/>
                        <a:p>
                          <a:pPr algn="ctr"/>
                          <a:r>
                            <a:rPr lang="en-US" b="1" dirty="0"/>
                            <a:t>TIR</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&lt;60 m</a:t>
                          </a:r>
                        </a:p>
                      </a:txBody>
                      <a:tcP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3 days global coverage</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dirty="0" smtClean="0">
                                  <a:latin typeface="Cambria Math" panose="02040503050406030204" pitchFamily="18" charset="0"/>
                                  <a:ea typeface="Cambria Math" panose="02040503050406030204" pitchFamily="18" charset="0"/>
                                </a:rPr>
                                <m:t>≥ </m:t>
                              </m:r>
                            </m:oMath>
                          </a14:m>
                          <a:r>
                            <a:rPr lang="en-US" dirty="0"/>
                            <a:t>5 bands in 8-12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m, and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a:t> 1 band in 3-5 </a:t>
                          </a:r>
                          <a14:m>
                            <m:oMath xmlns:m="http://schemas.openxmlformats.org/officeDocument/2006/math">
                              <m:r>
                                <a:rPr lang="en-US" i="1">
                                  <a:latin typeface="Cambria Math" panose="02040503050406030204" pitchFamily="18" charset="0"/>
                                  <a:ea typeface="Cambria Math" panose="02040503050406030204" pitchFamily="18" charset="0"/>
                                </a:rPr>
                                <m:t>𝜇</m:t>
                              </m:r>
                            </m:oMath>
                          </a14:m>
                          <a:r>
                            <a:rPr lang="en-US" dirty="0"/>
                            <a:t>m</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 </m:t>
                              </m:r>
                            </m:oMath>
                          </a14:m>
                          <a:r>
                            <a:rPr lang="en-US" dirty="0"/>
                            <a:t>1K absolute accuracy, </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t>0.2K </a:t>
                          </a:r>
                          <a:r>
                            <a:rPr lang="en-US" dirty="0" err="1"/>
                            <a:t>NEdT</a:t>
                          </a:r>
                          <a:r>
                            <a:rPr lang="en-US" dirty="0"/>
                            <a:t> per band</a:t>
                          </a:r>
                        </a:p>
                      </a:txBody>
                      <a:tcPr>
                        <a:solidFill>
                          <a:schemeClr val="accent4">
                            <a:lumMod val="60000"/>
                            <a:lumOff val="40000"/>
                          </a:schemeClr>
                        </a:solidFill>
                      </a:tcPr>
                    </a:tc>
                    <a:extLst>
                      <a:ext uri="{0D108BD9-81ED-4DB2-BD59-A6C34878D82A}">
                        <a16:rowId xmlns:a16="http://schemas.microsoft.com/office/drawing/2014/main" val="2848913965"/>
                      </a:ext>
                    </a:extLst>
                  </a:tr>
                </a:tbl>
              </a:graphicData>
            </a:graphic>
          </p:graphicFrame>
        </mc:Choice>
        <mc:Fallback>
          <p:graphicFrame>
            <p:nvGraphicFramePr>
              <p:cNvPr id="4" name="Table 3">
                <a:extLst>
                  <a:ext uri="{FF2B5EF4-FFF2-40B4-BE49-F238E27FC236}">
                    <a16:creationId xmlns:a16="http://schemas.microsoft.com/office/drawing/2014/main" id="{FD62CF08-E897-2448-BE34-1AE750BB683A}"/>
                  </a:ext>
                </a:extLst>
              </p:cNvPr>
              <p:cNvGraphicFramePr>
                <a:graphicFrameLocks noGrp="1"/>
              </p:cNvGraphicFramePr>
              <p:nvPr>
                <p:extLst>
                  <p:ext uri="{D42A27DB-BD31-4B8C-83A1-F6EECF244321}">
                    <p14:modId xmlns:p14="http://schemas.microsoft.com/office/powerpoint/2010/main" val="3299144923"/>
                  </p:ext>
                </p:extLst>
              </p:nvPr>
            </p:nvGraphicFramePr>
            <p:xfrm>
              <a:off x="646771" y="4844223"/>
              <a:ext cx="10628554" cy="1701269"/>
            </p:xfrm>
            <a:graphic>
              <a:graphicData uri="http://schemas.openxmlformats.org/drawingml/2006/table">
                <a:tbl>
                  <a:tblPr firstRow="1" bandRow="1">
                    <a:tableStyleId>{5C22544A-7EE6-4342-B048-85BDC9FD1C3A}</a:tableStyleId>
                  </a:tblPr>
                  <a:tblGrid>
                    <a:gridCol w="990038">
                      <a:extLst>
                        <a:ext uri="{9D8B030D-6E8A-4147-A177-3AD203B41FA5}">
                          <a16:colId xmlns:a16="http://schemas.microsoft.com/office/drawing/2014/main" val="4272010107"/>
                        </a:ext>
                      </a:extLst>
                    </a:gridCol>
                    <a:gridCol w="1406462">
                      <a:extLst>
                        <a:ext uri="{9D8B030D-6E8A-4147-A177-3AD203B41FA5}">
                          <a16:colId xmlns:a16="http://schemas.microsoft.com/office/drawing/2014/main" val="1060080190"/>
                        </a:ext>
                      </a:extLst>
                    </a:gridCol>
                    <a:gridCol w="1810819">
                      <a:extLst>
                        <a:ext uri="{9D8B030D-6E8A-4147-A177-3AD203B41FA5}">
                          <a16:colId xmlns:a16="http://schemas.microsoft.com/office/drawing/2014/main" val="3244028991"/>
                        </a:ext>
                      </a:extLst>
                    </a:gridCol>
                    <a:gridCol w="2637115">
                      <a:extLst>
                        <a:ext uri="{9D8B030D-6E8A-4147-A177-3AD203B41FA5}">
                          <a16:colId xmlns:a16="http://schemas.microsoft.com/office/drawing/2014/main" val="1240802117"/>
                        </a:ext>
                      </a:extLst>
                    </a:gridCol>
                    <a:gridCol w="3784120">
                      <a:extLst>
                        <a:ext uri="{9D8B030D-6E8A-4147-A177-3AD203B41FA5}">
                          <a16:colId xmlns:a16="http://schemas.microsoft.com/office/drawing/2014/main" val="3286422758"/>
                        </a:ext>
                      </a:extLst>
                    </a:gridCol>
                  </a:tblGrid>
                  <a:tr h="421109">
                    <a:tc>
                      <a:txBody>
                        <a:bodyPr/>
                        <a:lstStyle/>
                        <a:p>
                          <a:endParaRPr lang="en-US" dirty="0"/>
                        </a:p>
                      </a:txBody>
                      <a:tcPr>
                        <a:noFill/>
                      </a:tcPr>
                    </a:tc>
                    <a:tc>
                      <a:txBody>
                        <a:bodyPr/>
                        <a:lstStyle/>
                        <a:p>
                          <a:pPr algn="ctr"/>
                          <a:r>
                            <a:rPr lang="en-US" dirty="0">
                              <a:solidFill>
                                <a:sysClr val="windowText" lastClr="000000"/>
                              </a:solidFill>
                            </a:rPr>
                            <a:t>Spatial</a:t>
                          </a:r>
                        </a:p>
                      </a:txBody>
                      <a:tcPr>
                        <a:noFill/>
                      </a:tcPr>
                    </a:tc>
                    <a:tc>
                      <a:txBody>
                        <a:bodyPr/>
                        <a:lstStyle/>
                        <a:p>
                          <a:pPr algn="ctr"/>
                          <a:r>
                            <a:rPr lang="en-US" dirty="0">
                              <a:solidFill>
                                <a:sysClr val="windowText" lastClr="000000"/>
                              </a:solidFill>
                            </a:rPr>
                            <a:t>Temporal</a:t>
                          </a:r>
                        </a:p>
                      </a:txBody>
                      <a:tcPr>
                        <a:noFill/>
                      </a:tcPr>
                    </a:tc>
                    <a:tc>
                      <a:txBody>
                        <a:bodyPr/>
                        <a:lstStyle/>
                        <a:p>
                          <a:pPr algn="ctr"/>
                          <a:r>
                            <a:rPr lang="en-US" dirty="0">
                              <a:solidFill>
                                <a:sysClr val="windowText" lastClr="000000"/>
                              </a:solidFill>
                            </a:rPr>
                            <a:t>Spectral</a:t>
                          </a:r>
                        </a:p>
                      </a:txBody>
                      <a:tcPr>
                        <a:noFill/>
                      </a:tcPr>
                    </a:tc>
                    <a:tc>
                      <a:txBody>
                        <a:bodyPr/>
                        <a:lstStyle/>
                        <a:p>
                          <a:pPr algn="ctr"/>
                          <a:r>
                            <a:rPr lang="en-US" dirty="0">
                              <a:solidFill>
                                <a:sysClr val="windowText" lastClr="000000"/>
                              </a:solidFill>
                            </a:rPr>
                            <a:t>Radiometric</a:t>
                          </a:r>
                        </a:p>
                      </a:txBody>
                      <a:tcPr>
                        <a:noFill/>
                      </a:tcPr>
                    </a:tc>
                    <a:extLst>
                      <a:ext uri="{0D108BD9-81ED-4DB2-BD59-A6C34878D82A}">
                        <a16:rowId xmlns:a16="http://schemas.microsoft.com/office/drawing/2014/main" val="4036480781"/>
                      </a:ext>
                    </a:extLst>
                  </a:tr>
                  <a:tr h="640080">
                    <a:tc>
                      <a:txBody>
                        <a:bodyPr/>
                        <a:lstStyle/>
                        <a:p>
                          <a:pPr algn="ctr"/>
                          <a:r>
                            <a:rPr lang="en-US" b="1" dirty="0"/>
                            <a:t>VSWIR</a:t>
                          </a:r>
                        </a:p>
                      </a:txBody>
                      <a:tcPr anchor="ctr">
                        <a:noFill/>
                      </a:tcPr>
                    </a:tc>
                    <a:tc>
                      <a:txBody>
                        <a:bodyPr/>
                        <a:lstStyle/>
                        <a:p>
                          <a:endParaRPr lang="en-US"/>
                        </a:p>
                      </a:txBody>
                      <a:tcPr>
                        <a:blipFill>
                          <a:blip r:embed="rId2"/>
                          <a:stretch>
                            <a:fillRect l="-70270" t="-68627" r="-585586" b="-113725"/>
                          </a:stretch>
                        </a:blipFill>
                      </a:tcPr>
                    </a:tc>
                    <a:tc>
                      <a:txBody>
                        <a:bodyPr/>
                        <a:lstStyle/>
                        <a:p>
                          <a:endParaRPr lang="en-US"/>
                        </a:p>
                      </a:txBody>
                      <a:tcPr>
                        <a:blipFill>
                          <a:blip r:embed="rId2"/>
                          <a:stretch>
                            <a:fillRect l="-132168" t="-68627" r="-354545" b="-113725"/>
                          </a:stretch>
                        </a:blipFill>
                      </a:tcPr>
                    </a:tc>
                    <a:tc>
                      <a:txBody>
                        <a:bodyPr/>
                        <a:lstStyle/>
                        <a:p>
                          <a:endParaRPr lang="en-US"/>
                        </a:p>
                      </a:txBody>
                      <a:tcPr>
                        <a:blipFill>
                          <a:blip r:embed="rId2"/>
                          <a:stretch>
                            <a:fillRect l="-159615" t="-68627" r="-143750" b="-113725"/>
                          </a:stretch>
                        </a:blipFill>
                      </a:tcPr>
                    </a:tc>
                    <a:tc>
                      <a:txBody>
                        <a:bodyPr/>
                        <a:lstStyle/>
                        <a:p>
                          <a:endParaRPr lang="en-US"/>
                        </a:p>
                      </a:txBody>
                      <a:tcPr>
                        <a:blipFill>
                          <a:blip r:embed="rId2"/>
                          <a:stretch>
                            <a:fillRect l="-181208" t="-68627" r="-336" b="-113725"/>
                          </a:stretch>
                        </a:blipFill>
                      </a:tcPr>
                    </a:tc>
                    <a:extLst>
                      <a:ext uri="{0D108BD9-81ED-4DB2-BD59-A6C34878D82A}">
                        <a16:rowId xmlns:a16="http://schemas.microsoft.com/office/drawing/2014/main" val="2171914328"/>
                      </a:ext>
                    </a:extLst>
                  </a:tr>
                  <a:tr h="640080">
                    <a:tc>
                      <a:txBody>
                        <a:bodyPr/>
                        <a:lstStyle/>
                        <a:p>
                          <a:pPr algn="ctr"/>
                          <a:r>
                            <a:rPr lang="en-US" b="1" dirty="0"/>
                            <a:t>TIR</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&lt;60 m</a:t>
                          </a:r>
                        </a:p>
                      </a:txBody>
                      <a:tcPr>
                        <a:solidFill>
                          <a:schemeClr val="accent4">
                            <a:lumMod val="60000"/>
                            <a:lumOff val="40000"/>
                          </a:schemeClr>
                        </a:solidFill>
                      </a:tcPr>
                    </a:tc>
                    <a:tc>
                      <a:txBody>
                        <a:bodyPr/>
                        <a:lstStyle/>
                        <a:p>
                          <a:endParaRPr lang="en-US"/>
                        </a:p>
                      </a:txBody>
                      <a:tcPr>
                        <a:blipFill>
                          <a:blip r:embed="rId2"/>
                          <a:stretch>
                            <a:fillRect l="-132168" t="-168627" r="-354545" b="-13725"/>
                          </a:stretch>
                        </a:blipFill>
                      </a:tcPr>
                    </a:tc>
                    <a:tc>
                      <a:txBody>
                        <a:bodyPr/>
                        <a:lstStyle/>
                        <a:p>
                          <a:endParaRPr lang="en-US"/>
                        </a:p>
                      </a:txBody>
                      <a:tcPr>
                        <a:blipFill>
                          <a:blip r:embed="rId2"/>
                          <a:stretch>
                            <a:fillRect l="-159615" t="-168627" r="-143750" b="-13725"/>
                          </a:stretch>
                        </a:blipFill>
                      </a:tcPr>
                    </a:tc>
                    <a:tc>
                      <a:txBody>
                        <a:bodyPr/>
                        <a:lstStyle/>
                        <a:p>
                          <a:endParaRPr lang="en-US"/>
                        </a:p>
                      </a:txBody>
                      <a:tcPr>
                        <a:blipFill>
                          <a:blip r:embed="rId2"/>
                          <a:stretch>
                            <a:fillRect l="-181208" t="-168627" r="-336" b="-13725"/>
                          </a:stretch>
                        </a:blipFill>
                      </a:tcPr>
                    </a:tc>
                    <a:extLst>
                      <a:ext uri="{0D108BD9-81ED-4DB2-BD59-A6C34878D82A}">
                        <a16:rowId xmlns:a16="http://schemas.microsoft.com/office/drawing/2014/main" val="2848913965"/>
                      </a:ext>
                    </a:extLst>
                  </a:tr>
                </a:tbl>
              </a:graphicData>
            </a:graphic>
          </p:graphicFrame>
        </mc:Fallback>
      </mc:AlternateContent>
      <p:pic>
        <p:nvPicPr>
          <p:cNvPr id="6" name="Picture 5">
            <a:extLst>
              <a:ext uri="{FF2B5EF4-FFF2-40B4-BE49-F238E27FC236}">
                <a16:creationId xmlns:a16="http://schemas.microsoft.com/office/drawing/2014/main" id="{F99A2DB9-1275-FD41-9ABB-F3512841C9FF}"/>
              </a:ext>
            </a:extLst>
          </p:cNvPr>
          <p:cNvPicPr>
            <a:picLocks noChangeAspect="1"/>
          </p:cNvPicPr>
          <p:nvPr/>
        </p:nvPicPr>
        <p:blipFill rotWithShape="1">
          <a:blip r:embed="rId3"/>
          <a:srcRect t="5196" r="79490" b="15600"/>
          <a:stretch/>
        </p:blipFill>
        <p:spPr>
          <a:xfrm>
            <a:off x="10036078" y="612998"/>
            <a:ext cx="1894869" cy="4072718"/>
          </a:xfrm>
          <a:prstGeom prst="rect">
            <a:avLst/>
          </a:prstGeom>
          <a:ln w="38100">
            <a:solidFill>
              <a:schemeClr val="tx1"/>
            </a:solidFill>
          </a:ln>
        </p:spPr>
      </p:pic>
      <p:sp>
        <p:nvSpPr>
          <p:cNvPr id="8" name="TextBox 7">
            <a:extLst>
              <a:ext uri="{FF2B5EF4-FFF2-40B4-BE49-F238E27FC236}">
                <a16:creationId xmlns:a16="http://schemas.microsoft.com/office/drawing/2014/main" id="{15A63A6F-5363-484A-A621-305AB5C7C6CC}"/>
              </a:ext>
            </a:extLst>
          </p:cNvPr>
          <p:cNvSpPr txBox="1"/>
          <p:nvPr/>
        </p:nvSpPr>
        <p:spPr>
          <a:xfrm>
            <a:off x="11392014" y="6480365"/>
            <a:ext cx="630732" cy="369332"/>
          </a:xfrm>
          <a:prstGeom prst="rect">
            <a:avLst/>
          </a:prstGeom>
          <a:noFill/>
        </p:spPr>
        <p:txBody>
          <a:bodyPr wrap="square" rtlCol="0">
            <a:spAutoFit/>
          </a:bodyPr>
          <a:lstStyle/>
          <a:p>
            <a:pPr algn="r"/>
            <a:fld id="{58DB0ED7-C54A-9F45-AFB8-DCCF652109E4}" type="slidenum">
              <a:rPr lang="en-US" b="1" smtClean="0">
                <a:solidFill>
                  <a:srgbClr val="0000FF"/>
                </a:solidFill>
              </a:rPr>
              <a:pPr algn="r"/>
              <a:t>12</a:t>
            </a:fld>
            <a:endParaRPr lang="en-US" b="1" dirty="0">
              <a:solidFill>
                <a:srgbClr val="0000FF"/>
              </a:solidFill>
            </a:endParaRPr>
          </a:p>
        </p:txBody>
      </p:sp>
    </p:spTree>
    <p:extLst>
      <p:ext uri="{BB962C8B-B14F-4D97-AF65-F5344CB8AC3E}">
        <p14:creationId xmlns:p14="http://schemas.microsoft.com/office/powerpoint/2010/main" val="2952535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7F5ACC-D319-504D-AB79-9F0876B7941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933950" y="2134491"/>
            <a:ext cx="6953250" cy="4001932"/>
          </a:xfrm>
          <a:prstGeom prst="rect">
            <a:avLst/>
          </a:prstGeom>
        </p:spPr>
      </p:pic>
      <p:sp>
        <p:nvSpPr>
          <p:cNvPr id="5" name="TextBox 4">
            <a:extLst>
              <a:ext uri="{FF2B5EF4-FFF2-40B4-BE49-F238E27FC236}">
                <a16:creationId xmlns:a16="http://schemas.microsoft.com/office/drawing/2014/main" id="{90C95F82-B24C-6A43-AC0C-BAFF38601385}"/>
              </a:ext>
            </a:extLst>
          </p:cNvPr>
          <p:cNvSpPr txBox="1"/>
          <p:nvPr/>
        </p:nvSpPr>
        <p:spPr>
          <a:xfrm>
            <a:off x="747132" y="245327"/>
            <a:ext cx="4972836" cy="584775"/>
          </a:xfrm>
          <a:prstGeom prst="rect">
            <a:avLst/>
          </a:prstGeom>
          <a:noFill/>
        </p:spPr>
        <p:txBody>
          <a:bodyPr wrap="none" rtlCol="0">
            <a:spAutoFit/>
          </a:bodyPr>
          <a:lstStyle/>
          <a:p>
            <a:r>
              <a:rPr lang="en-US" sz="3200" b="1" dirty="0"/>
              <a:t>Applications Working Group</a:t>
            </a:r>
          </a:p>
        </p:txBody>
      </p:sp>
      <p:sp>
        <p:nvSpPr>
          <p:cNvPr id="2" name="TextBox 1">
            <a:extLst>
              <a:ext uri="{FF2B5EF4-FFF2-40B4-BE49-F238E27FC236}">
                <a16:creationId xmlns:a16="http://schemas.microsoft.com/office/drawing/2014/main" id="{770A1AD1-6EA2-8F4F-9931-FD1A7A6DA74F}"/>
              </a:ext>
            </a:extLst>
          </p:cNvPr>
          <p:cNvSpPr txBox="1"/>
          <p:nvPr/>
        </p:nvSpPr>
        <p:spPr>
          <a:xfrm>
            <a:off x="209550" y="2416102"/>
            <a:ext cx="4905375" cy="2308324"/>
          </a:xfrm>
          <a:prstGeom prst="rect">
            <a:avLst/>
          </a:prstGeom>
          <a:noFill/>
        </p:spPr>
        <p:txBody>
          <a:bodyPr wrap="square" rtlCol="0">
            <a:spAutoFit/>
          </a:bodyPr>
          <a:lstStyle/>
          <a:p>
            <a:pPr marL="285750" indent="-285750">
              <a:buFont typeface="Courier New" panose="02070309020205020404" pitchFamily="49" charset="0"/>
              <a:buChar char="o"/>
            </a:pPr>
            <a:r>
              <a:rPr lang="en-US" sz="2400" dirty="0"/>
              <a:t>Contractor RTI polling community to form profiles of end-user archetypes.</a:t>
            </a:r>
          </a:p>
          <a:p>
            <a:pPr marL="285750" indent="-285750">
              <a:buFont typeface="Courier New" panose="02070309020205020404" pitchFamily="49" charset="0"/>
              <a:buChar char="o"/>
            </a:pPr>
            <a:r>
              <a:rPr lang="en-US" sz="2400" dirty="0"/>
              <a:t>Information will feed into a Community Assessment Report (CAR).</a:t>
            </a:r>
          </a:p>
        </p:txBody>
      </p:sp>
      <p:sp>
        <p:nvSpPr>
          <p:cNvPr id="7" name="TextBox 6">
            <a:extLst>
              <a:ext uri="{FF2B5EF4-FFF2-40B4-BE49-F238E27FC236}">
                <a16:creationId xmlns:a16="http://schemas.microsoft.com/office/drawing/2014/main" id="{714D5D2F-02E3-D447-8E18-8675A5047C01}"/>
              </a:ext>
            </a:extLst>
          </p:cNvPr>
          <p:cNvSpPr txBox="1"/>
          <p:nvPr/>
        </p:nvSpPr>
        <p:spPr>
          <a:xfrm>
            <a:off x="209550" y="884542"/>
            <a:ext cx="11430000" cy="1569660"/>
          </a:xfrm>
          <a:prstGeom prst="rect">
            <a:avLst/>
          </a:prstGeom>
          <a:noFill/>
        </p:spPr>
        <p:txBody>
          <a:bodyPr wrap="square" rtlCol="0">
            <a:spAutoFit/>
          </a:bodyPr>
          <a:lstStyle/>
          <a:p>
            <a:pPr marL="285750" indent="-285750">
              <a:buFont typeface="Courier New" panose="02070309020205020404" pitchFamily="49" charset="0"/>
              <a:buChar char="o"/>
            </a:pPr>
            <a:r>
              <a:rPr lang="en-US" sz="2400" dirty="0"/>
              <a:t>Analyzed 49 applications for dependence on event response speed (opportunity and pointing capability), architecture capability, and latency (time to end-user).</a:t>
            </a:r>
          </a:p>
          <a:p>
            <a:pPr marL="285750" indent="-285750">
              <a:buFont typeface="Courier New" panose="02070309020205020404" pitchFamily="49" charset="0"/>
              <a:buChar char="o"/>
            </a:pPr>
            <a:r>
              <a:rPr lang="en-US" sz="2400" dirty="0"/>
              <a:t>77% require target capabilities, quick event response speed, and latency ≤ 24 hours</a:t>
            </a:r>
          </a:p>
          <a:p>
            <a:r>
              <a:rPr lang="en-US" sz="2400" dirty="0"/>
              <a:t>    (+ ≤ 8 revisit supports 100%).</a:t>
            </a:r>
          </a:p>
        </p:txBody>
      </p:sp>
      <p:sp>
        <p:nvSpPr>
          <p:cNvPr id="3" name="Right Arrow 2">
            <a:extLst>
              <a:ext uri="{FF2B5EF4-FFF2-40B4-BE49-F238E27FC236}">
                <a16:creationId xmlns:a16="http://schemas.microsoft.com/office/drawing/2014/main" id="{C263426C-CBAC-2147-A3C7-ECB9AA058B72}"/>
              </a:ext>
            </a:extLst>
          </p:cNvPr>
          <p:cNvSpPr/>
          <p:nvPr/>
        </p:nvSpPr>
        <p:spPr>
          <a:xfrm>
            <a:off x="4752975" y="4838700"/>
            <a:ext cx="84772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D47D72-501B-BA48-A924-93484E7DF006}"/>
              </a:ext>
            </a:extLst>
          </p:cNvPr>
          <p:cNvSpPr txBox="1"/>
          <p:nvPr/>
        </p:nvSpPr>
        <p:spPr>
          <a:xfrm>
            <a:off x="2652464" y="4730234"/>
            <a:ext cx="2100511" cy="369332"/>
          </a:xfrm>
          <a:prstGeom prst="rect">
            <a:avLst/>
          </a:prstGeom>
          <a:noFill/>
        </p:spPr>
        <p:txBody>
          <a:bodyPr wrap="none" rtlCol="0">
            <a:spAutoFit/>
          </a:bodyPr>
          <a:lstStyle/>
          <a:p>
            <a:r>
              <a:rPr lang="en-US" dirty="0"/>
              <a:t>Aquatic Applications</a:t>
            </a:r>
          </a:p>
        </p:txBody>
      </p:sp>
      <p:pic>
        <p:nvPicPr>
          <p:cNvPr id="9" name="Picture 8">
            <a:extLst>
              <a:ext uri="{FF2B5EF4-FFF2-40B4-BE49-F238E27FC236}">
                <a16:creationId xmlns:a16="http://schemas.microsoft.com/office/drawing/2014/main" id="{75DA3AE4-0031-1B45-9C2C-0D0650A67B68}"/>
              </a:ext>
            </a:extLst>
          </p:cNvPr>
          <p:cNvPicPr>
            <a:picLocks noChangeAspect="1"/>
          </p:cNvPicPr>
          <p:nvPr/>
        </p:nvPicPr>
        <p:blipFill rotWithShape="1">
          <a:blip r:embed="rId2">
            <a:extLst>
              <a:ext uri="{28A0092B-C50C-407E-A947-70E740481C1C}">
                <a14:useLocalDpi xmlns:a14="http://schemas.microsoft.com/office/drawing/2010/main"/>
              </a:ext>
            </a:extLst>
          </a:blip>
          <a:srcRect l="52277" t="9808" r="2004" b="86694"/>
          <a:stretch/>
        </p:blipFill>
        <p:spPr>
          <a:xfrm>
            <a:off x="4933950" y="6135093"/>
            <a:ext cx="6953250" cy="306199"/>
          </a:xfrm>
          <a:prstGeom prst="rect">
            <a:avLst/>
          </a:prstGeom>
        </p:spPr>
      </p:pic>
      <p:sp>
        <p:nvSpPr>
          <p:cNvPr id="11" name="TextBox 10">
            <a:extLst>
              <a:ext uri="{FF2B5EF4-FFF2-40B4-BE49-F238E27FC236}">
                <a16:creationId xmlns:a16="http://schemas.microsoft.com/office/drawing/2014/main" id="{322AA599-2634-1842-A173-72A411384556}"/>
              </a:ext>
            </a:extLst>
          </p:cNvPr>
          <p:cNvSpPr txBox="1"/>
          <p:nvPr/>
        </p:nvSpPr>
        <p:spPr>
          <a:xfrm>
            <a:off x="11392014" y="6480365"/>
            <a:ext cx="630732" cy="369332"/>
          </a:xfrm>
          <a:prstGeom prst="rect">
            <a:avLst/>
          </a:prstGeom>
          <a:noFill/>
        </p:spPr>
        <p:txBody>
          <a:bodyPr wrap="square" rtlCol="0">
            <a:spAutoFit/>
          </a:bodyPr>
          <a:lstStyle/>
          <a:p>
            <a:pPr algn="r"/>
            <a:fld id="{58DB0ED7-C54A-9F45-AFB8-DCCF652109E4}" type="slidenum">
              <a:rPr lang="en-US" b="1" smtClean="0">
                <a:solidFill>
                  <a:srgbClr val="0000FF"/>
                </a:solidFill>
              </a:rPr>
              <a:pPr algn="r"/>
              <a:t>13</a:t>
            </a:fld>
            <a:endParaRPr lang="en-US" b="1" dirty="0">
              <a:solidFill>
                <a:srgbClr val="0000FF"/>
              </a:solidFill>
            </a:endParaRPr>
          </a:p>
        </p:txBody>
      </p:sp>
      <p:sp>
        <p:nvSpPr>
          <p:cNvPr id="12" name="TextBox 11">
            <a:extLst>
              <a:ext uri="{FF2B5EF4-FFF2-40B4-BE49-F238E27FC236}">
                <a16:creationId xmlns:a16="http://schemas.microsoft.com/office/drawing/2014/main" id="{0EC9E042-862E-8D4D-BEFE-01A0BC047D1B}"/>
              </a:ext>
            </a:extLst>
          </p:cNvPr>
          <p:cNvSpPr txBox="1"/>
          <p:nvPr/>
        </p:nvSpPr>
        <p:spPr>
          <a:xfrm>
            <a:off x="527050" y="6136785"/>
            <a:ext cx="1849417" cy="369332"/>
          </a:xfrm>
          <a:prstGeom prst="rect">
            <a:avLst/>
          </a:prstGeom>
          <a:noFill/>
        </p:spPr>
        <p:txBody>
          <a:bodyPr wrap="none" rtlCol="0">
            <a:spAutoFit/>
          </a:bodyPr>
          <a:lstStyle/>
          <a:p>
            <a:r>
              <a:rPr lang="en-US" dirty="0"/>
              <a:t>ED = Event Driven</a:t>
            </a:r>
          </a:p>
        </p:txBody>
      </p:sp>
    </p:spTree>
    <p:extLst>
      <p:ext uri="{BB962C8B-B14F-4D97-AF65-F5344CB8AC3E}">
        <p14:creationId xmlns:p14="http://schemas.microsoft.com/office/powerpoint/2010/main" val="3784526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1CF6A8-FB7E-0143-93C6-5A0E4A9D1DBA}"/>
              </a:ext>
            </a:extLst>
          </p:cNvPr>
          <p:cNvSpPr/>
          <p:nvPr/>
        </p:nvSpPr>
        <p:spPr>
          <a:xfrm>
            <a:off x="368300" y="2097571"/>
            <a:ext cx="11512856" cy="4665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C95F82-B24C-6A43-AC0C-BAFF38601385}"/>
              </a:ext>
            </a:extLst>
          </p:cNvPr>
          <p:cNvSpPr txBox="1"/>
          <p:nvPr/>
        </p:nvSpPr>
        <p:spPr>
          <a:xfrm>
            <a:off x="747132" y="245327"/>
            <a:ext cx="4490140" cy="584775"/>
          </a:xfrm>
          <a:prstGeom prst="rect">
            <a:avLst/>
          </a:prstGeom>
          <a:noFill/>
        </p:spPr>
        <p:txBody>
          <a:bodyPr wrap="none" rtlCol="0">
            <a:spAutoFit/>
          </a:bodyPr>
          <a:lstStyle/>
          <a:p>
            <a:r>
              <a:rPr lang="en-US" sz="3200" b="1" dirty="0"/>
              <a:t>Modeling Working Group</a:t>
            </a:r>
          </a:p>
        </p:txBody>
      </p:sp>
      <p:sp>
        <p:nvSpPr>
          <p:cNvPr id="7" name="TextBox 6">
            <a:extLst>
              <a:ext uri="{FF2B5EF4-FFF2-40B4-BE49-F238E27FC236}">
                <a16:creationId xmlns:a16="http://schemas.microsoft.com/office/drawing/2014/main" id="{714D5D2F-02E3-D447-8E18-8675A5047C01}"/>
              </a:ext>
            </a:extLst>
          </p:cNvPr>
          <p:cNvSpPr txBox="1"/>
          <p:nvPr/>
        </p:nvSpPr>
        <p:spPr>
          <a:xfrm>
            <a:off x="209550" y="884542"/>
            <a:ext cx="11430000" cy="1200329"/>
          </a:xfrm>
          <a:prstGeom prst="rect">
            <a:avLst/>
          </a:prstGeom>
          <a:noFill/>
        </p:spPr>
        <p:txBody>
          <a:bodyPr wrap="square" rtlCol="0">
            <a:spAutoFit/>
          </a:bodyPr>
          <a:lstStyle/>
          <a:p>
            <a:pPr marL="285750" indent="-285750">
              <a:buFont typeface="Courier New" panose="02070309020205020404" pitchFamily="49" charset="0"/>
              <a:buChar char="o"/>
            </a:pPr>
            <a:r>
              <a:rPr lang="en-US" sz="2400" dirty="0"/>
              <a:t>Developed instrument model suite (HYPERTRACE) based roughly on RFI responses.</a:t>
            </a:r>
          </a:p>
          <a:p>
            <a:pPr marL="285750" indent="-285750">
              <a:buFont typeface="Courier New" panose="02070309020205020404" pitchFamily="49" charset="0"/>
              <a:buChar char="o"/>
            </a:pPr>
            <a:r>
              <a:rPr lang="en-US" sz="2400" dirty="0"/>
              <a:t>Simulated propagation of noise and calibration uncertainty to surface reflectance and temperature. </a:t>
            </a:r>
          </a:p>
        </p:txBody>
      </p:sp>
      <p:pic>
        <p:nvPicPr>
          <p:cNvPr id="10" name="Picture 9">
            <a:extLst>
              <a:ext uri="{FF2B5EF4-FFF2-40B4-BE49-F238E27FC236}">
                <a16:creationId xmlns:a16="http://schemas.microsoft.com/office/drawing/2014/main" id="{82664DA0-E1CA-A946-9FAB-57CBA7D99270}"/>
              </a:ext>
            </a:extLst>
          </p:cNvPr>
          <p:cNvPicPr>
            <a:picLocks noChangeAspect="1"/>
          </p:cNvPicPr>
          <p:nvPr/>
        </p:nvPicPr>
        <p:blipFill>
          <a:blip r:embed="rId2"/>
          <a:stretch>
            <a:fillRect/>
          </a:stretch>
        </p:blipFill>
        <p:spPr>
          <a:xfrm>
            <a:off x="455032" y="2175781"/>
            <a:ext cx="6027294" cy="4523740"/>
          </a:xfrm>
          <a:prstGeom prst="rect">
            <a:avLst/>
          </a:prstGeom>
        </p:spPr>
      </p:pic>
      <p:pic>
        <p:nvPicPr>
          <p:cNvPr id="11" name="Picture 10" descr="HyspIRI_band_v2.jpg">
            <a:extLst>
              <a:ext uri="{FF2B5EF4-FFF2-40B4-BE49-F238E27FC236}">
                <a16:creationId xmlns:a16="http://schemas.microsoft.com/office/drawing/2014/main" id="{A18014D3-2405-9D4A-A5ED-CB9ABC074F16}"/>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6089036" y="2423011"/>
            <a:ext cx="5715920" cy="4197855"/>
          </a:xfrm>
          <a:prstGeom prst="rect">
            <a:avLst/>
          </a:prstGeom>
          <a:noFill/>
          <a:ln>
            <a:noFill/>
          </a:ln>
        </p:spPr>
      </p:pic>
      <p:sp>
        <p:nvSpPr>
          <p:cNvPr id="13" name="TextBox 12">
            <a:extLst>
              <a:ext uri="{FF2B5EF4-FFF2-40B4-BE49-F238E27FC236}">
                <a16:creationId xmlns:a16="http://schemas.microsoft.com/office/drawing/2014/main" id="{A1FEC4F8-6D2A-8E4E-91C7-964963F81377}"/>
              </a:ext>
            </a:extLst>
          </p:cNvPr>
          <p:cNvSpPr txBox="1"/>
          <p:nvPr/>
        </p:nvSpPr>
        <p:spPr>
          <a:xfrm>
            <a:off x="11341214" y="6480365"/>
            <a:ext cx="630732" cy="369332"/>
          </a:xfrm>
          <a:prstGeom prst="rect">
            <a:avLst/>
          </a:prstGeom>
          <a:noFill/>
        </p:spPr>
        <p:txBody>
          <a:bodyPr wrap="square" rtlCol="0">
            <a:spAutoFit/>
          </a:bodyPr>
          <a:lstStyle/>
          <a:p>
            <a:pPr algn="r"/>
            <a:fld id="{58DB0ED7-C54A-9F45-AFB8-DCCF652109E4}" type="slidenum">
              <a:rPr lang="en-US" b="1" smtClean="0">
                <a:solidFill>
                  <a:srgbClr val="0000FF"/>
                </a:solidFill>
              </a:rPr>
              <a:pPr algn="r"/>
              <a:t>14</a:t>
            </a:fld>
            <a:endParaRPr lang="en-US" b="1" dirty="0">
              <a:solidFill>
                <a:srgbClr val="0000FF"/>
              </a:solidFill>
            </a:endParaRPr>
          </a:p>
        </p:txBody>
      </p:sp>
    </p:spTree>
    <p:extLst>
      <p:ext uri="{BB962C8B-B14F-4D97-AF65-F5344CB8AC3E}">
        <p14:creationId xmlns:p14="http://schemas.microsoft.com/office/powerpoint/2010/main" val="2029619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B0BFE09-4768-F24C-9215-9ADC38B7B278}"/>
              </a:ext>
            </a:extLst>
          </p:cNvPr>
          <p:cNvSpPr/>
          <p:nvPr/>
        </p:nvSpPr>
        <p:spPr>
          <a:xfrm>
            <a:off x="368300" y="830102"/>
            <a:ext cx="11512856" cy="5932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4F7B30-0B69-DB4C-9808-F606D1AB0E83}"/>
              </a:ext>
            </a:extLst>
          </p:cNvPr>
          <p:cNvSpPr>
            <a:spLocks noGrp="1"/>
          </p:cNvSpPr>
          <p:nvPr>
            <p:ph idx="1"/>
          </p:nvPr>
        </p:nvSpPr>
        <p:spPr>
          <a:xfrm>
            <a:off x="1544046" y="926291"/>
            <a:ext cx="9417048" cy="2720525"/>
          </a:xfrm>
        </p:spPr>
        <p:txBody>
          <a:bodyPr>
            <a:noAutofit/>
          </a:bodyPr>
          <a:lstStyle/>
          <a:p>
            <a:pPr>
              <a:buFont typeface="Courier New" panose="02070309020205020404" pitchFamily="49" charset="0"/>
              <a:buChar char="o"/>
            </a:pPr>
            <a:r>
              <a:rPr lang="en-US" sz="2400" dirty="0">
                <a:solidFill>
                  <a:srgbClr val="000000"/>
                </a:solidFill>
              </a:rPr>
              <a:t>Calibration: Radiometric (R), Thermal (T), Spectral (S), &amp; Geometric (G)</a:t>
            </a:r>
          </a:p>
          <a:p>
            <a:pPr>
              <a:buFont typeface="Courier New" panose="02070309020205020404" pitchFamily="49" charset="0"/>
              <a:buChar char="o"/>
            </a:pPr>
            <a:r>
              <a:rPr lang="en-US" sz="2400" dirty="0">
                <a:solidFill>
                  <a:srgbClr val="000000"/>
                </a:solidFill>
              </a:rPr>
              <a:t>Calibration strategy recommendations for architectures assumed:</a:t>
            </a:r>
          </a:p>
          <a:p>
            <a:pPr lvl="1"/>
            <a:r>
              <a:rPr lang="en-US" dirty="0">
                <a:solidFill>
                  <a:srgbClr val="000000"/>
                </a:solidFill>
              </a:rPr>
              <a:t>Accuracy	</a:t>
            </a:r>
            <a:r>
              <a:rPr lang="en-US" dirty="0">
                <a:solidFill>
                  <a:srgbClr val="000000"/>
                </a:solidFill>
                <a:sym typeface="Wingdings" pitchFamily="2" charset="2"/>
              </a:rPr>
              <a:t></a:t>
            </a:r>
            <a:r>
              <a:rPr lang="en-US" dirty="0">
                <a:solidFill>
                  <a:srgbClr val="000000"/>
                </a:solidFill>
              </a:rPr>
              <a:t> 5% rel. uncertainty surface reflectance, </a:t>
            </a:r>
            <a:r>
              <a:rPr lang="en-US" dirty="0" err="1">
                <a:solidFill>
                  <a:srgbClr val="000000"/>
                </a:solidFill>
              </a:rPr>
              <a:t>inc.</a:t>
            </a:r>
            <a:r>
              <a:rPr lang="en-US" dirty="0">
                <a:solidFill>
                  <a:srgbClr val="000000"/>
                </a:solidFill>
              </a:rPr>
              <a:t> dark targets</a:t>
            </a:r>
          </a:p>
          <a:p>
            <a:pPr marL="1828800" lvl="4" indent="0">
              <a:buNone/>
            </a:pPr>
            <a:r>
              <a:rPr lang="en-US" sz="2400" dirty="0">
                <a:solidFill>
                  <a:srgbClr val="000000"/>
                </a:solidFill>
                <a:sym typeface="Wingdings" pitchFamily="2" charset="2"/>
              </a:rPr>
              <a:t> ≤ 1°K abs. uncertainty surface temperature</a:t>
            </a:r>
            <a:endParaRPr lang="en-US" sz="2400" dirty="0">
              <a:solidFill>
                <a:srgbClr val="000000"/>
              </a:solidFill>
            </a:endParaRPr>
          </a:p>
          <a:p>
            <a:pPr marL="1828800" lvl="4" indent="0">
              <a:buNone/>
            </a:pPr>
            <a:r>
              <a:rPr lang="en-US" sz="2400" dirty="0">
                <a:solidFill>
                  <a:srgbClr val="000000"/>
                </a:solidFill>
                <a:sym typeface="Wingdings" pitchFamily="2" charset="2"/>
              </a:rPr>
              <a:t> Pointing knowledge for subpixel geometric accuracy</a:t>
            </a:r>
            <a:endParaRPr lang="en-US" sz="2400" dirty="0">
              <a:solidFill>
                <a:srgbClr val="000000"/>
              </a:solidFill>
            </a:endParaRPr>
          </a:p>
          <a:p>
            <a:pPr lvl="1"/>
            <a:r>
              <a:rPr lang="en-US" dirty="0">
                <a:solidFill>
                  <a:srgbClr val="000000"/>
                </a:solidFill>
              </a:rPr>
              <a:t>Stability	</a:t>
            </a:r>
            <a:r>
              <a:rPr lang="en-US" dirty="0">
                <a:solidFill>
                  <a:srgbClr val="000000"/>
                </a:solidFill>
                <a:sym typeface="Wingdings" pitchFamily="2" charset="2"/>
              </a:rPr>
              <a:t></a:t>
            </a:r>
            <a:r>
              <a:rPr lang="en-US" dirty="0">
                <a:solidFill>
                  <a:srgbClr val="000000"/>
                </a:solidFill>
              </a:rPr>
              <a:t> Change detection, geolocation and global mosaics</a:t>
            </a:r>
          </a:p>
          <a:p>
            <a:pPr>
              <a:buFont typeface="Courier New" panose="02070309020205020404" pitchFamily="49" charset="0"/>
              <a:buChar char="o"/>
            </a:pPr>
            <a:endParaRPr lang="en-US" sz="2400" b="1" dirty="0">
              <a:solidFill>
                <a:srgbClr val="000000"/>
              </a:solidFill>
            </a:endParaRPr>
          </a:p>
          <a:p>
            <a:pPr>
              <a:buFont typeface="Courier New" panose="02070309020205020404" pitchFamily="49" charset="0"/>
              <a:buChar char="o"/>
            </a:pPr>
            <a:endParaRPr lang="en-US" sz="2400" b="1" dirty="0">
              <a:solidFill>
                <a:srgbClr val="000000"/>
              </a:solidFill>
            </a:endParaRPr>
          </a:p>
          <a:p>
            <a:pPr>
              <a:buFont typeface="Courier New" panose="02070309020205020404" pitchFamily="49" charset="0"/>
              <a:buChar char="o"/>
            </a:pPr>
            <a:endParaRPr lang="en-US" sz="2400" b="1" dirty="0">
              <a:solidFill>
                <a:srgbClr val="000000"/>
              </a:solidFill>
            </a:endParaRPr>
          </a:p>
          <a:p>
            <a:pPr>
              <a:buFont typeface="Courier New" panose="02070309020205020404" pitchFamily="49" charset="0"/>
              <a:buChar char="o"/>
            </a:pPr>
            <a:endParaRPr lang="en-US" sz="2400" b="1" dirty="0">
              <a:solidFill>
                <a:srgbClr val="000000"/>
              </a:solidFill>
            </a:endParaRPr>
          </a:p>
          <a:p>
            <a:pPr marL="0" indent="0">
              <a:buNone/>
            </a:pPr>
            <a:endParaRPr lang="en-US" sz="2000" b="1" dirty="0">
              <a:solidFill>
                <a:srgbClr val="000000"/>
              </a:solidFill>
            </a:endParaRPr>
          </a:p>
          <a:p>
            <a:pPr>
              <a:buFont typeface="Courier New" panose="02070309020205020404" pitchFamily="49" charset="0"/>
              <a:buChar char="o"/>
            </a:pPr>
            <a:r>
              <a:rPr lang="en-US" sz="2400" dirty="0">
                <a:solidFill>
                  <a:srgbClr val="000000"/>
                </a:solidFill>
              </a:rPr>
              <a:t>Started a Cal/Val webinar to collect more information about potential capabilities for pre-launch characterization, on-orbit calibration, and validation.</a:t>
            </a:r>
          </a:p>
          <a:p>
            <a:pPr>
              <a:buFont typeface="Courier New" panose="02070309020205020404" pitchFamily="49" charset="0"/>
              <a:buChar char="o"/>
            </a:pPr>
            <a:endParaRPr lang="en-US" sz="2400" b="1" dirty="0">
              <a:solidFill>
                <a:srgbClr val="000000"/>
              </a:solidFill>
            </a:endParaRPr>
          </a:p>
          <a:p>
            <a:pPr>
              <a:buFont typeface="Courier New" panose="02070309020205020404" pitchFamily="49" charset="0"/>
              <a:buChar char="o"/>
            </a:pPr>
            <a:endParaRPr lang="en-US" sz="2400" b="1" dirty="0">
              <a:solidFill>
                <a:srgbClr val="000000"/>
              </a:solidFill>
            </a:endParaRPr>
          </a:p>
        </p:txBody>
      </p:sp>
      <p:graphicFrame>
        <p:nvGraphicFramePr>
          <p:cNvPr id="22" name="Table 21">
            <a:extLst>
              <a:ext uri="{FF2B5EF4-FFF2-40B4-BE49-F238E27FC236}">
                <a16:creationId xmlns:a16="http://schemas.microsoft.com/office/drawing/2014/main" id="{D5997E71-4938-D84C-B033-5AAEB9B5A5AB}"/>
              </a:ext>
            </a:extLst>
          </p:cNvPr>
          <p:cNvGraphicFramePr>
            <a:graphicFrameLocks noGrp="1"/>
          </p:cNvGraphicFramePr>
          <p:nvPr>
            <p:extLst>
              <p:ext uri="{D42A27DB-BD31-4B8C-83A1-F6EECF244321}">
                <p14:modId xmlns:p14="http://schemas.microsoft.com/office/powerpoint/2010/main" val="21517966"/>
              </p:ext>
            </p:extLst>
          </p:nvPr>
        </p:nvGraphicFramePr>
        <p:xfrm>
          <a:off x="1718758" y="3382749"/>
          <a:ext cx="8548180" cy="2194560"/>
        </p:xfrm>
        <a:graphic>
          <a:graphicData uri="http://schemas.openxmlformats.org/drawingml/2006/table">
            <a:tbl>
              <a:tblPr firstRow="1" bandRow="1">
                <a:tableStyleId>{5C22544A-7EE6-4342-B048-85BDC9FD1C3A}</a:tableStyleId>
              </a:tblPr>
              <a:tblGrid>
                <a:gridCol w="1851099">
                  <a:extLst>
                    <a:ext uri="{9D8B030D-6E8A-4147-A177-3AD203B41FA5}">
                      <a16:colId xmlns:a16="http://schemas.microsoft.com/office/drawing/2014/main" val="3355535388"/>
                    </a:ext>
                  </a:extLst>
                </a:gridCol>
                <a:gridCol w="364067">
                  <a:extLst>
                    <a:ext uri="{9D8B030D-6E8A-4147-A177-3AD203B41FA5}">
                      <a16:colId xmlns:a16="http://schemas.microsoft.com/office/drawing/2014/main" val="2990623190"/>
                    </a:ext>
                  </a:extLst>
                </a:gridCol>
                <a:gridCol w="2932589">
                  <a:extLst>
                    <a:ext uri="{9D8B030D-6E8A-4147-A177-3AD203B41FA5}">
                      <a16:colId xmlns:a16="http://schemas.microsoft.com/office/drawing/2014/main" val="3112474730"/>
                    </a:ext>
                  </a:extLst>
                </a:gridCol>
                <a:gridCol w="3400425">
                  <a:extLst>
                    <a:ext uri="{9D8B030D-6E8A-4147-A177-3AD203B41FA5}">
                      <a16:colId xmlns:a16="http://schemas.microsoft.com/office/drawing/2014/main" val="699155922"/>
                    </a:ext>
                  </a:extLst>
                </a:gridCol>
              </a:tblGrid>
              <a:tr h="308465">
                <a:tc>
                  <a:txBody>
                    <a:bodyPr/>
                    <a:lstStyle/>
                    <a:p>
                      <a:endParaRPr lang="en-US" dirty="0"/>
                    </a:p>
                  </a:txBody>
                  <a:tcPr/>
                </a:tc>
                <a:tc gridSpan="2">
                  <a:txBody>
                    <a:bodyPr/>
                    <a:lstStyle/>
                    <a:p>
                      <a:r>
                        <a:rPr lang="en-US" dirty="0"/>
                        <a:t>Guidance to Architecture Team</a:t>
                      </a:r>
                    </a:p>
                  </a:txBody>
                  <a:tcPr/>
                </a:tc>
                <a:tc hMerge="1">
                  <a:txBody>
                    <a:bodyPr/>
                    <a:lstStyle/>
                    <a:p>
                      <a:endParaRPr lang="en-US" dirty="0"/>
                    </a:p>
                  </a:txBody>
                  <a:tcPr/>
                </a:tc>
                <a:tc>
                  <a:txBody>
                    <a:bodyPr/>
                    <a:lstStyle/>
                    <a:p>
                      <a:r>
                        <a:rPr lang="en-US" dirty="0"/>
                        <a:t>Purpose</a:t>
                      </a:r>
                    </a:p>
                  </a:txBody>
                  <a:tcPr/>
                </a:tc>
                <a:extLst>
                  <a:ext uri="{0D108BD9-81ED-4DB2-BD59-A6C34878D82A}">
                    <a16:rowId xmlns:a16="http://schemas.microsoft.com/office/drawing/2014/main" val="2052711083"/>
                  </a:ext>
                </a:extLst>
              </a:tr>
              <a:tr h="308465">
                <a:tc rowSpan="5">
                  <a:txBody>
                    <a:bodyPr/>
                    <a:lstStyle/>
                    <a:p>
                      <a:pPr algn="ctr"/>
                      <a:r>
                        <a:rPr lang="en-US" dirty="0"/>
                        <a:t>On-Orbit Calibration and Monitoring</a:t>
                      </a:r>
                    </a:p>
                  </a:txBody>
                  <a:tcPr/>
                </a:tc>
                <a:tc>
                  <a:txBody>
                    <a:bodyPr/>
                    <a:lstStyle/>
                    <a:p>
                      <a:endParaRPr lang="en-US" dirty="0"/>
                    </a:p>
                  </a:txBody>
                  <a:tcPr>
                    <a:solidFill>
                      <a:schemeClr val="accent1"/>
                    </a:solidFill>
                  </a:tcPr>
                </a:tc>
                <a:tc>
                  <a:txBody>
                    <a:bodyPr/>
                    <a:lstStyle/>
                    <a:p>
                      <a:r>
                        <a:rPr lang="en-US" dirty="0"/>
                        <a:t>Lunar Calibration (R,S,G)</a:t>
                      </a:r>
                    </a:p>
                  </a:txBody>
                  <a:tcPr/>
                </a:tc>
                <a:tc>
                  <a:txBody>
                    <a:bodyPr/>
                    <a:lstStyle/>
                    <a:p>
                      <a:r>
                        <a:rPr lang="en-US" dirty="0"/>
                        <a:t>Accuracy | Stability (long-term)</a:t>
                      </a:r>
                    </a:p>
                  </a:txBody>
                  <a:tcPr/>
                </a:tc>
                <a:extLst>
                  <a:ext uri="{0D108BD9-81ED-4DB2-BD59-A6C34878D82A}">
                    <a16:rowId xmlns:a16="http://schemas.microsoft.com/office/drawing/2014/main" val="2817246103"/>
                  </a:ext>
                </a:extLst>
              </a:tr>
              <a:tr h="308465">
                <a:tc vMerge="1">
                  <a:txBody>
                    <a:bodyPr/>
                    <a:lstStyle/>
                    <a:p>
                      <a:endParaRPr lang="en-US" dirty="0"/>
                    </a:p>
                  </a:txBody>
                  <a:tcPr/>
                </a:tc>
                <a:tc>
                  <a:txBody>
                    <a:bodyPr/>
                    <a:lstStyle/>
                    <a:p>
                      <a:endParaRPr lang="en-US" dirty="0"/>
                    </a:p>
                  </a:txBody>
                  <a:tcPr>
                    <a:solidFill>
                      <a:schemeClr val="accent1"/>
                    </a:solidFill>
                  </a:tcPr>
                </a:tc>
                <a:tc>
                  <a:txBody>
                    <a:bodyPr/>
                    <a:lstStyle/>
                    <a:p>
                      <a:r>
                        <a:rPr lang="en-US" dirty="0"/>
                        <a:t>Solar Calibration (R,S)</a:t>
                      </a:r>
                    </a:p>
                  </a:txBody>
                  <a:tcPr/>
                </a:tc>
                <a:tc>
                  <a:txBody>
                    <a:bodyPr/>
                    <a:lstStyle/>
                    <a:p>
                      <a:r>
                        <a:rPr lang="en-US" dirty="0"/>
                        <a:t>Accuracy |  Stability (short-term)</a:t>
                      </a:r>
                    </a:p>
                  </a:txBody>
                  <a:tcPr/>
                </a:tc>
                <a:extLst>
                  <a:ext uri="{0D108BD9-81ED-4DB2-BD59-A6C34878D82A}">
                    <a16:rowId xmlns:a16="http://schemas.microsoft.com/office/drawing/2014/main" val="258583515"/>
                  </a:ext>
                </a:extLst>
              </a:tr>
              <a:tr h="308465">
                <a:tc vMerge="1">
                  <a:txBody>
                    <a:bodyPr/>
                    <a:lstStyle/>
                    <a:p>
                      <a:endParaRPr lang="en-US" dirty="0"/>
                    </a:p>
                  </a:txBody>
                  <a:tcPr/>
                </a:tc>
                <a:tc>
                  <a:txBody>
                    <a:bodyPr/>
                    <a:lstStyle/>
                    <a:p>
                      <a:endParaRPr lang="en-US" dirty="0"/>
                    </a:p>
                  </a:txBody>
                  <a:tcPr>
                    <a:solidFill>
                      <a:schemeClr val="accent1"/>
                    </a:solidFill>
                  </a:tcPr>
                </a:tc>
                <a:tc>
                  <a:txBody>
                    <a:bodyPr/>
                    <a:lstStyle/>
                    <a:p>
                      <a:r>
                        <a:rPr lang="en-US" strike="noStrike" dirty="0"/>
                        <a:t>Black Body (T)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Accuracy | </a:t>
                      </a:r>
                      <a:r>
                        <a:rPr lang="en-US" strike="noStrike" dirty="0"/>
                        <a:t> Stability (short-term)</a:t>
                      </a:r>
                    </a:p>
                  </a:txBody>
                  <a:tcPr/>
                </a:tc>
                <a:extLst>
                  <a:ext uri="{0D108BD9-81ED-4DB2-BD59-A6C34878D82A}">
                    <a16:rowId xmlns:a16="http://schemas.microsoft.com/office/drawing/2014/main" val="1441020878"/>
                  </a:ext>
                </a:extLst>
              </a:tr>
              <a:tr h="308465">
                <a:tc vMerge="1">
                  <a:txBody>
                    <a:bodyPr/>
                    <a:lstStyle/>
                    <a:p>
                      <a:endParaRPr lang="en-US" dirty="0"/>
                    </a:p>
                  </a:txBody>
                  <a:tcPr/>
                </a:tc>
                <a:tc>
                  <a:txBody>
                    <a:bodyPr/>
                    <a:lstStyle/>
                    <a:p>
                      <a:endParaRPr lang="en-US" dirty="0"/>
                    </a:p>
                  </a:txBody>
                  <a:tcPr>
                    <a:solidFill>
                      <a:schemeClr val="accent1"/>
                    </a:solidFill>
                  </a:tcPr>
                </a:tc>
                <a:tc>
                  <a:txBody>
                    <a:bodyPr/>
                    <a:lstStyle/>
                    <a:p>
                      <a:r>
                        <a:rPr lang="en-US" dirty="0"/>
                        <a:t>Stellar Navigation (G)</a:t>
                      </a:r>
                    </a:p>
                  </a:txBody>
                  <a:tcPr/>
                </a:tc>
                <a:tc>
                  <a:txBody>
                    <a:bodyPr/>
                    <a:lstStyle/>
                    <a:p>
                      <a:r>
                        <a:rPr lang="en-US" dirty="0"/>
                        <a:t>Maneuvers, Geolocation</a:t>
                      </a:r>
                    </a:p>
                  </a:txBody>
                  <a:tcPr/>
                </a:tc>
                <a:extLst>
                  <a:ext uri="{0D108BD9-81ED-4DB2-BD59-A6C34878D82A}">
                    <a16:rowId xmlns:a16="http://schemas.microsoft.com/office/drawing/2014/main" val="2542581582"/>
                  </a:ext>
                </a:extLst>
              </a:tr>
              <a:tr h="308465">
                <a:tc vMerge="1">
                  <a:txBody>
                    <a:bodyPr/>
                    <a:lstStyle/>
                    <a:p>
                      <a:endParaRPr lang="en-US" dirty="0"/>
                    </a:p>
                  </a:txBody>
                  <a:tcPr/>
                </a:tc>
                <a:tc>
                  <a:txBody>
                    <a:bodyPr/>
                    <a:lstStyle/>
                    <a:p>
                      <a:endParaRPr lang="en-US" dirty="0"/>
                    </a:p>
                  </a:txBody>
                  <a:tcPr>
                    <a:solidFill>
                      <a:schemeClr val="accent1"/>
                    </a:solidFill>
                  </a:tcPr>
                </a:tc>
                <a:tc>
                  <a:txBody>
                    <a:bodyPr/>
                    <a:lstStyle/>
                    <a:p>
                      <a:r>
                        <a:rPr lang="en-US" dirty="0"/>
                        <a:t>Vicarious Calibration (R,T,S,G)</a:t>
                      </a:r>
                    </a:p>
                  </a:txBody>
                  <a:tcPr/>
                </a:tc>
                <a:tc>
                  <a:txBody>
                    <a:bodyPr/>
                    <a:lstStyle/>
                    <a:p>
                      <a:r>
                        <a:rPr lang="en-US" dirty="0"/>
                        <a:t>Accuracy |  Stability (long-term)</a:t>
                      </a:r>
                    </a:p>
                  </a:txBody>
                  <a:tcPr/>
                </a:tc>
                <a:extLst>
                  <a:ext uri="{0D108BD9-81ED-4DB2-BD59-A6C34878D82A}">
                    <a16:rowId xmlns:a16="http://schemas.microsoft.com/office/drawing/2014/main" val="878961567"/>
                  </a:ext>
                </a:extLst>
              </a:tr>
            </a:tbl>
          </a:graphicData>
        </a:graphic>
      </p:graphicFrame>
      <p:grpSp>
        <p:nvGrpSpPr>
          <p:cNvPr id="63" name="Group 30">
            <a:extLst>
              <a:ext uri="{FF2B5EF4-FFF2-40B4-BE49-F238E27FC236}">
                <a16:creationId xmlns:a16="http://schemas.microsoft.com/office/drawing/2014/main" id="{2D20F1E4-7D1A-6844-B0D1-51EF9904BCB5}"/>
              </a:ext>
            </a:extLst>
          </p:cNvPr>
          <p:cNvGrpSpPr/>
          <p:nvPr/>
        </p:nvGrpSpPr>
        <p:grpSpPr>
          <a:xfrm>
            <a:off x="2213570" y="3747705"/>
            <a:ext cx="1753462" cy="1828675"/>
            <a:chOff x="3493640" y="4489219"/>
            <a:chExt cx="1753462" cy="1828675"/>
          </a:xfrm>
        </p:grpSpPr>
        <p:pic>
          <p:nvPicPr>
            <p:cNvPr id="26" name="Graphic 25" descr="Earth globe Americas">
              <a:extLst>
                <a:ext uri="{FF2B5EF4-FFF2-40B4-BE49-F238E27FC236}">
                  <a16:creationId xmlns:a16="http://schemas.microsoft.com/office/drawing/2014/main" id="{0B4F4DA0-B15C-224A-B360-1F51CB6DD8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2038" y="5952768"/>
              <a:ext cx="365126" cy="365126"/>
            </a:xfrm>
            <a:prstGeom prst="rect">
              <a:avLst/>
            </a:prstGeom>
          </p:spPr>
        </p:pic>
        <p:pic>
          <p:nvPicPr>
            <p:cNvPr id="30" name="Graphic 29" descr="Sun">
              <a:extLst>
                <a:ext uri="{FF2B5EF4-FFF2-40B4-BE49-F238E27FC236}">
                  <a16:creationId xmlns:a16="http://schemas.microsoft.com/office/drawing/2014/main" id="{D42B3C95-4DF2-0444-9B74-C743A7336E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2100" y="4834652"/>
              <a:ext cx="425002" cy="425002"/>
            </a:xfrm>
            <a:prstGeom prst="rect">
              <a:avLst/>
            </a:prstGeom>
          </p:spPr>
        </p:pic>
        <p:pic>
          <p:nvPicPr>
            <p:cNvPr id="34" name="Graphic 33" descr="Lightbulb and gear">
              <a:extLst>
                <a:ext uri="{FF2B5EF4-FFF2-40B4-BE49-F238E27FC236}">
                  <a16:creationId xmlns:a16="http://schemas.microsoft.com/office/drawing/2014/main" id="{631DF830-E9B7-5043-8D77-C8EF92382C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34689" y="5205481"/>
              <a:ext cx="399824" cy="399824"/>
            </a:xfrm>
            <a:prstGeom prst="rect">
              <a:avLst/>
            </a:prstGeom>
          </p:spPr>
        </p:pic>
        <p:pic>
          <p:nvPicPr>
            <p:cNvPr id="36" name="Graphic 35" descr="Stars">
              <a:extLst>
                <a:ext uri="{FF2B5EF4-FFF2-40B4-BE49-F238E27FC236}">
                  <a16:creationId xmlns:a16="http://schemas.microsoft.com/office/drawing/2014/main" id="{A2A5D24F-27D4-5441-B3C1-E5492ECF88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0276" y="5571761"/>
              <a:ext cx="388651" cy="388651"/>
            </a:xfrm>
            <a:prstGeom prst="rect">
              <a:avLst/>
            </a:prstGeom>
          </p:spPr>
        </p:pic>
        <p:pic>
          <p:nvPicPr>
            <p:cNvPr id="38" name="Graphic 37" descr="Moon">
              <a:extLst>
                <a:ext uri="{FF2B5EF4-FFF2-40B4-BE49-F238E27FC236}">
                  <a16:creationId xmlns:a16="http://schemas.microsoft.com/office/drawing/2014/main" id="{1DDD0001-D2E9-4545-AE8F-4F1AD91C75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62347" y="4489219"/>
              <a:ext cx="344509" cy="344509"/>
            </a:xfrm>
            <a:prstGeom prst="rect">
              <a:avLst/>
            </a:prstGeom>
          </p:spPr>
        </p:pic>
        <p:pic>
          <p:nvPicPr>
            <p:cNvPr id="42" name="Graphic 41" descr="Solar system">
              <a:extLst>
                <a:ext uri="{FF2B5EF4-FFF2-40B4-BE49-F238E27FC236}">
                  <a16:creationId xmlns:a16="http://schemas.microsoft.com/office/drawing/2014/main" id="{1DAB379C-780B-F248-88DB-5689ADE9FD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93640" y="5344474"/>
              <a:ext cx="920689" cy="920689"/>
            </a:xfrm>
            <a:prstGeom prst="rect">
              <a:avLst/>
            </a:prstGeom>
          </p:spPr>
        </p:pic>
      </p:grpSp>
      <p:sp>
        <p:nvSpPr>
          <p:cNvPr id="31" name="TextBox 30">
            <a:extLst>
              <a:ext uri="{FF2B5EF4-FFF2-40B4-BE49-F238E27FC236}">
                <a16:creationId xmlns:a16="http://schemas.microsoft.com/office/drawing/2014/main" id="{44B611D4-DB3E-1949-9BA3-518B1137CD27}"/>
              </a:ext>
            </a:extLst>
          </p:cNvPr>
          <p:cNvSpPr txBox="1"/>
          <p:nvPr/>
        </p:nvSpPr>
        <p:spPr>
          <a:xfrm>
            <a:off x="747132" y="245327"/>
            <a:ext cx="4087594" cy="584775"/>
          </a:xfrm>
          <a:prstGeom prst="rect">
            <a:avLst/>
          </a:prstGeom>
          <a:noFill/>
        </p:spPr>
        <p:txBody>
          <a:bodyPr wrap="none" rtlCol="0">
            <a:spAutoFit/>
          </a:bodyPr>
          <a:lstStyle/>
          <a:p>
            <a:r>
              <a:rPr lang="en-US" sz="3200" b="1" dirty="0"/>
              <a:t>Cal/Val Working Group</a:t>
            </a:r>
          </a:p>
        </p:txBody>
      </p:sp>
      <p:sp>
        <p:nvSpPr>
          <p:cNvPr id="39" name="TextBox 38">
            <a:extLst>
              <a:ext uri="{FF2B5EF4-FFF2-40B4-BE49-F238E27FC236}">
                <a16:creationId xmlns:a16="http://schemas.microsoft.com/office/drawing/2014/main" id="{ADB86F82-C1DA-7E4F-B99B-58E95204AB3D}"/>
              </a:ext>
            </a:extLst>
          </p:cNvPr>
          <p:cNvSpPr txBox="1"/>
          <p:nvPr/>
        </p:nvSpPr>
        <p:spPr>
          <a:xfrm>
            <a:off x="11392014" y="6480365"/>
            <a:ext cx="630732" cy="369332"/>
          </a:xfrm>
          <a:prstGeom prst="rect">
            <a:avLst/>
          </a:prstGeom>
          <a:noFill/>
        </p:spPr>
        <p:txBody>
          <a:bodyPr wrap="square" rtlCol="0">
            <a:spAutoFit/>
          </a:bodyPr>
          <a:lstStyle/>
          <a:p>
            <a:pPr algn="r"/>
            <a:fld id="{58DB0ED7-C54A-9F45-AFB8-DCCF652109E4}" type="slidenum">
              <a:rPr lang="en-US" b="1" smtClean="0">
                <a:solidFill>
                  <a:srgbClr val="0000FF"/>
                </a:solidFill>
              </a:rPr>
              <a:pPr algn="r"/>
              <a:t>15</a:t>
            </a:fld>
            <a:endParaRPr lang="en-US" b="1" dirty="0">
              <a:solidFill>
                <a:srgbClr val="0000FF"/>
              </a:solidFill>
            </a:endParaRPr>
          </a:p>
        </p:txBody>
      </p:sp>
    </p:spTree>
    <p:extLst>
      <p:ext uri="{BB962C8B-B14F-4D97-AF65-F5344CB8AC3E}">
        <p14:creationId xmlns:p14="http://schemas.microsoft.com/office/powerpoint/2010/main" val="4084645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F77E22-4F2E-C44C-8506-935D43F6F153}"/>
              </a:ext>
            </a:extLst>
          </p:cNvPr>
          <p:cNvSpPr txBox="1"/>
          <p:nvPr/>
        </p:nvSpPr>
        <p:spPr>
          <a:xfrm>
            <a:off x="322276" y="487025"/>
            <a:ext cx="11763092" cy="4539704"/>
          </a:xfrm>
          <a:prstGeom prst="rect">
            <a:avLst/>
          </a:prstGeom>
          <a:noFill/>
        </p:spPr>
        <p:txBody>
          <a:bodyPr wrap="none" rtlCol="0">
            <a:spAutoFit/>
          </a:bodyPr>
          <a:lstStyle/>
          <a:p>
            <a:r>
              <a:rPr lang="en-US" sz="2400" b="1" u="sng" dirty="0"/>
              <a:t>SUMMARY</a:t>
            </a:r>
          </a:p>
          <a:p>
            <a:pPr marL="285750" indent="-285750">
              <a:spcAft>
                <a:spcPts val="600"/>
              </a:spcAft>
              <a:buFont typeface="Courier New" panose="02070309020205020404" pitchFamily="49" charset="0"/>
              <a:buChar char="o"/>
            </a:pPr>
            <a:r>
              <a:rPr lang="en-US" sz="2400" dirty="0"/>
              <a:t>SBG has defined capability needs based on the ESAS Decadal Survey and community input.</a:t>
            </a:r>
          </a:p>
          <a:p>
            <a:pPr marL="285750" indent="-285750">
              <a:spcAft>
                <a:spcPts val="600"/>
              </a:spcAft>
              <a:buFont typeface="Courier New" panose="02070309020205020404" pitchFamily="49" charset="0"/>
              <a:buChar char="o"/>
            </a:pPr>
            <a:r>
              <a:rPr lang="en-US" sz="2400" dirty="0"/>
              <a:t>Two RFIs were released and responses including instruments were assessed</a:t>
            </a:r>
          </a:p>
          <a:p>
            <a:pPr marL="285750" indent="-285750">
              <a:spcAft>
                <a:spcPts val="600"/>
              </a:spcAft>
              <a:buFont typeface="Courier New" panose="02070309020205020404" pitchFamily="49" charset="0"/>
              <a:buChar char="o"/>
            </a:pPr>
            <a:r>
              <a:rPr lang="en-US" sz="2400" dirty="0"/>
              <a:t>Will continue looking at RFI 2 responses (closes 3 July) (Cal/Val responses encouraged)</a:t>
            </a:r>
          </a:p>
          <a:p>
            <a:pPr marL="285750" indent="-285750">
              <a:spcAft>
                <a:spcPts val="600"/>
              </a:spcAft>
              <a:buFont typeface="Courier New" panose="02070309020205020404" pitchFamily="49" charset="0"/>
              <a:buChar char="o"/>
            </a:pPr>
            <a:r>
              <a:rPr lang="en-US" sz="2400" dirty="0"/>
              <a:t>Architecture elements were developed around instruments in design sessions.</a:t>
            </a:r>
          </a:p>
          <a:p>
            <a:pPr marL="285750" indent="-285750">
              <a:spcAft>
                <a:spcPts val="600"/>
              </a:spcAft>
              <a:buFont typeface="Courier New" panose="02070309020205020404" pitchFamily="49" charset="0"/>
              <a:buChar char="o"/>
            </a:pPr>
            <a:r>
              <a:rPr lang="en-US" sz="2400" dirty="0"/>
              <a:t>Architectures candidates were down selected based on cost and feasibility.</a:t>
            </a:r>
          </a:p>
          <a:p>
            <a:pPr marL="285750" indent="-285750">
              <a:buFont typeface="Courier New" panose="02070309020205020404" pitchFamily="49" charset="0"/>
              <a:buChar char="o"/>
            </a:pPr>
            <a:r>
              <a:rPr lang="en-US" sz="2400" dirty="0"/>
              <a:t>R&amp;A high-level guidance was supplied for use in design sessions.</a:t>
            </a:r>
          </a:p>
          <a:p>
            <a:pPr marL="742950" lvl="1" indent="-285750">
              <a:buFont typeface="Arial" panose="020B0604020202020204" pitchFamily="34" charset="0"/>
              <a:buChar char="•"/>
            </a:pPr>
            <a:r>
              <a:rPr lang="en-US" sz="2400" dirty="0" err="1"/>
              <a:t>Alg</a:t>
            </a:r>
            <a:r>
              <a:rPr lang="en-US" sz="2400" dirty="0"/>
              <a:t> WG added 4 </a:t>
            </a:r>
            <a:r>
              <a:rPr lang="en-US" sz="2400" dirty="0" err="1"/>
              <a:t>μm</a:t>
            </a:r>
            <a:r>
              <a:rPr lang="en-US" sz="2400" dirty="0"/>
              <a:t> band to implement volcanology science objectives.</a:t>
            </a:r>
          </a:p>
          <a:p>
            <a:pPr marL="742950" lvl="1" indent="-285750">
              <a:buFont typeface="Arial" panose="020B0604020202020204" pitchFamily="34" charset="0"/>
              <a:buChar char="•"/>
            </a:pPr>
            <a:r>
              <a:rPr lang="en-US" sz="2400" dirty="0"/>
              <a:t>App WG assessed no. of applications supported as function of latency.</a:t>
            </a:r>
          </a:p>
          <a:p>
            <a:pPr marL="742950" lvl="1" indent="-285750">
              <a:buFont typeface="Arial" panose="020B0604020202020204" pitchFamily="34" charset="0"/>
              <a:buChar char="•"/>
            </a:pPr>
            <a:r>
              <a:rPr lang="en-US" sz="2400" dirty="0"/>
              <a:t>Mod WG estimated effect of instrument uncertainty on data product quality.</a:t>
            </a:r>
          </a:p>
          <a:p>
            <a:pPr marL="742950" lvl="1" indent="-285750">
              <a:buFont typeface="Arial" panose="020B0604020202020204" pitchFamily="34" charset="0"/>
              <a:buChar char="•"/>
            </a:pPr>
            <a:r>
              <a:rPr lang="en-US" sz="2400" dirty="0"/>
              <a:t>CVWG provide calibration strategies based on observational needs.</a:t>
            </a:r>
          </a:p>
        </p:txBody>
      </p:sp>
      <p:sp>
        <p:nvSpPr>
          <p:cNvPr id="24" name="TextBox 23">
            <a:extLst>
              <a:ext uri="{FF2B5EF4-FFF2-40B4-BE49-F238E27FC236}">
                <a16:creationId xmlns:a16="http://schemas.microsoft.com/office/drawing/2014/main" id="{8B9ABE76-9B0D-654B-89B2-71F88EDBA50C}"/>
              </a:ext>
            </a:extLst>
          </p:cNvPr>
          <p:cNvSpPr txBox="1"/>
          <p:nvPr/>
        </p:nvSpPr>
        <p:spPr>
          <a:xfrm>
            <a:off x="435010" y="6364109"/>
            <a:ext cx="2006127" cy="369332"/>
          </a:xfrm>
          <a:prstGeom prst="rect">
            <a:avLst/>
          </a:prstGeom>
          <a:noFill/>
        </p:spPr>
        <p:txBody>
          <a:bodyPr wrap="none" rtlCol="0">
            <a:spAutoFit/>
          </a:bodyPr>
          <a:lstStyle/>
          <a:p>
            <a:r>
              <a:rPr lang="en-US" dirty="0" err="1"/>
              <a:t>kturpie@umbc.edu</a:t>
            </a:r>
            <a:endParaRPr lang="en-US" dirty="0"/>
          </a:p>
        </p:txBody>
      </p:sp>
      <p:sp>
        <p:nvSpPr>
          <p:cNvPr id="26" name="TextBox 25">
            <a:extLst>
              <a:ext uri="{FF2B5EF4-FFF2-40B4-BE49-F238E27FC236}">
                <a16:creationId xmlns:a16="http://schemas.microsoft.com/office/drawing/2014/main" id="{0D9A2048-74D2-1D41-85F1-C8193300DBB0}"/>
              </a:ext>
            </a:extLst>
          </p:cNvPr>
          <p:cNvSpPr txBox="1"/>
          <p:nvPr/>
        </p:nvSpPr>
        <p:spPr>
          <a:xfrm>
            <a:off x="11392014" y="6480365"/>
            <a:ext cx="630732" cy="369332"/>
          </a:xfrm>
          <a:prstGeom prst="rect">
            <a:avLst/>
          </a:prstGeom>
          <a:noFill/>
        </p:spPr>
        <p:txBody>
          <a:bodyPr wrap="square" rtlCol="0">
            <a:spAutoFit/>
          </a:bodyPr>
          <a:lstStyle/>
          <a:p>
            <a:pPr algn="r"/>
            <a:fld id="{58DB0ED7-C54A-9F45-AFB8-DCCF652109E4}" type="slidenum">
              <a:rPr lang="en-US" b="1" smtClean="0">
                <a:solidFill>
                  <a:srgbClr val="0000FF"/>
                </a:solidFill>
              </a:rPr>
              <a:pPr algn="r"/>
              <a:t>16</a:t>
            </a:fld>
            <a:endParaRPr lang="en-US" b="1" dirty="0">
              <a:solidFill>
                <a:srgbClr val="0000FF"/>
              </a:solidFill>
            </a:endParaRPr>
          </a:p>
        </p:txBody>
      </p:sp>
      <p:sp>
        <p:nvSpPr>
          <p:cNvPr id="28" name="TextBox 27">
            <a:extLst>
              <a:ext uri="{FF2B5EF4-FFF2-40B4-BE49-F238E27FC236}">
                <a16:creationId xmlns:a16="http://schemas.microsoft.com/office/drawing/2014/main" id="{43FCD023-5410-8F43-8D2B-EAAAB80AC162}"/>
              </a:ext>
            </a:extLst>
          </p:cNvPr>
          <p:cNvSpPr txBox="1"/>
          <p:nvPr/>
        </p:nvSpPr>
        <p:spPr>
          <a:xfrm>
            <a:off x="8401632" y="5471557"/>
            <a:ext cx="3468092" cy="1261884"/>
          </a:xfrm>
          <a:prstGeom prst="rect">
            <a:avLst/>
          </a:prstGeom>
          <a:noFill/>
        </p:spPr>
        <p:txBody>
          <a:bodyPr wrap="square" rtlCol="0">
            <a:spAutoFit/>
          </a:bodyPr>
          <a:lstStyle/>
          <a:p>
            <a:r>
              <a:rPr lang="en-US" sz="2000" b="1" dirty="0">
                <a:solidFill>
                  <a:schemeClr val="tx1">
                    <a:lumMod val="65000"/>
                    <a:lumOff val="35000"/>
                  </a:schemeClr>
                </a:solidFill>
              </a:rPr>
              <a:t>Information regarding the SBG</a:t>
            </a:r>
          </a:p>
          <a:p>
            <a:r>
              <a:rPr lang="en-US" sz="2000" b="1" dirty="0">
                <a:solidFill>
                  <a:schemeClr val="tx1">
                    <a:lumMod val="65000"/>
                    <a:lumOff val="35000"/>
                  </a:schemeClr>
                </a:solidFill>
              </a:rPr>
              <a:t>Study at the mission website:</a:t>
            </a:r>
          </a:p>
          <a:p>
            <a:endParaRPr lang="en-US" sz="800" b="1" dirty="0">
              <a:solidFill>
                <a:schemeClr val="tx1">
                  <a:lumMod val="65000"/>
                  <a:lumOff val="35000"/>
                </a:schemeClr>
              </a:solidFill>
            </a:endParaRPr>
          </a:p>
          <a:p>
            <a:pPr algn="ctr"/>
            <a:r>
              <a:rPr lang="en-US" sz="2800" b="1" dirty="0" err="1">
                <a:solidFill>
                  <a:srgbClr val="0000FF"/>
                </a:solidFill>
              </a:rPr>
              <a:t>sbg.jpl.nasa.gov</a:t>
            </a:r>
            <a:endParaRPr lang="en-US" dirty="0">
              <a:solidFill>
                <a:srgbClr val="0000FF"/>
              </a:solidFill>
            </a:endParaRPr>
          </a:p>
        </p:txBody>
      </p:sp>
    </p:spTree>
    <p:extLst>
      <p:ext uri="{BB962C8B-B14F-4D97-AF65-F5344CB8AC3E}">
        <p14:creationId xmlns:p14="http://schemas.microsoft.com/office/powerpoint/2010/main" val="3754958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F77E22-4F2E-C44C-8506-935D43F6F153}"/>
              </a:ext>
            </a:extLst>
          </p:cNvPr>
          <p:cNvSpPr txBox="1"/>
          <p:nvPr/>
        </p:nvSpPr>
        <p:spPr>
          <a:xfrm>
            <a:off x="322276" y="487025"/>
            <a:ext cx="11446937" cy="4693593"/>
          </a:xfrm>
          <a:prstGeom prst="rect">
            <a:avLst/>
          </a:prstGeom>
          <a:noFill/>
        </p:spPr>
        <p:txBody>
          <a:bodyPr wrap="square" rtlCol="0">
            <a:spAutoFit/>
          </a:bodyPr>
          <a:lstStyle/>
          <a:p>
            <a:r>
              <a:rPr lang="en-US" sz="2400" b="1" u="sng" dirty="0"/>
              <a:t>NEXT STEPS</a:t>
            </a:r>
          </a:p>
          <a:p>
            <a:pPr marL="285750" indent="-285750">
              <a:spcAft>
                <a:spcPts val="600"/>
              </a:spcAft>
              <a:buFont typeface="Courier New" panose="02070309020205020404" pitchFamily="49" charset="0"/>
              <a:buChar char="o"/>
            </a:pPr>
            <a:r>
              <a:rPr lang="en-US" sz="2400" dirty="0"/>
              <a:t>A preferred architecture with two alternatives will be submitted to NASA HQ.</a:t>
            </a:r>
          </a:p>
          <a:p>
            <a:pPr marL="285750" indent="-285750">
              <a:spcAft>
                <a:spcPts val="600"/>
              </a:spcAft>
              <a:buFont typeface="Courier New" panose="02070309020205020404" pitchFamily="49" charset="0"/>
              <a:buChar char="o"/>
            </a:pPr>
            <a:r>
              <a:rPr lang="en-US" sz="2400" dirty="0"/>
              <a:t>Soliciting community perspective on science and applications impact of the 3 recommended architectures (</a:t>
            </a:r>
            <a:r>
              <a:rPr lang="en-US" sz="2400" b="1" dirty="0"/>
              <a:t>Webinar 3: 15 July, 9 AM Pacific/12 pm Eastern</a:t>
            </a:r>
            <a:r>
              <a:rPr lang="en-US" sz="2400" dirty="0"/>
              <a:t>).</a:t>
            </a:r>
          </a:p>
          <a:p>
            <a:pPr marL="285750" indent="-285750">
              <a:spcAft>
                <a:spcPts val="600"/>
              </a:spcAft>
              <a:buFont typeface="Courier New" panose="02070309020205020404" pitchFamily="49" charset="0"/>
              <a:buChar char="o"/>
            </a:pPr>
            <a:r>
              <a:rPr lang="en-US" sz="2400" dirty="0"/>
              <a:t>Form and materials for Webinar 3 provided to those who register in advance: https://</a:t>
            </a:r>
            <a:r>
              <a:rPr lang="en-US" sz="2400" dirty="0" err="1"/>
              <a:t>tinyurl.com</a:t>
            </a:r>
            <a:r>
              <a:rPr lang="en-US" sz="2400" dirty="0"/>
              <a:t>/</a:t>
            </a:r>
            <a:r>
              <a:rPr lang="en-US" sz="2400" dirty="0" err="1"/>
              <a:t>sbgwebinar</a:t>
            </a:r>
            <a:endParaRPr lang="en-US" sz="2400" dirty="0"/>
          </a:p>
          <a:p>
            <a:pPr marL="285750" indent="-285750">
              <a:spcAft>
                <a:spcPts val="600"/>
              </a:spcAft>
              <a:buFont typeface="Courier New" panose="02070309020205020404" pitchFamily="49" charset="0"/>
              <a:buChar char="o"/>
            </a:pPr>
            <a:endParaRPr lang="en-US" sz="2400" dirty="0"/>
          </a:p>
          <a:p>
            <a:pPr marL="285750" indent="-285750">
              <a:spcAft>
                <a:spcPts val="600"/>
              </a:spcAft>
              <a:buFont typeface="Courier New" panose="02070309020205020404" pitchFamily="49" charset="0"/>
              <a:buChar char="o"/>
            </a:pPr>
            <a:r>
              <a:rPr lang="en-US" sz="2400" dirty="0"/>
              <a:t>R&amp;A team will perform a science value assessment (TBD).</a:t>
            </a:r>
          </a:p>
          <a:p>
            <a:pPr marL="285750" indent="-285750">
              <a:spcAft>
                <a:spcPts val="600"/>
              </a:spcAft>
              <a:buFont typeface="Courier New" panose="02070309020205020404" pitchFamily="49" charset="0"/>
              <a:buChar char="o"/>
            </a:pPr>
            <a:r>
              <a:rPr lang="en-US" sz="2400" dirty="0"/>
              <a:t>Final selection will be made by NASA HQ.</a:t>
            </a:r>
          </a:p>
          <a:p>
            <a:pPr marL="285750" indent="-285750">
              <a:spcAft>
                <a:spcPts val="600"/>
              </a:spcAft>
              <a:buFont typeface="Courier New" panose="02070309020205020404" pitchFamily="49" charset="0"/>
              <a:buChar char="o"/>
            </a:pPr>
            <a:r>
              <a:rPr lang="en-US" sz="2400" dirty="0"/>
              <a:t>Preparations for Mission Confirmation Review (MCR) made based on NASA HQ selection.</a:t>
            </a:r>
          </a:p>
          <a:p>
            <a:pPr marL="285750" indent="-285750">
              <a:spcAft>
                <a:spcPts val="600"/>
              </a:spcAft>
              <a:buFont typeface="Courier New" panose="02070309020205020404" pitchFamily="49" charset="0"/>
              <a:buChar char="o"/>
            </a:pPr>
            <a:r>
              <a:rPr lang="en-US" sz="2400" dirty="0"/>
              <a:t>Mission enters Phase A/B formulation.</a:t>
            </a:r>
          </a:p>
        </p:txBody>
      </p:sp>
      <p:sp>
        <p:nvSpPr>
          <p:cNvPr id="23" name="TextBox 22">
            <a:extLst>
              <a:ext uri="{FF2B5EF4-FFF2-40B4-BE49-F238E27FC236}">
                <a16:creationId xmlns:a16="http://schemas.microsoft.com/office/drawing/2014/main" id="{2619EE3A-2F62-604F-8DF1-9DB89D37D132}"/>
              </a:ext>
            </a:extLst>
          </p:cNvPr>
          <p:cNvSpPr txBox="1"/>
          <p:nvPr/>
        </p:nvSpPr>
        <p:spPr>
          <a:xfrm>
            <a:off x="4728511" y="6017032"/>
            <a:ext cx="2734979" cy="707886"/>
          </a:xfrm>
          <a:prstGeom prst="rect">
            <a:avLst/>
          </a:prstGeom>
          <a:noFill/>
        </p:spPr>
        <p:txBody>
          <a:bodyPr wrap="none" rtlCol="0">
            <a:spAutoFit/>
          </a:bodyPr>
          <a:lstStyle/>
          <a:p>
            <a:r>
              <a:rPr lang="en-US" sz="4000" b="1" u="sng" dirty="0"/>
              <a:t>THANK YOU</a:t>
            </a:r>
          </a:p>
        </p:txBody>
      </p:sp>
      <p:sp>
        <p:nvSpPr>
          <p:cNvPr id="6" name="TextBox 5">
            <a:extLst>
              <a:ext uri="{FF2B5EF4-FFF2-40B4-BE49-F238E27FC236}">
                <a16:creationId xmlns:a16="http://schemas.microsoft.com/office/drawing/2014/main" id="{4D42F00D-7338-3D44-AEFB-B0CD33F9AB99}"/>
              </a:ext>
            </a:extLst>
          </p:cNvPr>
          <p:cNvSpPr txBox="1"/>
          <p:nvPr/>
        </p:nvSpPr>
        <p:spPr>
          <a:xfrm>
            <a:off x="11392014" y="6480365"/>
            <a:ext cx="630732" cy="369332"/>
          </a:xfrm>
          <a:prstGeom prst="rect">
            <a:avLst/>
          </a:prstGeom>
          <a:noFill/>
        </p:spPr>
        <p:txBody>
          <a:bodyPr wrap="square" rtlCol="0">
            <a:spAutoFit/>
          </a:bodyPr>
          <a:lstStyle/>
          <a:p>
            <a:pPr algn="r"/>
            <a:fld id="{58DB0ED7-C54A-9F45-AFB8-DCCF652109E4}" type="slidenum">
              <a:rPr lang="en-US" b="1" smtClean="0">
                <a:solidFill>
                  <a:srgbClr val="0000FF"/>
                </a:solidFill>
              </a:rPr>
              <a:pPr algn="r"/>
              <a:t>17</a:t>
            </a:fld>
            <a:endParaRPr lang="en-US" b="1" dirty="0">
              <a:solidFill>
                <a:srgbClr val="0000FF"/>
              </a:solidFill>
            </a:endParaRPr>
          </a:p>
        </p:txBody>
      </p:sp>
      <p:sp>
        <p:nvSpPr>
          <p:cNvPr id="9" name="TextBox 8">
            <a:extLst>
              <a:ext uri="{FF2B5EF4-FFF2-40B4-BE49-F238E27FC236}">
                <a16:creationId xmlns:a16="http://schemas.microsoft.com/office/drawing/2014/main" id="{1DD8B3CC-5234-B045-9FB7-D897684BF8C1}"/>
              </a:ext>
            </a:extLst>
          </p:cNvPr>
          <p:cNvSpPr txBox="1"/>
          <p:nvPr/>
        </p:nvSpPr>
        <p:spPr>
          <a:xfrm>
            <a:off x="435010" y="6364109"/>
            <a:ext cx="2006127" cy="369332"/>
          </a:xfrm>
          <a:prstGeom prst="rect">
            <a:avLst/>
          </a:prstGeom>
          <a:noFill/>
        </p:spPr>
        <p:txBody>
          <a:bodyPr wrap="none" rtlCol="0">
            <a:spAutoFit/>
          </a:bodyPr>
          <a:lstStyle/>
          <a:p>
            <a:r>
              <a:rPr lang="en-US" dirty="0" err="1"/>
              <a:t>kturpie@umbc.edu</a:t>
            </a:r>
            <a:endParaRPr lang="en-US" dirty="0"/>
          </a:p>
        </p:txBody>
      </p:sp>
      <p:sp>
        <p:nvSpPr>
          <p:cNvPr id="10" name="TextBox 9">
            <a:extLst>
              <a:ext uri="{FF2B5EF4-FFF2-40B4-BE49-F238E27FC236}">
                <a16:creationId xmlns:a16="http://schemas.microsoft.com/office/drawing/2014/main" id="{4317DF17-ABA3-B64D-9B76-5243DD03EBA1}"/>
              </a:ext>
            </a:extLst>
          </p:cNvPr>
          <p:cNvSpPr txBox="1"/>
          <p:nvPr/>
        </p:nvSpPr>
        <p:spPr>
          <a:xfrm>
            <a:off x="8401632" y="5471557"/>
            <a:ext cx="3468092" cy="1261884"/>
          </a:xfrm>
          <a:prstGeom prst="rect">
            <a:avLst/>
          </a:prstGeom>
          <a:noFill/>
        </p:spPr>
        <p:txBody>
          <a:bodyPr wrap="square" rtlCol="0">
            <a:spAutoFit/>
          </a:bodyPr>
          <a:lstStyle/>
          <a:p>
            <a:r>
              <a:rPr lang="en-US" sz="2000" b="1" dirty="0">
                <a:solidFill>
                  <a:schemeClr val="tx1">
                    <a:lumMod val="65000"/>
                    <a:lumOff val="35000"/>
                  </a:schemeClr>
                </a:solidFill>
              </a:rPr>
              <a:t>Information regarding the SBG</a:t>
            </a:r>
          </a:p>
          <a:p>
            <a:r>
              <a:rPr lang="en-US" sz="2000" b="1" dirty="0">
                <a:solidFill>
                  <a:schemeClr val="tx1">
                    <a:lumMod val="65000"/>
                    <a:lumOff val="35000"/>
                  </a:schemeClr>
                </a:solidFill>
              </a:rPr>
              <a:t>Study at the mission website:</a:t>
            </a:r>
          </a:p>
          <a:p>
            <a:endParaRPr lang="en-US" sz="800" b="1" dirty="0">
              <a:solidFill>
                <a:schemeClr val="tx1">
                  <a:lumMod val="65000"/>
                  <a:lumOff val="35000"/>
                </a:schemeClr>
              </a:solidFill>
            </a:endParaRPr>
          </a:p>
          <a:p>
            <a:pPr algn="ctr"/>
            <a:r>
              <a:rPr lang="en-US" sz="2800" b="1" dirty="0" err="1">
                <a:solidFill>
                  <a:srgbClr val="0000FF"/>
                </a:solidFill>
              </a:rPr>
              <a:t>sbg.jpl.nasa.gov</a:t>
            </a:r>
            <a:endParaRPr lang="en-US" dirty="0">
              <a:solidFill>
                <a:srgbClr val="0000FF"/>
              </a:solidFill>
            </a:endParaRPr>
          </a:p>
        </p:txBody>
      </p:sp>
    </p:spTree>
    <p:extLst>
      <p:ext uri="{BB962C8B-B14F-4D97-AF65-F5344CB8AC3E}">
        <p14:creationId xmlns:p14="http://schemas.microsoft.com/office/powerpoint/2010/main" val="1643935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C95F82-B24C-6A43-AC0C-BAFF38601385}"/>
              </a:ext>
            </a:extLst>
          </p:cNvPr>
          <p:cNvSpPr txBox="1"/>
          <p:nvPr/>
        </p:nvSpPr>
        <p:spPr>
          <a:xfrm>
            <a:off x="363575" y="226285"/>
            <a:ext cx="6668942" cy="584775"/>
          </a:xfrm>
          <a:prstGeom prst="rect">
            <a:avLst/>
          </a:prstGeom>
          <a:noFill/>
        </p:spPr>
        <p:txBody>
          <a:bodyPr wrap="none" rtlCol="0">
            <a:spAutoFit/>
          </a:bodyPr>
          <a:lstStyle/>
          <a:p>
            <a:r>
              <a:rPr lang="en-US" sz="3200" b="1" dirty="0"/>
              <a:t>SBG WEBINAR 2 – AQUATIC PRESENCE</a:t>
            </a:r>
          </a:p>
        </p:txBody>
      </p:sp>
      <p:sp>
        <p:nvSpPr>
          <p:cNvPr id="6" name="TextBox 5">
            <a:extLst>
              <a:ext uri="{FF2B5EF4-FFF2-40B4-BE49-F238E27FC236}">
                <a16:creationId xmlns:a16="http://schemas.microsoft.com/office/drawing/2014/main" id="{AA3A42DA-B2D4-CE48-9AE4-82BBC55DBD27}"/>
              </a:ext>
            </a:extLst>
          </p:cNvPr>
          <p:cNvSpPr txBox="1"/>
          <p:nvPr/>
        </p:nvSpPr>
        <p:spPr>
          <a:xfrm>
            <a:off x="11392014" y="6480365"/>
            <a:ext cx="630732" cy="369332"/>
          </a:xfrm>
          <a:prstGeom prst="rect">
            <a:avLst/>
          </a:prstGeom>
          <a:noFill/>
        </p:spPr>
        <p:txBody>
          <a:bodyPr wrap="square" rtlCol="0">
            <a:spAutoFit/>
          </a:bodyPr>
          <a:lstStyle/>
          <a:p>
            <a:pPr algn="r"/>
            <a:fld id="{58DB0ED7-C54A-9F45-AFB8-DCCF652109E4}" type="slidenum">
              <a:rPr lang="en-US" b="1" smtClean="0">
                <a:solidFill>
                  <a:srgbClr val="0000FF"/>
                </a:solidFill>
              </a:rPr>
              <a:pPr algn="r"/>
              <a:t>18</a:t>
            </a:fld>
            <a:endParaRPr lang="en-US" b="1" dirty="0">
              <a:solidFill>
                <a:srgbClr val="0000FF"/>
              </a:solidFill>
            </a:endParaRPr>
          </a:p>
        </p:txBody>
      </p:sp>
      <p:pic>
        <p:nvPicPr>
          <p:cNvPr id="7" name="Picture 6">
            <a:extLst>
              <a:ext uri="{FF2B5EF4-FFF2-40B4-BE49-F238E27FC236}">
                <a16:creationId xmlns:a16="http://schemas.microsoft.com/office/drawing/2014/main" id="{39FE4438-2ADB-F649-93E4-45B934389C00}"/>
              </a:ext>
            </a:extLst>
          </p:cNvPr>
          <p:cNvPicPr>
            <a:picLocks noChangeAspect="1"/>
          </p:cNvPicPr>
          <p:nvPr/>
        </p:nvPicPr>
        <p:blipFill>
          <a:blip r:embed="rId2"/>
          <a:stretch>
            <a:fillRect/>
          </a:stretch>
        </p:blipFill>
        <p:spPr>
          <a:xfrm>
            <a:off x="5647857" y="1052187"/>
            <a:ext cx="6374889" cy="4696652"/>
          </a:xfrm>
          <a:prstGeom prst="rect">
            <a:avLst/>
          </a:prstGeom>
        </p:spPr>
      </p:pic>
      <p:sp>
        <p:nvSpPr>
          <p:cNvPr id="8" name="TextBox 7">
            <a:extLst>
              <a:ext uri="{FF2B5EF4-FFF2-40B4-BE49-F238E27FC236}">
                <a16:creationId xmlns:a16="http://schemas.microsoft.com/office/drawing/2014/main" id="{576C57B1-EC0A-A642-BF1C-20F4FE01F3F4}"/>
              </a:ext>
            </a:extLst>
          </p:cNvPr>
          <p:cNvSpPr txBox="1"/>
          <p:nvPr/>
        </p:nvSpPr>
        <p:spPr>
          <a:xfrm>
            <a:off x="363575" y="1086632"/>
            <a:ext cx="5239735" cy="5016758"/>
          </a:xfrm>
          <a:prstGeom prst="rect">
            <a:avLst/>
          </a:prstGeom>
          <a:noFill/>
        </p:spPr>
        <p:txBody>
          <a:bodyPr wrap="square" rtlCol="0">
            <a:spAutoFit/>
          </a:bodyPr>
          <a:lstStyle/>
          <a:p>
            <a:r>
              <a:rPr lang="en-US" sz="1600" b="1" dirty="0"/>
              <a:t>Q. The target of &lt;10% radiometric accuracy for VSWIR -- this is not sufficient for oceanic / coastal applications. Can this be improved?</a:t>
            </a:r>
          </a:p>
          <a:p>
            <a:endParaRPr lang="en-US" sz="1600" dirty="0"/>
          </a:p>
          <a:p>
            <a:r>
              <a:rPr lang="en-US" sz="1600" dirty="0"/>
              <a:t>A. Don’t take the 10% very seriously. Take the “less than” more seriously. Only snow albedo specified radiometric accuracy in the Decadal Survey. So we included the 10% number for completeness, but we are aware it is insufficient for many applications. A more accurate threshold will be determined in the uncertainty quantification work that the modeling working group is carrying out.</a:t>
            </a:r>
          </a:p>
          <a:p>
            <a:endParaRPr lang="en-US" sz="1600" dirty="0"/>
          </a:p>
          <a:p>
            <a:r>
              <a:rPr lang="en-US" sz="1600" b="1" dirty="0"/>
              <a:t>Q. Regarding SNR, it might be useful to define that value based on the darkest target of interest -- deep, clear water.  If we don't define the conditions that the SNR is computed for, we don't know what it means.</a:t>
            </a:r>
          </a:p>
          <a:p>
            <a:endParaRPr lang="en-US" sz="1600" b="1" dirty="0"/>
          </a:p>
          <a:p>
            <a:r>
              <a:rPr lang="en-US" sz="1600" dirty="0"/>
              <a:t>A. We need to consider all five application areas, and will absolutely be considering SNR over both bright and dark targets.</a:t>
            </a:r>
          </a:p>
        </p:txBody>
      </p:sp>
      <p:sp>
        <p:nvSpPr>
          <p:cNvPr id="9" name="TextBox 8">
            <a:extLst>
              <a:ext uri="{FF2B5EF4-FFF2-40B4-BE49-F238E27FC236}">
                <a16:creationId xmlns:a16="http://schemas.microsoft.com/office/drawing/2014/main" id="{43D884FA-A7F6-C846-B4EC-3B5EB99AD780}"/>
              </a:ext>
            </a:extLst>
          </p:cNvPr>
          <p:cNvSpPr txBox="1"/>
          <p:nvPr/>
        </p:nvSpPr>
        <p:spPr>
          <a:xfrm>
            <a:off x="5647857" y="5747171"/>
            <a:ext cx="6374890" cy="369332"/>
          </a:xfrm>
          <a:prstGeom prst="rect">
            <a:avLst/>
          </a:prstGeom>
          <a:solidFill>
            <a:schemeClr val="bg1"/>
          </a:solidFill>
        </p:spPr>
        <p:txBody>
          <a:bodyPr wrap="square" rtlCol="0">
            <a:spAutoFit/>
          </a:bodyPr>
          <a:lstStyle/>
          <a:p>
            <a:r>
              <a:rPr lang="en-US" b="1" dirty="0">
                <a:solidFill>
                  <a:schemeClr val="tx1">
                    <a:lumMod val="65000"/>
                    <a:lumOff val="35000"/>
                  </a:schemeClr>
                </a:solidFill>
              </a:rPr>
              <a:t>Total Number of Participants = 248</a:t>
            </a:r>
          </a:p>
        </p:txBody>
      </p:sp>
    </p:spTree>
    <p:extLst>
      <p:ext uri="{BB962C8B-B14F-4D97-AF65-F5344CB8AC3E}">
        <p14:creationId xmlns:p14="http://schemas.microsoft.com/office/powerpoint/2010/main" val="559721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C95F82-B24C-6A43-AC0C-BAFF38601385}"/>
              </a:ext>
            </a:extLst>
          </p:cNvPr>
          <p:cNvSpPr txBox="1"/>
          <p:nvPr/>
        </p:nvSpPr>
        <p:spPr>
          <a:xfrm>
            <a:off x="4698246" y="2844225"/>
            <a:ext cx="2795509" cy="584775"/>
          </a:xfrm>
          <a:prstGeom prst="rect">
            <a:avLst/>
          </a:prstGeom>
          <a:noFill/>
        </p:spPr>
        <p:txBody>
          <a:bodyPr wrap="none" rtlCol="0">
            <a:spAutoFit/>
          </a:bodyPr>
          <a:lstStyle/>
          <a:p>
            <a:r>
              <a:rPr lang="en-US" sz="3200" b="1" dirty="0"/>
              <a:t>BACKUP SLIDES</a:t>
            </a:r>
          </a:p>
        </p:txBody>
      </p:sp>
    </p:spTree>
    <p:extLst>
      <p:ext uri="{BB962C8B-B14F-4D97-AF65-F5344CB8AC3E}">
        <p14:creationId xmlns:p14="http://schemas.microsoft.com/office/powerpoint/2010/main" val="4085809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9" y="1"/>
            <a:ext cx="12188825" cy="442337"/>
          </a:xfrm>
          <a:prstGeom prst="rect">
            <a:avLst/>
          </a:prstGeom>
          <a:solidFill>
            <a:srgbClr val="3185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i="1" dirty="0" err="1">
                <a:solidFill>
                  <a:srgbClr val="CCFFCC"/>
                </a:solidFill>
              </a:rPr>
              <a:t>Aqua</a:t>
            </a:r>
            <a:r>
              <a:rPr lang="en-US" sz="2000" b="1" i="1" dirty="0" err="1">
                <a:solidFill>
                  <a:srgbClr val="04E4FF"/>
                </a:solidFill>
              </a:rPr>
              <a:t>RS</a:t>
            </a:r>
            <a:r>
              <a:rPr lang="en-US" sz="2000" b="1" dirty="0"/>
              <a:t> </a:t>
            </a:r>
            <a:r>
              <a:rPr lang="en-US" sz="2000" b="1" dirty="0">
                <a:solidFill>
                  <a:schemeClr val="bg1"/>
                </a:solidFill>
              </a:rPr>
              <a:t>– the Aquatic Studies Group (ASG)</a:t>
            </a:r>
            <a:endParaRPr lang="en-US" sz="2000" dirty="0"/>
          </a:p>
        </p:txBody>
      </p:sp>
      <p:sp>
        <p:nvSpPr>
          <p:cNvPr id="121" name="TextBox 120"/>
          <p:cNvSpPr txBox="1"/>
          <p:nvPr/>
        </p:nvSpPr>
        <p:spPr>
          <a:xfrm>
            <a:off x="501996" y="913737"/>
            <a:ext cx="11206538" cy="4555093"/>
          </a:xfrm>
          <a:prstGeom prst="rect">
            <a:avLst/>
          </a:prstGeom>
          <a:noFill/>
        </p:spPr>
        <p:txBody>
          <a:bodyPr wrap="square" rtlCol="0">
            <a:spAutoFit/>
          </a:bodyPr>
          <a:lstStyle/>
          <a:p>
            <a:pPr marL="342900" indent="-342900">
              <a:spcBef>
                <a:spcPts val="1500"/>
              </a:spcBef>
              <a:buFont typeface="Courier New"/>
              <a:buChar char="o"/>
            </a:pPr>
            <a:r>
              <a:rPr lang="en-US" sz="2400" b="1" dirty="0"/>
              <a:t>The Aquatic Studies Group (ASG) </a:t>
            </a:r>
            <a:r>
              <a:rPr lang="en-US" sz="2400" dirty="0"/>
              <a:t>is a </a:t>
            </a:r>
            <a:r>
              <a:rPr lang="en-US" sz="2400" b="1" dirty="0"/>
              <a:t>community of practice, </a:t>
            </a:r>
            <a:r>
              <a:rPr lang="en-US" sz="2400" dirty="0"/>
              <a:t>promoting and advancing the </a:t>
            </a:r>
            <a:r>
              <a:rPr lang="en-US" sz="2400" b="1" dirty="0"/>
              <a:t>coastal and inland sciences </a:t>
            </a:r>
            <a:r>
              <a:rPr lang="en-US" sz="2400" dirty="0"/>
              <a:t>by connecting RS community needs to</a:t>
            </a:r>
            <a:r>
              <a:rPr lang="en-US" sz="2400" b="1" dirty="0"/>
              <a:t> aquatic remote sensing resources.</a:t>
            </a:r>
            <a:endParaRPr lang="en-US" sz="2400" dirty="0"/>
          </a:p>
          <a:p>
            <a:pPr marL="342900" indent="-342900">
              <a:spcBef>
                <a:spcPts val="1500"/>
              </a:spcBef>
              <a:buFont typeface="Courier New"/>
              <a:buChar char="o"/>
            </a:pPr>
            <a:endParaRPr lang="en-US" sz="2400" dirty="0"/>
          </a:p>
          <a:p>
            <a:pPr marL="342900" indent="-342900">
              <a:spcBef>
                <a:spcPts val="1500"/>
              </a:spcBef>
              <a:buFont typeface="Courier New"/>
              <a:buChar char="o"/>
            </a:pPr>
            <a:r>
              <a:rPr lang="en-US" sz="2400" dirty="0"/>
              <a:t>Adopting the name </a:t>
            </a:r>
            <a:r>
              <a:rPr lang="en-US" sz="2400" b="1" dirty="0" err="1"/>
              <a:t>AquaRS</a:t>
            </a:r>
            <a:r>
              <a:rPr lang="en-US" sz="2400" dirty="0"/>
              <a:t> in 2014, the group has grown to over 120 affiliates with </a:t>
            </a:r>
            <a:r>
              <a:rPr lang="en-US" sz="2400" b="1" dirty="0"/>
              <a:t>international</a:t>
            </a:r>
            <a:r>
              <a:rPr lang="en-US" sz="2400" dirty="0"/>
              <a:t> and </a:t>
            </a:r>
            <a:r>
              <a:rPr lang="en-US" sz="2400" b="1" dirty="0"/>
              <a:t>domestic</a:t>
            </a:r>
            <a:r>
              <a:rPr lang="en-US" sz="2400" dirty="0"/>
              <a:t> institutions, including government, university, research or application organizations.</a:t>
            </a:r>
          </a:p>
          <a:p>
            <a:pPr marL="342900" indent="-342900">
              <a:spcBef>
                <a:spcPts val="1500"/>
              </a:spcBef>
              <a:buFont typeface="Courier New"/>
              <a:buChar char="o"/>
            </a:pPr>
            <a:endParaRPr lang="en-US" sz="2400" dirty="0"/>
          </a:p>
          <a:p>
            <a:pPr marL="342900" indent="-342900">
              <a:spcBef>
                <a:spcPts val="1500"/>
              </a:spcBef>
              <a:buFont typeface="Courier New"/>
              <a:buChar char="o"/>
            </a:pPr>
            <a:r>
              <a:rPr lang="en-US" sz="2400" dirty="0"/>
              <a:t>If you are interested in participating in the </a:t>
            </a:r>
            <a:r>
              <a:rPr lang="en-US" sz="2400" dirty="0" err="1"/>
              <a:t>AquaRS</a:t>
            </a:r>
            <a:r>
              <a:rPr lang="en-US" sz="2400" dirty="0"/>
              <a:t> COP, please contact Kevin </a:t>
            </a:r>
            <a:r>
              <a:rPr lang="en-US" sz="2400" dirty="0" err="1"/>
              <a:t>Turpie</a:t>
            </a:r>
            <a:r>
              <a:rPr lang="en-US" sz="2400" dirty="0"/>
              <a:t> (</a:t>
            </a:r>
            <a:r>
              <a:rPr lang="en-US" sz="2400" dirty="0">
                <a:solidFill>
                  <a:srgbClr val="0000FF"/>
                </a:solidFill>
                <a:hlinkClick r:id="rId2">
                  <a:extLst>
                    <a:ext uri="{A12FA001-AC4F-418D-AE19-62706E023703}">
                      <ahyp:hlinkClr xmlns:ahyp="http://schemas.microsoft.com/office/drawing/2018/hyperlinkcolor" val="tx"/>
                    </a:ext>
                  </a:extLst>
                </a:hlinkClick>
              </a:rPr>
              <a:t>kturpie@umbc.edu</a:t>
            </a:r>
            <a:r>
              <a:rPr lang="en-US" sz="2400" dirty="0"/>
              <a:t>).</a:t>
            </a:r>
          </a:p>
        </p:txBody>
      </p:sp>
      <p:sp>
        <p:nvSpPr>
          <p:cNvPr id="4" name="Rectangle 3">
            <a:extLst>
              <a:ext uri="{FF2B5EF4-FFF2-40B4-BE49-F238E27FC236}">
                <a16:creationId xmlns:a16="http://schemas.microsoft.com/office/drawing/2014/main" id="{30D426A0-B77B-6240-9864-34A0539A2414}"/>
              </a:ext>
            </a:extLst>
          </p:cNvPr>
          <p:cNvSpPr/>
          <p:nvPr/>
        </p:nvSpPr>
        <p:spPr>
          <a:xfrm>
            <a:off x="10853" y="6407360"/>
            <a:ext cx="12188825" cy="442337"/>
          </a:xfrm>
          <a:prstGeom prst="rect">
            <a:avLst/>
          </a:prstGeom>
          <a:solidFill>
            <a:srgbClr val="3185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Established in 2012</a:t>
            </a:r>
          </a:p>
        </p:txBody>
      </p:sp>
      <p:sp>
        <p:nvSpPr>
          <p:cNvPr id="3" name="TextBox 2">
            <a:extLst>
              <a:ext uri="{FF2B5EF4-FFF2-40B4-BE49-F238E27FC236}">
                <a16:creationId xmlns:a16="http://schemas.microsoft.com/office/drawing/2014/main" id="{ADADA3E7-6B73-BD40-8DB6-F0397FF9D135}"/>
              </a:ext>
            </a:extLst>
          </p:cNvPr>
          <p:cNvSpPr txBox="1"/>
          <p:nvPr/>
        </p:nvSpPr>
        <p:spPr>
          <a:xfrm>
            <a:off x="11721060" y="6480365"/>
            <a:ext cx="301686" cy="369332"/>
          </a:xfrm>
          <a:prstGeom prst="rect">
            <a:avLst/>
          </a:prstGeom>
          <a:noFill/>
        </p:spPr>
        <p:txBody>
          <a:bodyPr wrap="none" rtlCol="0">
            <a:spAutoFit/>
          </a:bodyPr>
          <a:lstStyle/>
          <a:p>
            <a:fld id="{58DB0ED7-C54A-9F45-AFB8-DCCF652109E4}" type="slidenum">
              <a:rPr lang="en-US" b="1" smtClean="0">
                <a:solidFill>
                  <a:schemeClr val="bg1"/>
                </a:solidFill>
              </a:rPr>
              <a:t>2</a:t>
            </a:fld>
            <a:endParaRPr lang="en-US" b="1" dirty="0">
              <a:solidFill>
                <a:schemeClr val="bg1"/>
              </a:solidFill>
            </a:endParaRPr>
          </a:p>
        </p:txBody>
      </p:sp>
    </p:spTree>
    <p:extLst>
      <p:ext uri="{BB962C8B-B14F-4D97-AF65-F5344CB8AC3E}">
        <p14:creationId xmlns:p14="http://schemas.microsoft.com/office/powerpoint/2010/main" val="4255149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A8A46-3A0E-4140-A64C-9514902AE5DB}"/>
              </a:ext>
            </a:extLst>
          </p:cNvPr>
          <p:cNvSpPr/>
          <p:nvPr/>
        </p:nvSpPr>
        <p:spPr>
          <a:xfrm>
            <a:off x="1677897" y="2441986"/>
            <a:ext cx="9327562" cy="3877985"/>
          </a:xfrm>
          <a:prstGeom prst="rect">
            <a:avLst/>
          </a:prstGeom>
        </p:spPr>
        <p:txBody>
          <a:bodyPr wrap="square">
            <a:spAutoFit/>
          </a:bodyPr>
          <a:lstStyle/>
          <a:p>
            <a:r>
              <a:rPr lang="en-US" sz="2400" dirty="0"/>
              <a:t>Algorithm WG verified Phase 1 ESAS Assessment for optimal capability code combination by analyzing across 125 (of the 273 identified) algorithms</a:t>
            </a:r>
          </a:p>
          <a:p>
            <a:endParaRPr lang="en-US" sz="1000" dirty="0"/>
          </a:p>
          <a:p>
            <a:pPr marL="342900" indent="-342900">
              <a:buFont typeface="Courier New" panose="02070309020205020404" pitchFamily="49" charset="0"/>
              <a:buChar char="o"/>
            </a:pPr>
            <a:r>
              <a:rPr lang="en-US" sz="2400" dirty="0"/>
              <a:t>Ten final product suites were identified</a:t>
            </a:r>
          </a:p>
          <a:p>
            <a:pPr marL="742950" lvl="1" indent="-285750">
              <a:buFont typeface="Arial" panose="020B0604020202020204" pitchFamily="34" charset="0"/>
              <a:buChar char="•"/>
            </a:pPr>
            <a:r>
              <a:rPr lang="en-US" sz="2400" dirty="0"/>
              <a:t>Based on algorithm maturity</a:t>
            </a:r>
          </a:p>
          <a:p>
            <a:pPr marL="742950" lvl="1" indent="-285750">
              <a:buFont typeface="Arial" panose="020B0604020202020204" pitchFamily="34" charset="0"/>
              <a:buChar char="•"/>
            </a:pPr>
            <a:r>
              <a:rPr lang="en-US" sz="2400" dirty="0"/>
              <a:t>And decadal survey science questions</a:t>
            </a:r>
          </a:p>
          <a:p>
            <a:endParaRPr lang="en-US" sz="1000" dirty="0"/>
          </a:p>
          <a:p>
            <a:pPr marL="342900" indent="-342900">
              <a:buFont typeface="Courier New" panose="02070309020205020404" pitchFamily="49" charset="0"/>
              <a:buChar char="o"/>
            </a:pPr>
            <a:r>
              <a:rPr lang="en-US" sz="2400" dirty="0"/>
              <a:t>Algorithm requirements listed in terms of SATM capability codes</a:t>
            </a:r>
          </a:p>
          <a:p>
            <a:pPr marL="171450" indent="-171450">
              <a:buFont typeface="Courier New" panose="02070309020205020404" pitchFamily="49" charset="0"/>
              <a:buChar char="o"/>
            </a:pPr>
            <a:endParaRPr lang="en-US" sz="1000" dirty="0"/>
          </a:p>
          <a:p>
            <a:pPr marL="342900" indent="-342900">
              <a:buFont typeface="Courier New" panose="02070309020205020404" pitchFamily="49" charset="0"/>
              <a:buChar char="o"/>
            </a:pPr>
            <a:r>
              <a:rPr lang="en-US" sz="2400" dirty="0"/>
              <a:t>The following capabilities meet all cliff requirements (i.e., the full set of algorithms is not possible to implement with ABAA-ABBA):</a:t>
            </a:r>
          </a:p>
        </p:txBody>
      </p:sp>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02B38CCC-E7EF-0A46-9485-785CD67E3156}"/>
                  </a:ext>
                </a:extLst>
              </p:cNvPr>
              <p:cNvGraphicFramePr>
                <a:graphicFrameLocks noGrp="1"/>
              </p:cNvGraphicFramePr>
              <p:nvPr/>
            </p:nvGraphicFramePr>
            <p:xfrm>
              <a:off x="779975" y="387282"/>
              <a:ext cx="10628554" cy="1701269"/>
            </p:xfrm>
            <a:graphic>
              <a:graphicData uri="http://schemas.openxmlformats.org/drawingml/2006/table">
                <a:tbl>
                  <a:tblPr firstRow="1" bandRow="1">
                    <a:tableStyleId>{5C22544A-7EE6-4342-B048-85BDC9FD1C3A}</a:tableStyleId>
                  </a:tblPr>
                  <a:tblGrid>
                    <a:gridCol w="990038">
                      <a:extLst>
                        <a:ext uri="{9D8B030D-6E8A-4147-A177-3AD203B41FA5}">
                          <a16:colId xmlns:a16="http://schemas.microsoft.com/office/drawing/2014/main" val="4272010107"/>
                        </a:ext>
                      </a:extLst>
                    </a:gridCol>
                    <a:gridCol w="1406462">
                      <a:extLst>
                        <a:ext uri="{9D8B030D-6E8A-4147-A177-3AD203B41FA5}">
                          <a16:colId xmlns:a16="http://schemas.microsoft.com/office/drawing/2014/main" val="1060080190"/>
                        </a:ext>
                      </a:extLst>
                    </a:gridCol>
                    <a:gridCol w="1810819">
                      <a:extLst>
                        <a:ext uri="{9D8B030D-6E8A-4147-A177-3AD203B41FA5}">
                          <a16:colId xmlns:a16="http://schemas.microsoft.com/office/drawing/2014/main" val="3244028991"/>
                        </a:ext>
                      </a:extLst>
                    </a:gridCol>
                    <a:gridCol w="2637115">
                      <a:extLst>
                        <a:ext uri="{9D8B030D-6E8A-4147-A177-3AD203B41FA5}">
                          <a16:colId xmlns:a16="http://schemas.microsoft.com/office/drawing/2014/main" val="1240802117"/>
                        </a:ext>
                      </a:extLst>
                    </a:gridCol>
                    <a:gridCol w="3784120">
                      <a:extLst>
                        <a:ext uri="{9D8B030D-6E8A-4147-A177-3AD203B41FA5}">
                          <a16:colId xmlns:a16="http://schemas.microsoft.com/office/drawing/2014/main" val="3286422758"/>
                        </a:ext>
                      </a:extLst>
                    </a:gridCol>
                  </a:tblGrid>
                  <a:tr h="421109">
                    <a:tc>
                      <a:txBody>
                        <a:bodyPr/>
                        <a:lstStyle/>
                        <a:p>
                          <a:endParaRPr lang="en-US" dirty="0"/>
                        </a:p>
                      </a:txBody>
                      <a:tcPr>
                        <a:noFill/>
                      </a:tcPr>
                    </a:tc>
                    <a:tc>
                      <a:txBody>
                        <a:bodyPr/>
                        <a:lstStyle/>
                        <a:p>
                          <a:pPr algn="ctr"/>
                          <a:r>
                            <a:rPr lang="en-US" dirty="0">
                              <a:solidFill>
                                <a:sysClr val="windowText" lastClr="000000"/>
                              </a:solidFill>
                            </a:rPr>
                            <a:t>Spatial</a:t>
                          </a:r>
                        </a:p>
                      </a:txBody>
                      <a:tcPr>
                        <a:noFill/>
                      </a:tcPr>
                    </a:tc>
                    <a:tc>
                      <a:txBody>
                        <a:bodyPr/>
                        <a:lstStyle/>
                        <a:p>
                          <a:pPr algn="ctr"/>
                          <a:r>
                            <a:rPr lang="en-US" dirty="0">
                              <a:solidFill>
                                <a:sysClr val="windowText" lastClr="000000"/>
                              </a:solidFill>
                            </a:rPr>
                            <a:t>Temporal</a:t>
                          </a:r>
                        </a:p>
                      </a:txBody>
                      <a:tcPr>
                        <a:noFill/>
                      </a:tcPr>
                    </a:tc>
                    <a:tc>
                      <a:txBody>
                        <a:bodyPr/>
                        <a:lstStyle/>
                        <a:p>
                          <a:pPr algn="ctr"/>
                          <a:r>
                            <a:rPr lang="en-US" dirty="0">
                              <a:solidFill>
                                <a:sysClr val="windowText" lastClr="000000"/>
                              </a:solidFill>
                            </a:rPr>
                            <a:t>Spectral</a:t>
                          </a:r>
                        </a:p>
                      </a:txBody>
                      <a:tcPr>
                        <a:noFill/>
                      </a:tcPr>
                    </a:tc>
                    <a:tc>
                      <a:txBody>
                        <a:bodyPr/>
                        <a:lstStyle/>
                        <a:p>
                          <a:pPr algn="ctr"/>
                          <a:r>
                            <a:rPr lang="en-US" dirty="0">
                              <a:solidFill>
                                <a:sysClr val="windowText" lastClr="000000"/>
                              </a:solidFill>
                            </a:rPr>
                            <a:t>Radiometric</a:t>
                          </a:r>
                        </a:p>
                      </a:txBody>
                      <a:tcPr>
                        <a:noFill/>
                      </a:tcPr>
                    </a:tc>
                    <a:extLst>
                      <a:ext uri="{0D108BD9-81ED-4DB2-BD59-A6C34878D82A}">
                        <a16:rowId xmlns:a16="http://schemas.microsoft.com/office/drawing/2014/main" val="4036480781"/>
                      </a:ext>
                    </a:extLst>
                  </a:tr>
                  <a:tr h="257792">
                    <a:tc>
                      <a:txBody>
                        <a:bodyPr/>
                        <a:lstStyle/>
                        <a:p>
                          <a:pPr algn="ctr"/>
                          <a:r>
                            <a:rPr lang="en-US" b="1" dirty="0"/>
                            <a:t>VSWIR</a:t>
                          </a:r>
                        </a:p>
                      </a:txBody>
                      <a:tcPr anchor="ctr">
                        <a:noFill/>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30 m</a:t>
                          </a:r>
                        </a:p>
                      </a:txBody>
                      <a:tcPr>
                        <a:solidFill>
                          <a:schemeClr val="accent6"/>
                        </a:solidFill>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16 days</a:t>
                          </a:r>
                        </a:p>
                      </a:txBody>
                      <a:tcPr>
                        <a:solidFill>
                          <a:schemeClr val="accent6">
                            <a:lumMod val="20000"/>
                            <a:lumOff val="80000"/>
                          </a:schemeClr>
                        </a:solidFill>
                      </a:tcPr>
                    </a:tc>
                    <a:tc>
                      <a:txBody>
                        <a:bodyPr/>
                        <a:lstStyle/>
                        <a:p>
                          <a:r>
                            <a:rPr lang="en-US" dirty="0"/>
                            <a:t>Range 380-2500 nm,</a:t>
                          </a:r>
                        </a:p>
                        <a:p>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t>10 nm, sampling</a:t>
                          </a:r>
                        </a:p>
                      </a:txBody>
                      <a:tcPr>
                        <a:solidFill>
                          <a:schemeClr val="accent6"/>
                        </a:solidFill>
                      </a:tcPr>
                    </a:tc>
                    <a:tc>
                      <a:txBody>
                        <a:bodyPr/>
                        <a:lstStyle/>
                        <a:p>
                          <a:r>
                            <a:rPr lang="en-US" dirty="0"/>
                            <a:t>SNR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400 VNIR, SWIR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a:t> 250</a:t>
                          </a:r>
                          <a:endParaRPr lang="en-US" i="1" dirty="0">
                            <a:latin typeface="Cambria Math" panose="02040503050406030204" pitchFamily="18" charset="0"/>
                            <a:ea typeface="Cambria Math" panose="02040503050406030204" pitchFamily="18" charset="0"/>
                          </a:endParaRPr>
                        </a:p>
                        <a:p>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10% absolute radiometric accuracy</a:t>
                          </a:r>
                        </a:p>
                      </a:txBody>
                      <a:tcPr>
                        <a:solidFill>
                          <a:schemeClr val="accent6"/>
                        </a:solidFill>
                      </a:tcPr>
                    </a:tc>
                    <a:extLst>
                      <a:ext uri="{0D108BD9-81ED-4DB2-BD59-A6C34878D82A}">
                        <a16:rowId xmlns:a16="http://schemas.microsoft.com/office/drawing/2014/main" val="2171914328"/>
                      </a:ext>
                    </a:extLst>
                  </a:tr>
                  <a:tr h="257792">
                    <a:tc>
                      <a:txBody>
                        <a:bodyPr/>
                        <a:lstStyle/>
                        <a:p>
                          <a:pPr algn="ctr"/>
                          <a:r>
                            <a:rPr lang="en-US" b="1" dirty="0"/>
                            <a:t>TIR</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&lt;60 m</a:t>
                          </a:r>
                        </a:p>
                      </a:txBody>
                      <a:tcP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3 days global coverage</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dirty="0" smtClean="0">
                                  <a:latin typeface="Cambria Math" panose="02040503050406030204" pitchFamily="18" charset="0"/>
                                  <a:ea typeface="Cambria Math" panose="02040503050406030204" pitchFamily="18" charset="0"/>
                                </a:rPr>
                                <m:t>≥ </m:t>
                              </m:r>
                            </m:oMath>
                          </a14:m>
                          <a:r>
                            <a:rPr lang="en-US" dirty="0"/>
                            <a:t>5 bands in 8-12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m, and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a:t> 1 band in 3-5 </a:t>
                          </a:r>
                          <a14:m>
                            <m:oMath xmlns:m="http://schemas.openxmlformats.org/officeDocument/2006/math">
                              <m:r>
                                <a:rPr lang="en-US" i="1">
                                  <a:latin typeface="Cambria Math" panose="02040503050406030204" pitchFamily="18" charset="0"/>
                                  <a:ea typeface="Cambria Math" panose="02040503050406030204" pitchFamily="18" charset="0"/>
                                </a:rPr>
                                <m:t>𝜇</m:t>
                              </m:r>
                            </m:oMath>
                          </a14:m>
                          <a:r>
                            <a:rPr lang="en-US" dirty="0"/>
                            <a:t>m</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 </m:t>
                              </m:r>
                            </m:oMath>
                          </a14:m>
                          <a:r>
                            <a:rPr lang="en-US" dirty="0"/>
                            <a:t>1K absolute accuracy, </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t>0.2K </a:t>
                          </a:r>
                          <a:r>
                            <a:rPr lang="en-US" dirty="0" err="1"/>
                            <a:t>NEdT</a:t>
                          </a:r>
                          <a:r>
                            <a:rPr lang="en-US" dirty="0"/>
                            <a:t> per band</a:t>
                          </a:r>
                        </a:p>
                      </a:txBody>
                      <a:tcPr>
                        <a:solidFill>
                          <a:schemeClr val="accent4">
                            <a:lumMod val="60000"/>
                            <a:lumOff val="40000"/>
                          </a:schemeClr>
                        </a:solidFill>
                      </a:tcPr>
                    </a:tc>
                    <a:extLst>
                      <a:ext uri="{0D108BD9-81ED-4DB2-BD59-A6C34878D82A}">
                        <a16:rowId xmlns:a16="http://schemas.microsoft.com/office/drawing/2014/main" val="2848913965"/>
                      </a:ext>
                    </a:extLst>
                  </a:tr>
                </a:tbl>
              </a:graphicData>
            </a:graphic>
          </p:graphicFrame>
        </mc:Choice>
        <mc:Fallback>
          <p:graphicFrame>
            <p:nvGraphicFramePr>
              <p:cNvPr id="5" name="Table 4">
                <a:extLst>
                  <a:ext uri="{FF2B5EF4-FFF2-40B4-BE49-F238E27FC236}">
                    <a16:creationId xmlns:a16="http://schemas.microsoft.com/office/drawing/2014/main" id="{02B38CCC-E7EF-0A46-9485-785CD67E3156}"/>
                  </a:ext>
                </a:extLst>
              </p:cNvPr>
              <p:cNvGraphicFramePr>
                <a:graphicFrameLocks noGrp="1"/>
              </p:cNvGraphicFramePr>
              <p:nvPr/>
            </p:nvGraphicFramePr>
            <p:xfrm>
              <a:off x="779975" y="387282"/>
              <a:ext cx="10628554" cy="1701269"/>
            </p:xfrm>
            <a:graphic>
              <a:graphicData uri="http://schemas.openxmlformats.org/drawingml/2006/table">
                <a:tbl>
                  <a:tblPr firstRow="1" bandRow="1">
                    <a:tableStyleId>{5C22544A-7EE6-4342-B048-85BDC9FD1C3A}</a:tableStyleId>
                  </a:tblPr>
                  <a:tblGrid>
                    <a:gridCol w="990038">
                      <a:extLst>
                        <a:ext uri="{9D8B030D-6E8A-4147-A177-3AD203B41FA5}">
                          <a16:colId xmlns:a16="http://schemas.microsoft.com/office/drawing/2014/main" val="4272010107"/>
                        </a:ext>
                      </a:extLst>
                    </a:gridCol>
                    <a:gridCol w="1406462">
                      <a:extLst>
                        <a:ext uri="{9D8B030D-6E8A-4147-A177-3AD203B41FA5}">
                          <a16:colId xmlns:a16="http://schemas.microsoft.com/office/drawing/2014/main" val="1060080190"/>
                        </a:ext>
                      </a:extLst>
                    </a:gridCol>
                    <a:gridCol w="1810819">
                      <a:extLst>
                        <a:ext uri="{9D8B030D-6E8A-4147-A177-3AD203B41FA5}">
                          <a16:colId xmlns:a16="http://schemas.microsoft.com/office/drawing/2014/main" val="3244028991"/>
                        </a:ext>
                      </a:extLst>
                    </a:gridCol>
                    <a:gridCol w="2637115">
                      <a:extLst>
                        <a:ext uri="{9D8B030D-6E8A-4147-A177-3AD203B41FA5}">
                          <a16:colId xmlns:a16="http://schemas.microsoft.com/office/drawing/2014/main" val="1240802117"/>
                        </a:ext>
                      </a:extLst>
                    </a:gridCol>
                    <a:gridCol w="3784120">
                      <a:extLst>
                        <a:ext uri="{9D8B030D-6E8A-4147-A177-3AD203B41FA5}">
                          <a16:colId xmlns:a16="http://schemas.microsoft.com/office/drawing/2014/main" val="3286422758"/>
                        </a:ext>
                      </a:extLst>
                    </a:gridCol>
                  </a:tblGrid>
                  <a:tr h="421109">
                    <a:tc>
                      <a:txBody>
                        <a:bodyPr/>
                        <a:lstStyle/>
                        <a:p>
                          <a:endParaRPr lang="en-US" dirty="0"/>
                        </a:p>
                      </a:txBody>
                      <a:tcPr>
                        <a:noFill/>
                      </a:tcPr>
                    </a:tc>
                    <a:tc>
                      <a:txBody>
                        <a:bodyPr/>
                        <a:lstStyle/>
                        <a:p>
                          <a:pPr algn="ctr"/>
                          <a:r>
                            <a:rPr lang="en-US" dirty="0">
                              <a:solidFill>
                                <a:sysClr val="windowText" lastClr="000000"/>
                              </a:solidFill>
                            </a:rPr>
                            <a:t>Spatial</a:t>
                          </a:r>
                        </a:p>
                      </a:txBody>
                      <a:tcPr>
                        <a:noFill/>
                      </a:tcPr>
                    </a:tc>
                    <a:tc>
                      <a:txBody>
                        <a:bodyPr/>
                        <a:lstStyle/>
                        <a:p>
                          <a:pPr algn="ctr"/>
                          <a:r>
                            <a:rPr lang="en-US" dirty="0">
                              <a:solidFill>
                                <a:sysClr val="windowText" lastClr="000000"/>
                              </a:solidFill>
                            </a:rPr>
                            <a:t>Temporal</a:t>
                          </a:r>
                        </a:p>
                      </a:txBody>
                      <a:tcPr>
                        <a:noFill/>
                      </a:tcPr>
                    </a:tc>
                    <a:tc>
                      <a:txBody>
                        <a:bodyPr/>
                        <a:lstStyle/>
                        <a:p>
                          <a:pPr algn="ctr"/>
                          <a:r>
                            <a:rPr lang="en-US" dirty="0">
                              <a:solidFill>
                                <a:sysClr val="windowText" lastClr="000000"/>
                              </a:solidFill>
                            </a:rPr>
                            <a:t>Spectral</a:t>
                          </a:r>
                        </a:p>
                      </a:txBody>
                      <a:tcPr>
                        <a:noFill/>
                      </a:tcPr>
                    </a:tc>
                    <a:tc>
                      <a:txBody>
                        <a:bodyPr/>
                        <a:lstStyle/>
                        <a:p>
                          <a:pPr algn="ctr"/>
                          <a:r>
                            <a:rPr lang="en-US" dirty="0">
                              <a:solidFill>
                                <a:sysClr val="windowText" lastClr="000000"/>
                              </a:solidFill>
                            </a:rPr>
                            <a:t>Radiometric</a:t>
                          </a:r>
                        </a:p>
                      </a:txBody>
                      <a:tcPr>
                        <a:noFill/>
                      </a:tcPr>
                    </a:tc>
                    <a:extLst>
                      <a:ext uri="{0D108BD9-81ED-4DB2-BD59-A6C34878D82A}">
                        <a16:rowId xmlns:a16="http://schemas.microsoft.com/office/drawing/2014/main" val="4036480781"/>
                      </a:ext>
                    </a:extLst>
                  </a:tr>
                  <a:tr h="640080">
                    <a:tc>
                      <a:txBody>
                        <a:bodyPr/>
                        <a:lstStyle/>
                        <a:p>
                          <a:pPr algn="ctr"/>
                          <a:r>
                            <a:rPr lang="en-US" b="1" dirty="0"/>
                            <a:t>VSWIR</a:t>
                          </a:r>
                        </a:p>
                      </a:txBody>
                      <a:tcPr anchor="ctr">
                        <a:noFill/>
                      </a:tcPr>
                    </a:tc>
                    <a:tc>
                      <a:txBody>
                        <a:bodyPr/>
                        <a:lstStyle/>
                        <a:p>
                          <a:endParaRPr lang="en-US"/>
                        </a:p>
                      </a:txBody>
                      <a:tcPr>
                        <a:blipFill>
                          <a:blip r:embed="rId2"/>
                          <a:stretch>
                            <a:fillRect l="-71171" t="-68627" r="-585586" b="-113725"/>
                          </a:stretch>
                        </a:blipFill>
                      </a:tcPr>
                    </a:tc>
                    <a:tc>
                      <a:txBody>
                        <a:bodyPr/>
                        <a:lstStyle/>
                        <a:p>
                          <a:endParaRPr lang="en-US"/>
                        </a:p>
                      </a:txBody>
                      <a:tcPr>
                        <a:blipFill>
                          <a:blip r:embed="rId2"/>
                          <a:stretch>
                            <a:fillRect l="-132867" t="-68627" r="-354545" b="-113725"/>
                          </a:stretch>
                        </a:blipFill>
                      </a:tcPr>
                    </a:tc>
                    <a:tc>
                      <a:txBody>
                        <a:bodyPr/>
                        <a:lstStyle/>
                        <a:p>
                          <a:endParaRPr lang="en-US"/>
                        </a:p>
                      </a:txBody>
                      <a:tcPr>
                        <a:blipFill>
                          <a:blip r:embed="rId2"/>
                          <a:stretch>
                            <a:fillRect l="-160096" t="-68627" r="-143750" b="-113725"/>
                          </a:stretch>
                        </a:blipFill>
                      </a:tcPr>
                    </a:tc>
                    <a:tc>
                      <a:txBody>
                        <a:bodyPr/>
                        <a:lstStyle/>
                        <a:p>
                          <a:endParaRPr lang="en-US"/>
                        </a:p>
                      </a:txBody>
                      <a:tcPr>
                        <a:blipFill>
                          <a:blip r:embed="rId2"/>
                          <a:stretch>
                            <a:fillRect l="-181544" t="-68627" r="-336" b="-113725"/>
                          </a:stretch>
                        </a:blipFill>
                      </a:tcPr>
                    </a:tc>
                    <a:extLst>
                      <a:ext uri="{0D108BD9-81ED-4DB2-BD59-A6C34878D82A}">
                        <a16:rowId xmlns:a16="http://schemas.microsoft.com/office/drawing/2014/main" val="2171914328"/>
                      </a:ext>
                    </a:extLst>
                  </a:tr>
                  <a:tr h="640080">
                    <a:tc>
                      <a:txBody>
                        <a:bodyPr/>
                        <a:lstStyle/>
                        <a:p>
                          <a:pPr algn="ctr"/>
                          <a:r>
                            <a:rPr lang="en-US" b="1" dirty="0"/>
                            <a:t>TIR</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&lt;60 m</a:t>
                          </a:r>
                        </a:p>
                      </a:txBody>
                      <a:tcPr>
                        <a:solidFill>
                          <a:schemeClr val="accent4">
                            <a:lumMod val="60000"/>
                            <a:lumOff val="40000"/>
                          </a:schemeClr>
                        </a:solidFill>
                      </a:tcPr>
                    </a:tc>
                    <a:tc>
                      <a:txBody>
                        <a:bodyPr/>
                        <a:lstStyle/>
                        <a:p>
                          <a:endParaRPr lang="en-US"/>
                        </a:p>
                      </a:txBody>
                      <a:tcPr>
                        <a:blipFill>
                          <a:blip r:embed="rId2"/>
                          <a:stretch>
                            <a:fillRect l="-132867" t="-168627" r="-354545" b="-13725"/>
                          </a:stretch>
                        </a:blipFill>
                      </a:tcPr>
                    </a:tc>
                    <a:tc>
                      <a:txBody>
                        <a:bodyPr/>
                        <a:lstStyle/>
                        <a:p>
                          <a:endParaRPr lang="en-US"/>
                        </a:p>
                      </a:txBody>
                      <a:tcPr>
                        <a:blipFill>
                          <a:blip r:embed="rId2"/>
                          <a:stretch>
                            <a:fillRect l="-160096" t="-168627" r="-143750" b="-13725"/>
                          </a:stretch>
                        </a:blipFill>
                      </a:tcPr>
                    </a:tc>
                    <a:tc>
                      <a:txBody>
                        <a:bodyPr/>
                        <a:lstStyle/>
                        <a:p>
                          <a:endParaRPr lang="en-US"/>
                        </a:p>
                      </a:txBody>
                      <a:tcPr>
                        <a:blipFill>
                          <a:blip r:embed="rId2"/>
                          <a:stretch>
                            <a:fillRect l="-181544" t="-168627" r="-336" b="-13725"/>
                          </a:stretch>
                        </a:blipFill>
                      </a:tcPr>
                    </a:tc>
                    <a:extLst>
                      <a:ext uri="{0D108BD9-81ED-4DB2-BD59-A6C34878D82A}">
                        <a16:rowId xmlns:a16="http://schemas.microsoft.com/office/drawing/2014/main" val="2848913965"/>
                      </a:ext>
                    </a:extLst>
                  </a:tr>
                </a:tbl>
              </a:graphicData>
            </a:graphic>
          </p:graphicFrame>
        </mc:Fallback>
      </mc:AlternateContent>
    </p:spTree>
    <p:extLst>
      <p:ext uri="{BB962C8B-B14F-4D97-AF65-F5344CB8AC3E}">
        <p14:creationId xmlns:p14="http://schemas.microsoft.com/office/powerpoint/2010/main" val="4207426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C6083E0-F9E1-F844-B99A-A8D3AFE02C6A}"/>
              </a:ext>
            </a:extLst>
          </p:cNvPr>
          <p:cNvPicPr>
            <a:picLocks noChangeAspect="1"/>
          </p:cNvPicPr>
          <p:nvPr/>
        </p:nvPicPr>
        <p:blipFill>
          <a:blip r:embed="rId3"/>
          <a:stretch>
            <a:fillRect/>
          </a:stretch>
        </p:blipFill>
        <p:spPr>
          <a:xfrm>
            <a:off x="1530128" y="445290"/>
            <a:ext cx="9238659" cy="5142156"/>
          </a:xfrm>
          <a:prstGeom prst="rect">
            <a:avLst/>
          </a:prstGeom>
        </p:spPr>
      </p:pic>
      <mc:AlternateContent xmlns:mc="http://schemas.openxmlformats.org/markup-compatibility/2006">
        <mc:Choice xmlns:a14="http://schemas.microsoft.com/office/drawing/2010/main" Requires="a14">
          <p:sp>
            <p:nvSpPr>
              <p:cNvPr id="25" name="Rectangle 24">
                <a:extLst>
                  <a:ext uri="{FF2B5EF4-FFF2-40B4-BE49-F238E27FC236}">
                    <a16:creationId xmlns:a16="http://schemas.microsoft.com/office/drawing/2014/main" id="{B379E105-330E-2046-9874-C660B82D5FED}"/>
                  </a:ext>
                </a:extLst>
              </p:cNvPr>
              <p:cNvSpPr/>
              <p:nvPr/>
            </p:nvSpPr>
            <p:spPr>
              <a:xfrm>
                <a:off x="1454824" y="5952368"/>
                <a:ext cx="8809613" cy="830997"/>
              </a:xfrm>
              <a:prstGeom prst="rect">
                <a:avLst/>
              </a:prstGeom>
            </p:spPr>
            <p:txBody>
              <a:bodyPr wrap="square">
                <a:spAutoFit/>
              </a:bodyPr>
              <a:lstStyle/>
              <a:p>
                <a:r>
                  <a:rPr lang="en-US" sz="2400" b="1" u="sng" dirty="0"/>
                  <a:t>Primary Finding: </a:t>
                </a:r>
                <a:r>
                  <a:rPr lang="en-US" sz="2400" dirty="0"/>
                  <a:t>Adding a 4 </a:t>
                </a:r>
                <a14:m>
                  <m:oMath xmlns:m="http://schemas.openxmlformats.org/officeDocument/2006/math">
                    <m:r>
                      <a:rPr lang="en-US" sz="2400" i="1">
                        <a:latin typeface="Cambria Math" panose="02040503050406030204" pitchFamily="18" charset="0"/>
                        <a:ea typeface="Cambria Math" panose="02040503050406030204" pitchFamily="18" charset="0"/>
                      </a:rPr>
                      <m:t>𝜇</m:t>
                    </m:r>
                  </m:oMath>
                </a14:m>
                <a:r>
                  <a:rPr lang="en-US" sz="2400" dirty="0"/>
                  <a:t>m band would allow existing </a:t>
                </a:r>
                <a:r>
                  <a:rPr lang="en-US" sz="2400" u="sng" dirty="0"/>
                  <a:t>algorithms </a:t>
                </a:r>
                <a:r>
                  <a:rPr lang="en-US" sz="2400" dirty="0"/>
                  <a:t>to be implemented for volcano suites</a:t>
                </a:r>
              </a:p>
            </p:txBody>
          </p:sp>
        </mc:Choice>
        <mc:Fallback>
          <p:sp>
            <p:nvSpPr>
              <p:cNvPr id="25" name="Rectangle 24">
                <a:extLst>
                  <a:ext uri="{FF2B5EF4-FFF2-40B4-BE49-F238E27FC236}">
                    <a16:creationId xmlns:a16="http://schemas.microsoft.com/office/drawing/2014/main" id="{B379E105-330E-2046-9874-C660B82D5FED}"/>
                  </a:ext>
                </a:extLst>
              </p:cNvPr>
              <p:cNvSpPr>
                <a:spLocks noRot="1" noChangeAspect="1" noMove="1" noResize="1" noEditPoints="1" noAdjustHandles="1" noChangeArrowheads="1" noChangeShapeType="1" noTextEdit="1"/>
              </p:cNvSpPr>
              <p:nvPr/>
            </p:nvSpPr>
            <p:spPr>
              <a:xfrm>
                <a:off x="1454824" y="5952368"/>
                <a:ext cx="8809613" cy="830997"/>
              </a:xfrm>
              <a:prstGeom prst="rect">
                <a:avLst/>
              </a:prstGeom>
              <a:blipFill>
                <a:blip r:embed="rId4"/>
                <a:stretch>
                  <a:fillRect l="-1009" t="-4545" r="-1297" b="-1363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50AE287-152B-164F-95E8-C6A9C3595674}"/>
              </a:ext>
            </a:extLst>
          </p:cNvPr>
          <p:cNvSpPr txBox="1"/>
          <p:nvPr/>
        </p:nvSpPr>
        <p:spPr>
          <a:xfrm>
            <a:off x="1626332" y="5641210"/>
            <a:ext cx="6517362" cy="369332"/>
          </a:xfrm>
          <a:prstGeom prst="rect">
            <a:avLst/>
          </a:prstGeom>
          <a:noFill/>
        </p:spPr>
        <p:txBody>
          <a:bodyPr wrap="none" rtlCol="0">
            <a:spAutoFit/>
          </a:bodyPr>
          <a:lstStyle/>
          <a:p>
            <a:r>
              <a:rPr lang="en-US" dirty="0"/>
              <a:t>*A blank box indicates no algorithm dependency on that parameter</a:t>
            </a:r>
          </a:p>
        </p:txBody>
      </p:sp>
      <p:sp>
        <p:nvSpPr>
          <p:cNvPr id="29" name="Rectangle 28">
            <a:extLst>
              <a:ext uri="{FF2B5EF4-FFF2-40B4-BE49-F238E27FC236}">
                <a16:creationId xmlns:a16="http://schemas.microsoft.com/office/drawing/2014/main" id="{6B181791-B43F-5E42-81A0-C302748FF67F}"/>
              </a:ext>
            </a:extLst>
          </p:cNvPr>
          <p:cNvSpPr/>
          <p:nvPr/>
        </p:nvSpPr>
        <p:spPr>
          <a:xfrm>
            <a:off x="8923587" y="746477"/>
            <a:ext cx="904168" cy="47962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654E8F-2A87-2640-8963-6383A3797DE3}"/>
              </a:ext>
            </a:extLst>
          </p:cNvPr>
          <p:cNvSpPr txBox="1"/>
          <p:nvPr/>
        </p:nvSpPr>
        <p:spPr>
          <a:xfrm>
            <a:off x="3643457" y="87141"/>
            <a:ext cx="5027082" cy="369332"/>
          </a:xfrm>
          <a:prstGeom prst="rect">
            <a:avLst/>
          </a:prstGeom>
          <a:noFill/>
        </p:spPr>
        <p:txBody>
          <a:bodyPr wrap="none" rtlCol="0">
            <a:spAutoFit/>
          </a:bodyPr>
          <a:lstStyle/>
          <a:p>
            <a:r>
              <a:rPr lang="en-US" b="1" dirty="0"/>
              <a:t>SBG DATA PRODUCT SUITES AND KEY CAPABILITIES</a:t>
            </a:r>
          </a:p>
        </p:txBody>
      </p:sp>
    </p:spTree>
    <p:extLst>
      <p:ext uri="{BB962C8B-B14F-4D97-AF65-F5344CB8AC3E}">
        <p14:creationId xmlns:p14="http://schemas.microsoft.com/office/powerpoint/2010/main" val="3538122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747A44-F090-1748-AFB5-ECC587F9440C}"/>
              </a:ext>
            </a:extLst>
          </p:cNvPr>
          <p:cNvSpPr>
            <a:spLocks noGrp="1"/>
          </p:cNvSpPr>
          <p:nvPr>
            <p:ph type="title"/>
          </p:nvPr>
        </p:nvSpPr>
        <p:spPr>
          <a:xfrm>
            <a:off x="1821629" y="178130"/>
            <a:ext cx="8975457" cy="1602888"/>
          </a:xfrm>
        </p:spPr>
        <p:txBody>
          <a:bodyPr>
            <a:normAutofit/>
          </a:bodyPr>
          <a:lstStyle/>
          <a:p>
            <a:r>
              <a:rPr lang="en-US" sz="2800" dirty="0"/>
              <a:t>Improving VSWIR temporal with event-driven and low latency capability would enable 100% of SBG SATM capabilities</a:t>
            </a:r>
          </a:p>
        </p:txBody>
      </p:sp>
      <p:pic>
        <p:nvPicPr>
          <p:cNvPr id="6" name="Picture 5">
            <a:extLst>
              <a:ext uri="{FF2B5EF4-FFF2-40B4-BE49-F238E27FC236}">
                <a16:creationId xmlns:a16="http://schemas.microsoft.com/office/drawing/2014/main" id="{FDEE329C-C3AC-2240-A9B9-8DA37AEBC76A}"/>
              </a:ext>
            </a:extLst>
          </p:cNvPr>
          <p:cNvPicPr/>
          <p:nvPr/>
        </p:nvPicPr>
        <p:blipFill>
          <a:blip r:embed="rId2">
            <a:extLst>
              <a:ext uri="{28A0092B-C50C-407E-A947-70E740481C1C}">
                <a14:useLocalDpi xmlns:a14="http://schemas.microsoft.com/office/drawing/2010/main"/>
              </a:ext>
            </a:extLst>
          </a:blip>
          <a:stretch>
            <a:fillRect/>
          </a:stretch>
        </p:blipFill>
        <p:spPr>
          <a:xfrm>
            <a:off x="1821635" y="1719161"/>
            <a:ext cx="9342945" cy="4938146"/>
          </a:xfrm>
          <a:prstGeom prst="rect">
            <a:avLst/>
          </a:prstGeom>
        </p:spPr>
      </p:pic>
    </p:spTree>
    <p:extLst>
      <p:ext uri="{BB962C8B-B14F-4D97-AF65-F5344CB8AC3E}">
        <p14:creationId xmlns:p14="http://schemas.microsoft.com/office/powerpoint/2010/main" val="2105096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7D4DF25-31F1-B347-B9BE-B1042C14C551}"/>
              </a:ext>
            </a:extLst>
          </p:cNvPr>
          <p:cNvPicPr>
            <a:picLocks noChangeAspect="1"/>
          </p:cNvPicPr>
          <p:nvPr/>
        </p:nvPicPr>
        <p:blipFill>
          <a:blip r:embed="rId3"/>
          <a:stretch>
            <a:fillRect/>
          </a:stretch>
        </p:blipFill>
        <p:spPr>
          <a:xfrm>
            <a:off x="1346527" y="1570726"/>
            <a:ext cx="5488577" cy="4119410"/>
          </a:xfrm>
          <a:prstGeom prst="rect">
            <a:avLst/>
          </a:prstGeom>
        </p:spPr>
      </p:pic>
      <p:sp>
        <p:nvSpPr>
          <p:cNvPr id="26" name="Title 1">
            <a:extLst>
              <a:ext uri="{FF2B5EF4-FFF2-40B4-BE49-F238E27FC236}">
                <a16:creationId xmlns:a16="http://schemas.microsoft.com/office/drawing/2014/main" id="{F089C37E-2F0C-3049-9992-3EDB09252820}"/>
              </a:ext>
            </a:extLst>
          </p:cNvPr>
          <p:cNvSpPr>
            <a:spLocks noGrp="1"/>
          </p:cNvSpPr>
          <p:nvPr>
            <p:ph type="title"/>
          </p:nvPr>
        </p:nvSpPr>
        <p:spPr>
          <a:xfrm>
            <a:off x="1854023" y="341219"/>
            <a:ext cx="9198974" cy="917477"/>
          </a:xfrm>
        </p:spPr>
        <p:txBody>
          <a:bodyPr>
            <a:normAutofit/>
          </a:bodyPr>
          <a:lstStyle/>
          <a:p>
            <a:r>
              <a:rPr lang="en-US" sz="2800" dirty="0"/>
              <a:t>Modeling WG conducted uncertainty quantification using different VSWIR and TIR instrument models</a:t>
            </a:r>
          </a:p>
        </p:txBody>
      </p:sp>
      <p:sp>
        <p:nvSpPr>
          <p:cNvPr id="27" name="TextBox 26">
            <a:extLst>
              <a:ext uri="{FF2B5EF4-FFF2-40B4-BE49-F238E27FC236}">
                <a16:creationId xmlns:a16="http://schemas.microsoft.com/office/drawing/2014/main" id="{0CB0DB7E-9E7E-3140-BA37-0D819A76A241}"/>
              </a:ext>
            </a:extLst>
          </p:cNvPr>
          <p:cNvSpPr txBox="1"/>
          <p:nvPr/>
        </p:nvSpPr>
        <p:spPr>
          <a:xfrm>
            <a:off x="1841050" y="5670236"/>
            <a:ext cx="8737713" cy="646331"/>
          </a:xfrm>
          <a:prstGeom prst="rect">
            <a:avLst/>
          </a:prstGeom>
          <a:noFill/>
        </p:spPr>
        <p:txBody>
          <a:bodyPr wrap="none" rtlCol="0">
            <a:spAutoFit/>
          </a:bodyPr>
          <a:lstStyle/>
          <a:p>
            <a:r>
              <a:rPr lang="en-US" dirty="0"/>
              <a:t>(left) example of VSWIR instrument models and how SNR varies with respect to wavelength</a:t>
            </a:r>
          </a:p>
          <a:p>
            <a:r>
              <a:rPr lang="en-US" dirty="0"/>
              <a:t>(right) example of TIR instrument model, with switching of band placement</a:t>
            </a:r>
          </a:p>
        </p:txBody>
      </p:sp>
      <p:pic>
        <p:nvPicPr>
          <p:cNvPr id="28" name="Picture 27" descr="HyspIRI_band_v2.jpg">
            <a:extLst>
              <a:ext uri="{FF2B5EF4-FFF2-40B4-BE49-F238E27FC236}">
                <a16:creationId xmlns:a16="http://schemas.microsoft.com/office/drawing/2014/main" id="{20635545-999E-734F-82C9-C6F4AC09EFDA}"/>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6540504" y="2189698"/>
            <a:ext cx="4353450" cy="3197237"/>
          </a:xfrm>
          <a:prstGeom prst="rect">
            <a:avLst/>
          </a:prstGeom>
          <a:noFill/>
          <a:ln>
            <a:noFill/>
          </a:ln>
        </p:spPr>
      </p:pic>
    </p:spTree>
    <p:extLst>
      <p:ext uri="{BB962C8B-B14F-4D97-AF65-F5344CB8AC3E}">
        <p14:creationId xmlns:p14="http://schemas.microsoft.com/office/powerpoint/2010/main" val="3855770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228B5-0E22-D447-A98E-569AC4023A42}"/>
              </a:ext>
            </a:extLst>
          </p:cNvPr>
          <p:cNvSpPr>
            <a:spLocks noGrp="1"/>
          </p:cNvSpPr>
          <p:nvPr>
            <p:ph type="title"/>
          </p:nvPr>
        </p:nvSpPr>
        <p:spPr>
          <a:xfrm>
            <a:off x="1630239" y="96954"/>
            <a:ext cx="9198974" cy="917477"/>
          </a:xfrm>
        </p:spPr>
        <p:txBody>
          <a:bodyPr>
            <a:normAutofit/>
          </a:bodyPr>
          <a:lstStyle/>
          <a:p>
            <a:r>
              <a:rPr lang="en-US" sz="2800" dirty="0"/>
              <a:t>Modeling WG conducted uncertainty quantification for VSWIR instrument models</a:t>
            </a:r>
          </a:p>
        </p:txBody>
      </p:sp>
      <p:pic>
        <p:nvPicPr>
          <p:cNvPr id="35" name="Picture 34">
            <a:extLst>
              <a:ext uri="{FF2B5EF4-FFF2-40B4-BE49-F238E27FC236}">
                <a16:creationId xmlns:a16="http://schemas.microsoft.com/office/drawing/2014/main" id="{ADE47006-D11D-F14F-A7B9-EA24A2D0C5E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80235" y="2307312"/>
            <a:ext cx="8372670" cy="4025806"/>
          </a:xfrm>
          <a:prstGeom prst="rect">
            <a:avLst/>
          </a:prstGeom>
        </p:spPr>
      </p:pic>
      <p:sp>
        <p:nvSpPr>
          <p:cNvPr id="36" name="TextBox 35">
            <a:extLst>
              <a:ext uri="{FF2B5EF4-FFF2-40B4-BE49-F238E27FC236}">
                <a16:creationId xmlns:a16="http://schemas.microsoft.com/office/drawing/2014/main" id="{978F1F6D-0ADA-384A-A056-BE413801A4CF}"/>
              </a:ext>
            </a:extLst>
          </p:cNvPr>
          <p:cNvSpPr txBox="1"/>
          <p:nvPr/>
        </p:nvSpPr>
        <p:spPr>
          <a:xfrm>
            <a:off x="1630238" y="1077499"/>
            <a:ext cx="9403449" cy="1200329"/>
          </a:xfrm>
          <a:prstGeom prst="rect">
            <a:avLst/>
          </a:prstGeom>
          <a:solidFill>
            <a:schemeClr val="bg1"/>
          </a:solidFill>
        </p:spPr>
        <p:txBody>
          <a:bodyPr wrap="square" rtlCol="0">
            <a:spAutoFit/>
          </a:bodyPr>
          <a:lstStyle/>
          <a:p>
            <a:r>
              <a:rPr lang="en-US" dirty="0"/>
              <a:t>HYPERTRACE software developed to evaluate VSWIR instrument model performance for different research areas under varying atmospheres, sun-sensor geometries, and retrieval algorithms.</a:t>
            </a:r>
          </a:p>
          <a:p>
            <a:endParaRPr lang="en-US" dirty="0"/>
          </a:p>
          <a:p>
            <a:r>
              <a:rPr lang="en-US" dirty="0"/>
              <a:t>Instrument model SNR defined by integration Time = f(SNR by band, altitude, GSD, F#, pixel pitch)</a:t>
            </a:r>
          </a:p>
        </p:txBody>
      </p:sp>
      <p:sp>
        <p:nvSpPr>
          <p:cNvPr id="37" name="Rectangle 36">
            <a:extLst>
              <a:ext uri="{FF2B5EF4-FFF2-40B4-BE49-F238E27FC236}">
                <a16:creationId xmlns:a16="http://schemas.microsoft.com/office/drawing/2014/main" id="{5AE7EB8F-631C-C342-B316-5151735B0390}"/>
              </a:ext>
            </a:extLst>
          </p:cNvPr>
          <p:cNvSpPr/>
          <p:nvPr/>
        </p:nvSpPr>
        <p:spPr>
          <a:xfrm>
            <a:off x="3600636" y="5477189"/>
            <a:ext cx="2045230" cy="250340"/>
          </a:xfrm>
          <a:prstGeom prst="rect">
            <a:avLst/>
          </a:prstGeom>
          <a:solidFill>
            <a:schemeClr val="accent6">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SBG Class A</a:t>
            </a:r>
          </a:p>
        </p:txBody>
      </p:sp>
      <p:sp>
        <p:nvSpPr>
          <p:cNvPr id="38" name="Rectangle 37">
            <a:extLst>
              <a:ext uri="{FF2B5EF4-FFF2-40B4-BE49-F238E27FC236}">
                <a16:creationId xmlns:a16="http://schemas.microsoft.com/office/drawing/2014/main" id="{6F3550D1-FB97-DC49-B583-001DEE8B0728}"/>
              </a:ext>
            </a:extLst>
          </p:cNvPr>
          <p:cNvSpPr/>
          <p:nvPr/>
        </p:nvSpPr>
        <p:spPr>
          <a:xfrm>
            <a:off x="7964717" y="5498938"/>
            <a:ext cx="1894216" cy="250340"/>
          </a:xfrm>
          <a:prstGeom prst="rect">
            <a:avLst/>
          </a:prstGeom>
          <a:solidFill>
            <a:schemeClr val="accent6">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SBG Class A</a:t>
            </a:r>
          </a:p>
        </p:txBody>
      </p:sp>
      <p:sp>
        <p:nvSpPr>
          <p:cNvPr id="3" name="TextBox 2">
            <a:extLst>
              <a:ext uri="{FF2B5EF4-FFF2-40B4-BE49-F238E27FC236}">
                <a16:creationId xmlns:a16="http://schemas.microsoft.com/office/drawing/2014/main" id="{AAA6A5EB-A25D-2E47-A85C-8071332547FD}"/>
              </a:ext>
            </a:extLst>
          </p:cNvPr>
          <p:cNvSpPr txBox="1"/>
          <p:nvPr/>
        </p:nvSpPr>
        <p:spPr>
          <a:xfrm>
            <a:off x="4967751" y="6229033"/>
            <a:ext cx="2235997" cy="400110"/>
          </a:xfrm>
          <a:prstGeom prst="rect">
            <a:avLst/>
          </a:prstGeom>
          <a:noFill/>
        </p:spPr>
        <p:txBody>
          <a:bodyPr wrap="none" rtlCol="0">
            <a:spAutoFit/>
          </a:bodyPr>
          <a:lstStyle/>
          <a:p>
            <a:r>
              <a:rPr lang="en-US" sz="2000" dirty="0"/>
              <a:t>Signal to noise ratio</a:t>
            </a:r>
          </a:p>
        </p:txBody>
      </p:sp>
      <p:sp>
        <p:nvSpPr>
          <p:cNvPr id="4" name="TextBox 3">
            <a:extLst>
              <a:ext uri="{FF2B5EF4-FFF2-40B4-BE49-F238E27FC236}">
                <a16:creationId xmlns:a16="http://schemas.microsoft.com/office/drawing/2014/main" id="{5CFFBE30-0975-384F-9568-0DC1F5BCEC59}"/>
              </a:ext>
            </a:extLst>
          </p:cNvPr>
          <p:cNvSpPr txBox="1"/>
          <p:nvPr/>
        </p:nvSpPr>
        <p:spPr>
          <a:xfrm rot="16200000">
            <a:off x="4831029" y="3985814"/>
            <a:ext cx="2440412" cy="400110"/>
          </a:xfrm>
          <a:prstGeom prst="rect">
            <a:avLst/>
          </a:prstGeom>
          <a:solidFill>
            <a:schemeClr val="bg1"/>
          </a:solidFill>
        </p:spPr>
        <p:txBody>
          <a:bodyPr wrap="none" rtlCol="0">
            <a:spAutoFit/>
          </a:bodyPr>
          <a:lstStyle/>
          <a:p>
            <a:r>
              <a:rPr lang="en-US" sz="2000" dirty="0"/>
              <a:t>RMSE by endmember</a:t>
            </a:r>
          </a:p>
        </p:txBody>
      </p:sp>
    </p:spTree>
    <p:extLst>
      <p:ext uri="{BB962C8B-B14F-4D97-AF65-F5344CB8AC3E}">
        <p14:creationId xmlns:p14="http://schemas.microsoft.com/office/powerpoint/2010/main" val="2149188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228B5-0E22-D447-A98E-569AC4023A42}"/>
              </a:ext>
            </a:extLst>
          </p:cNvPr>
          <p:cNvSpPr>
            <a:spLocks noGrp="1"/>
          </p:cNvSpPr>
          <p:nvPr>
            <p:ph type="title"/>
          </p:nvPr>
        </p:nvSpPr>
        <p:spPr>
          <a:xfrm>
            <a:off x="1536110" y="150742"/>
            <a:ext cx="9198974" cy="917477"/>
          </a:xfrm>
        </p:spPr>
        <p:txBody>
          <a:bodyPr>
            <a:normAutofit/>
          </a:bodyPr>
          <a:lstStyle/>
          <a:p>
            <a:r>
              <a:rPr lang="en-US" sz="2800" dirty="0"/>
              <a:t>Modeling WG conducted uncertainty quantification for TIR instrument models</a:t>
            </a:r>
          </a:p>
        </p:txBody>
      </p:sp>
      <p:sp>
        <p:nvSpPr>
          <p:cNvPr id="36" name="TextBox 35">
            <a:extLst>
              <a:ext uri="{FF2B5EF4-FFF2-40B4-BE49-F238E27FC236}">
                <a16:creationId xmlns:a16="http://schemas.microsoft.com/office/drawing/2014/main" id="{978F1F6D-0ADA-384A-A056-BE413801A4CF}"/>
              </a:ext>
            </a:extLst>
          </p:cNvPr>
          <p:cNvSpPr txBox="1"/>
          <p:nvPr/>
        </p:nvSpPr>
        <p:spPr>
          <a:xfrm>
            <a:off x="1536109" y="1228455"/>
            <a:ext cx="9403449" cy="1200329"/>
          </a:xfrm>
          <a:prstGeom prst="rect">
            <a:avLst/>
          </a:prstGeom>
          <a:solidFill>
            <a:schemeClr val="bg1"/>
          </a:solidFill>
        </p:spPr>
        <p:txBody>
          <a:bodyPr wrap="square" rtlCol="0">
            <a:spAutoFit/>
          </a:bodyPr>
          <a:lstStyle/>
          <a:p>
            <a:r>
              <a:rPr lang="en-US" dirty="0" err="1"/>
              <a:t>TEUsim</a:t>
            </a:r>
            <a:r>
              <a:rPr lang="en-US" dirty="0"/>
              <a:t> software adapted to evaluate TIR instrument model performance for the ECOLIB spectral library, using MODTRAN and the </a:t>
            </a:r>
            <a:r>
              <a:rPr lang="en-US" dirty="0" err="1"/>
              <a:t>SeeBor</a:t>
            </a:r>
            <a:r>
              <a:rPr lang="en-US" dirty="0"/>
              <a:t> V4.0 radiosonde profiles, and three sensor view angles.</a:t>
            </a:r>
          </a:p>
          <a:p>
            <a:endParaRPr lang="en-US" dirty="0"/>
          </a:p>
          <a:p>
            <a:r>
              <a:rPr lang="en-US" dirty="0"/>
              <a:t>Instrument model SNR defined by per-band </a:t>
            </a:r>
            <a:r>
              <a:rPr lang="en-US" dirty="0" err="1"/>
              <a:t>NEdT</a:t>
            </a:r>
            <a:r>
              <a:rPr lang="en-US" dirty="0"/>
              <a:t>.</a:t>
            </a:r>
          </a:p>
        </p:txBody>
      </p:sp>
      <p:pic>
        <p:nvPicPr>
          <p:cNvPr id="26" name="Picture 25">
            <a:extLst>
              <a:ext uri="{FF2B5EF4-FFF2-40B4-BE49-F238E27FC236}">
                <a16:creationId xmlns:a16="http://schemas.microsoft.com/office/drawing/2014/main" id="{54F85DCA-9DA3-4947-9036-C70BCAFC6951}"/>
              </a:ext>
            </a:extLst>
          </p:cNvPr>
          <p:cNvPicPr>
            <a:picLocks noChangeAspect="1"/>
          </p:cNvPicPr>
          <p:nvPr/>
        </p:nvPicPr>
        <p:blipFill>
          <a:blip r:embed="rId3"/>
          <a:stretch>
            <a:fillRect/>
          </a:stretch>
        </p:blipFill>
        <p:spPr>
          <a:xfrm>
            <a:off x="1439857" y="2625374"/>
            <a:ext cx="4624148" cy="3805289"/>
          </a:xfrm>
          <a:prstGeom prst="rect">
            <a:avLst/>
          </a:prstGeom>
        </p:spPr>
      </p:pic>
      <p:sp>
        <p:nvSpPr>
          <p:cNvPr id="37" name="Rectangle 36">
            <a:extLst>
              <a:ext uri="{FF2B5EF4-FFF2-40B4-BE49-F238E27FC236}">
                <a16:creationId xmlns:a16="http://schemas.microsoft.com/office/drawing/2014/main" id="{5AE7EB8F-631C-C342-B316-5151735B0390}"/>
              </a:ext>
            </a:extLst>
          </p:cNvPr>
          <p:cNvSpPr/>
          <p:nvPr/>
        </p:nvSpPr>
        <p:spPr>
          <a:xfrm>
            <a:off x="2056934" y="5529663"/>
            <a:ext cx="1306286" cy="294447"/>
          </a:xfrm>
          <a:prstGeom prst="rect">
            <a:avLst/>
          </a:prstGeom>
          <a:solidFill>
            <a:schemeClr val="accent6">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SBG Class A</a:t>
            </a:r>
          </a:p>
        </p:txBody>
      </p:sp>
      <p:pic>
        <p:nvPicPr>
          <p:cNvPr id="4" name="Picture 3">
            <a:extLst>
              <a:ext uri="{FF2B5EF4-FFF2-40B4-BE49-F238E27FC236}">
                <a16:creationId xmlns:a16="http://schemas.microsoft.com/office/drawing/2014/main" id="{99C13A46-EE37-264E-AE6A-928A4FD4F56A}"/>
              </a:ext>
            </a:extLst>
          </p:cNvPr>
          <p:cNvPicPr>
            <a:picLocks noChangeAspect="1"/>
          </p:cNvPicPr>
          <p:nvPr/>
        </p:nvPicPr>
        <p:blipFill>
          <a:blip r:embed="rId4"/>
          <a:stretch>
            <a:fillRect/>
          </a:stretch>
        </p:blipFill>
        <p:spPr>
          <a:xfrm>
            <a:off x="6018916" y="2576252"/>
            <a:ext cx="4845547" cy="3854412"/>
          </a:xfrm>
          <a:prstGeom prst="rect">
            <a:avLst/>
          </a:prstGeom>
        </p:spPr>
      </p:pic>
      <p:sp>
        <p:nvSpPr>
          <p:cNvPr id="23" name="TextBox 22">
            <a:extLst>
              <a:ext uri="{FF2B5EF4-FFF2-40B4-BE49-F238E27FC236}">
                <a16:creationId xmlns:a16="http://schemas.microsoft.com/office/drawing/2014/main" id="{2BFE28CA-9307-4648-B8FC-281C820F7567}"/>
              </a:ext>
            </a:extLst>
          </p:cNvPr>
          <p:cNvSpPr txBox="1"/>
          <p:nvPr/>
        </p:nvSpPr>
        <p:spPr>
          <a:xfrm>
            <a:off x="9820684" y="6301133"/>
            <a:ext cx="1066959" cy="276999"/>
          </a:xfrm>
          <a:prstGeom prst="rect">
            <a:avLst/>
          </a:prstGeom>
          <a:noFill/>
        </p:spPr>
        <p:txBody>
          <a:bodyPr wrap="none" rtlCol="0">
            <a:spAutoFit/>
          </a:bodyPr>
          <a:lstStyle/>
          <a:p>
            <a:r>
              <a:rPr lang="en-US" sz="1200" dirty="0"/>
              <a:t>(Glynn </a:t>
            </a:r>
            <a:r>
              <a:rPr lang="en-US" sz="1200" dirty="0" err="1"/>
              <a:t>Hulley</a:t>
            </a:r>
            <a:r>
              <a:rPr lang="en-US" sz="1200" dirty="0"/>
              <a:t>)</a:t>
            </a:r>
          </a:p>
        </p:txBody>
      </p:sp>
    </p:spTree>
    <p:extLst>
      <p:ext uri="{BB962C8B-B14F-4D97-AF65-F5344CB8AC3E}">
        <p14:creationId xmlns:p14="http://schemas.microsoft.com/office/powerpoint/2010/main" val="1714934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C18D320-3545-7B48-A7BF-23F1AA1B85F7}"/>
              </a:ext>
            </a:extLst>
          </p:cNvPr>
          <p:cNvGraphicFramePr>
            <a:graphicFrameLocks noGrp="1"/>
          </p:cNvGraphicFramePr>
          <p:nvPr/>
        </p:nvGraphicFramePr>
        <p:xfrm>
          <a:off x="373625" y="-750"/>
          <a:ext cx="10692327" cy="6758474"/>
        </p:xfrm>
        <a:graphic>
          <a:graphicData uri="http://schemas.openxmlformats.org/drawingml/2006/table">
            <a:tbl>
              <a:tblPr>
                <a:tableStyleId>{5C22544A-7EE6-4342-B048-85BDC9FD1C3A}</a:tableStyleId>
              </a:tblPr>
              <a:tblGrid>
                <a:gridCol w="633619">
                  <a:extLst>
                    <a:ext uri="{9D8B030D-6E8A-4147-A177-3AD203B41FA5}">
                      <a16:colId xmlns:a16="http://schemas.microsoft.com/office/drawing/2014/main" val="3774305069"/>
                    </a:ext>
                  </a:extLst>
                </a:gridCol>
                <a:gridCol w="784104">
                  <a:extLst>
                    <a:ext uri="{9D8B030D-6E8A-4147-A177-3AD203B41FA5}">
                      <a16:colId xmlns:a16="http://schemas.microsoft.com/office/drawing/2014/main" val="103637973"/>
                    </a:ext>
                  </a:extLst>
                </a:gridCol>
                <a:gridCol w="1330603">
                  <a:extLst>
                    <a:ext uri="{9D8B030D-6E8A-4147-A177-3AD203B41FA5}">
                      <a16:colId xmlns:a16="http://schemas.microsoft.com/office/drawing/2014/main" val="3586643838"/>
                    </a:ext>
                  </a:extLst>
                </a:gridCol>
                <a:gridCol w="2632078">
                  <a:extLst>
                    <a:ext uri="{9D8B030D-6E8A-4147-A177-3AD203B41FA5}">
                      <a16:colId xmlns:a16="http://schemas.microsoft.com/office/drawing/2014/main" val="3348348043"/>
                    </a:ext>
                  </a:extLst>
                </a:gridCol>
                <a:gridCol w="3713356">
                  <a:extLst>
                    <a:ext uri="{9D8B030D-6E8A-4147-A177-3AD203B41FA5}">
                      <a16:colId xmlns:a16="http://schemas.microsoft.com/office/drawing/2014/main" val="1885055180"/>
                    </a:ext>
                  </a:extLst>
                </a:gridCol>
                <a:gridCol w="1598567">
                  <a:extLst>
                    <a:ext uri="{9D8B030D-6E8A-4147-A177-3AD203B41FA5}">
                      <a16:colId xmlns:a16="http://schemas.microsoft.com/office/drawing/2014/main" val="558647148"/>
                    </a:ext>
                  </a:extLst>
                </a:gridCol>
              </a:tblGrid>
              <a:tr h="306268">
                <a:tc gridSpan="4">
                  <a:txBody>
                    <a:bodyPr/>
                    <a:lstStyle/>
                    <a:p>
                      <a:pPr algn="l" fontAlgn="b"/>
                      <a:r>
                        <a:rPr lang="en-US" sz="1400" b="1" u="none" strike="noStrike" dirty="0">
                          <a:effectLst/>
                        </a:rPr>
                        <a:t>SBG CVWG Cal/Val Webinar Series Schedule</a:t>
                      </a:r>
                      <a:endParaRPr lang="en-US" sz="1400" b="1" i="0" u="none" strike="noStrike" dirty="0">
                        <a:solidFill>
                          <a:srgbClr val="000000"/>
                        </a:solidFill>
                        <a:effectLst/>
                        <a:latin typeface="Calibri" panose="020F0502020204030204" pitchFamily="34" charset="0"/>
                      </a:endParaRPr>
                    </a:p>
                  </a:txBody>
                  <a:tcPr marL="3379" marR="3379" marT="3379" marB="0" anchor="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000" u="none" strike="noStrike" dirty="0">
                          <a:solidFill>
                            <a:srgbClr val="C00000"/>
                          </a:solidFill>
                          <a:effectLst/>
                        </a:rPr>
                        <a:t>P</a:t>
                      </a:r>
                      <a:r>
                        <a:rPr lang="en-US" sz="1200" u="none" strike="noStrike" dirty="0">
                          <a:solidFill>
                            <a:srgbClr val="C00000"/>
                          </a:solidFill>
                          <a:effectLst/>
                        </a:rPr>
                        <a:t>lease note that times are subject to change.</a:t>
                      </a:r>
                      <a:endParaRPr lang="en-US" sz="1200" b="0" i="0" u="none" strike="noStrike" dirty="0">
                        <a:solidFill>
                          <a:srgbClr val="C00000"/>
                        </a:solidFill>
                        <a:effectLst/>
                        <a:latin typeface="Arial" panose="020B0604020202020204" pitchFamily="34" charset="0"/>
                      </a:endParaRPr>
                    </a:p>
                  </a:txBody>
                  <a:tcPr marL="3379" marR="3379" marT="3379" marB="0" anchor="b">
                    <a:solidFill>
                      <a:schemeClr val="bg1"/>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3379" marR="3379" marT="3379" marB="0" anchor="b">
                    <a:solidFill>
                      <a:schemeClr val="bg1"/>
                    </a:solidFill>
                  </a:tcPr>
                </a:tc>
                <a:extLst>
                  <a:ext uri="{0D108BD9-81ED-4DB2-BD59-A6C34878D82A}">
                    <a16:rowId xmlns:a16="http://schemas.microsoft.com/office/drawing/2014/main" val="3595780253"/>
                  </a:ext>
                </a:extLst>
              </a:tr>
              <a:tr h="154813">
                <a:tc>
                  <a:txBody>
                    <a:bodyPr/>
                    <a:lstStyle/>
                    <a:p>
                      <a:pPr algn="l" fontAlgn="b"/>
                      <a:endParaRPr lang="en-US" sz="1000" b="0" i="0" u="none" strike="noStrike">
                        <a:solidFill>
                          <a:srgbClr val="000000"/>
                        </a:solidFill>
                        <a:effectLst/>
                        <a:latin typeface="Arial" panose="020B0604020202020204" pitchFamily="34" charset="0"/>
                      </a:endParaRPr>
                    </a:p>
                  </a:txBody>
                  <a:tcPr marL="3379" marR="3379" marT="3379"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3379" marR="3379" marT="3379"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3379" marR="3379" marT="3379"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3379" marR="3379" marT="3379"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3379" marR="3379" marT="3379"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3379" marR="3379" marT="3379"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3537484"/>
                  </a:ext>
                </a:extLst>
              </a:tr>
              <a:tr h="306268">
                <a:tc>
                  <a:txBody>
                    <a:bodyPr/>
                    <a:lstStyle/>
                    <a:p>
                      <a:pPr algn="l" fontAlgn="b"/>
                      <a:r>
                        <a:rPr lang="en-US" sz="1000" b="1" u="none" strike="noStrike" dirty="0">
                          <a:solidFill>
                            <a:schemeClr val="bg1"/>
                          </a:solidFill>
                          <a:effectLst/>
                        </a:rPr>
                        <a:t>DATE</a:t>
                      </a:r>
                      <a:endParaRPr lang="en-US" sz="1000" b="1" i="0" u="none" strike="noStrike" dirty="0">
                        <a:solidFill>
                          <a:schemeClr val="bg1"/>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l" fontAlgn="b"/>
                      <a:r>
                        <a:rPr lang="en-US" sz="1000" b="1" u="none" strike="noStrike" dirty="0">
                          <a:solidFill>
                            <a:schemeClr val="bg1"/>
                          </a:solidFill>
                          <a:effectLst/>
                        </a:rPr>
                        <a:t>US EDT</a:t>
                      </a:r>
                      <a:endParaRPr lang="en-US" sz="1000" b="1" i="0" u="none" strike="noStrike" dirty="0">
                        <a:solidFill>
                          <a:schemeClr val="bg1"/>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l" fontAlgn="b"/>
                      <a:r>
                        <a:rPr lang="en-US" sz="1000" b="1" u="none" strike="noStrike" dirty="0">
                          <a:solidFill>
                            <a:schemeClr val="bg1"/>
                          </a:solidFill>
                          <a:effectLst/>
                        </a:rPr>
                        <a:t>SPEAKER</a:t>
                      </a:r>
                      <a:endParaRPr lang="en-US" sz="1000" b="1" i="0" u="none" strike="noStrike" dirty="0">
                        <a:solidFill>
                          <a:schemeClr val="bg1"/>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l" fontAlgn="b"/>
                      <a:r>
                        <a:rPr lang="en-US" sz="1000" b="1" u="none" strike="noStrike" dirty="0">
                          <a:solidFill>
                            <a:schemeClr val="bg1"/>
                          </a:solidFill>
                          <a:effectLst/>
                        </a:rPr>
                        <a:t>AFFILIATION</a:t>
                      </a:r>
                      <a:endParaRPr lang="en-US" sz="1000" b="1" i="0" u="none" strike="noStrike" dirty="0">
                        <a:solidFill>
                          <a:schemeClr val="bg1"/>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l" fontAlgn="b"/>
                      <a:r>
                        <a:rPr lang="en-US" sz="1000" b="1" u="none" strike="noStrike" dirty="0">
                          <a:solidFill>
                            <a:schemeClr val="bg1"/>
                          </a:solidFill>
                          <a:effectLst/>
                        </a:rPr>
                        <a:t>TITLE</a:t>
                      </a:r>
                      <a:endParaRPr lang="en-US" sz="1000" b="1" i="0" u="none" strike="noStrike" dirty="0">
                        <a:solidFill>
                          <a:schemeClr val="bg1"/>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l" fontAlgn="b"/>
                      <a:r>
                        <a:rPr lang="en-US" sz="1000" b="1" u="none" strike="noStrike" dirty="0">
                          <a:solidFill>
                            <a:schemeClr val="bg1"/>
                          </a:solidFill>
                          <a:effectLst/>
                        </a:rPr>
                        <a:t>Dial-in Link and Numbers</a:t>
                      </a:r>
                      <a:endParaRPr lang="en-US" sz="1000" b="1" i="0" u="none" strike="noStrike" dirty="0">
                        <a:solidFill>
                          <a:schemeClr val="bg1"/>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4065848652"/>
                  </a:ext>
                </a:extLst>
              </a:tr>
              <a:tr h="306268">
                <a:tc>
                  <a:txBody>
                    <a:bodyPr/>
                    <a:lstStyle/>
                    <a:p>
                      <a:pPr algn="r" fontAlgn="b"/>
                      <a:r>
                        <a:rPr lang="en-US" sz="1400" b="1" u="none" strike="noStrike" dirty="0">
                          <a:effectLst/>
                        </a:rPr>
                        <a:t>7-May</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7:00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u="none" strike="noStrike" dirty="0">
                          <a:effectLst/>
                        </a:rPr>
                        <a:t> Joe Rice</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National Institute of Standards and Technology</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The Hyperspectral Image Projector (HIP)</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u="sng" strike="noStrike" dirty="0">
                          <a:effectLst/>
                          <a:hlinkClick r:id="rId3"/>
                        </a:rPr>
                        <a:t>Click here to attend.</a:t>
                      </a:r>
                      <a:endParaRPr lang="en-US" sz="1000" b="0" i="0" u="sng" strike="noStrike" dirty="0">
                        <a:solidFill>
                          <a:srgbClr val="1155CC"/>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2172418"/>
                  </a:ext>
                </a:extLst>
              </a:tr>
              <a:tr h="306268">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7:30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u="none" strike="noStrike" dirty="0">
                          <a:effectLst/>
                        </a:rPr>
                        <a:t>-</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u="none" strike="noStrike" dirty="0">
                          <a:effectLst/>
                        </a:rPr>
                        <a:t>+1-415-527-5035 US Toll</a:t>
                      </a:r>
                      <a:br>
                        <a:rPr lang="en-US" sz="1000" u="none" strike="noStrike" dirty="0">
                          <a:effectLst/>
                        </a:rPr>
                      </a:br>
                      <a:r>
                        <a:rPr lang="en-US" sz="1000" u="none" strike="noStrike" dirty="0">
                          <a:effectLst/>
                        </a:rPr>
                        <a:t>+1-929-251-9612 USA Toll 2</a:t>
                      </a:r>
                      <a:endParaRPr lang="en-US" sz="1000" b="0"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3924674"/>
                  </a:ext>
                </a:extLst>
              </a:tr>
              <a:tr h="306268">
                <a:tc>
                  <a:txBody>
                    <a:bodyPr/>
                    <a:lstStyle/>
                    <a:p>
                      <a:pPr algn="r" fontAlgn="b"/>
                      <a:r>
                        <a:rPr lang="en-US" sz="1400" b="1" u="none" strike="noStrike" dirty="0">
                          <a:effectLst/>
                        </a:rPr>
                        <a:t>21-May</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ctr" fontAlgn="b"/>
                      <a:r>
                        <a:rPr lang="en-US" sz="1200" b="1" u="none" strike="noStrike" dirty="0">
                          <a:effectLst/>
                        </a:rPr>
                        <a:t>7:00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200" b="1" u="none" strike="noStrike" dirty="0">
                          <a:effectLst/>
                        </a:rPr>
                        <a:t> Brandon McAndrew</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NASA, Goddard Space Flight Center</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Goddard Laser for Absolute Measurement of Radiance (GLAMR)</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u="sng" strike="noStrike">
                          <a:effectLst/>
                          <a:hlinkClick r:id="rId4"/>
                        </a:rPr>
                        <a:t>Click here to attend.</a:t>
                      </a:r>
                      <a:endParaRPr lang="en-US" sz="1000" b="0" i="0" u="sng" strike="noStrike">
                        <a:solidFill>
                          <a:srgbClr val="1155CC"/>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extLst>
                  <a:ext uri="{0D108BD9-81ED-4DB2-BD59-A6C34878D82A}">
                    <a16:rowId xmlns:a16="http://schemas.microsoft.com/office/drawing/2014/main" val="1628950221"/>
                  </a:ext>
                </a:extLst>
              </a:tr>
              <a:tr h="285343">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ctr" fontAlgn="b"/>
                      <a:r>
                        <a:rPr lang="en-US" sz="1200" b="1" u="none" strike="noStrike" dirty="0">
                          <a:effectLst/>
                        </a:rPr>
                        <a:t>7:30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200" b="1" u="none" strike="noStrike" dirty="0">
                          <a:effectLst/>
                        </a:rPr>
                        <a:t> Joe Rice</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National Institute of Standards and Technology</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NIST Support of GLAMR (SIRCUS)</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u="none" strike="noStrike" dirty="0">
                          <a:effectLst/>
                        </a:rPr>
                        <a:t>+1-415-527-5035 US Toll</a:t>
                      </a:r>
                      <a:br>
                        <a:rPr lang="en-US" sz="1000" u="none" strike="noStrike" dirty="0">
                          <a:effectLst/>
                        </a:rPr>
                      </a:br>
                      <a:r>
                        <a:rPr lang="en-US" sz="1000" u="none" strike="noStrike" dirty="0">
                          <a:effectLst/>
                        </a:rPr>
                        <a:t>+1-929-251-9612 USA Toll 2</a:t>
                      </a:r>
                      <a:endParaRPr lang="en-US" sz="1000" b="0"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extLst>
                  <a:ext uri="{0D108BD9-81ED-4DB2-BD59-A6C34878D82A}">
                    <a16:rowId xmlns:a16="http://schemas.microsoft.com/office/drawing/2014/main" val="2695065595"/>
                  </a:ext>
                </a:extLst>
              </a:tr>
              <a:tr h="306268">
                <a:tc>
                  <a:txBody>
                    <a:bodyPr/>
                    <a:lstStyle/>
                    <a:p>
                      <a:pPr algn="r" fontAlgn="b"/>
                      <a:r>
                        <a:rPr lang="en-US" sz="1400" b="1" u="none" strike="noStrike" dirty="0">
                          <a:effectLst/>
                        </a:rPr>
                        <a:t>4-Jun</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7:00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u="none" strike="noStrike" dirty="0">
                          <a:effectLst/>
                        </a:rPr>
                        <a:t> Chris </a:t>
                      </a:r>
                      <a:r>
                        <a:rPr lang="en-US" sz="1200" b="1" u="none" strike="noStrike" dirty="0" err="1">
                          <a:effectLst/>
                        </a:rPr>
                        <a:t>Durell</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err="1">
                          <a:effectLst/>
                        </a:rPr>
                        <a:t>LabSphere</a:t>
                      </a:r>
                      <a:endParaRPr lang="en-US" sz="1000" b="1"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The FLARE Sensor Calibration Network</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3144110"/>
                  </a:ext>
                </a:extLst>
              </a:tr>
              <a:tr h="214130">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a:effectLst/>
                        </a:rPr>
                        <a:t>7:30 PM</a:t>
                      </a:r>
                      <a:endParaRPr lang="en-US" sz="1200" b="1" i="0" u="none" strike="noStrike">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u="none" strike="noStrike" dirty="0">
                          <a:effectLst/>
                        </a:rPr>
                        <a:t>-</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478076"/>
                  </a:ext>
                </a:extLst>
              </a:tr>
              <a:tr h="306268">
                <a:tc>
                  <a:txBody>
                    <a:bodyPr/>
                    <a:lstStyle/>
                    <a:p>
                      <a:pPr algn="r" fontAlgn="b"/>
                      <a:r>
                        <a:rPr lang="en-US" sz="1400" b="1" u="none" strike="noStrike" dirty="0">
                          <a:effectLst/>
                        </a:rPr>
                        <a:t>11-Jun</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ctr" fontAlgn="b"/>
                      <a:r>
                        <a:rPr lang="en-US" sz="1200" b="1" u="none" strike="noStrike" dirty="0">
                          <a:effectLst/>
                        </a:rPr>
                        <a:t>7:00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200" b="1" u="none" strike="noStrike" dirty="0">
                          <a:effectLst/>
                        </a:rPr>
                        <a:t> Cindy Ong</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CSIRO</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Australian Cal/Val Field Assets</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extLst>
                  <a:ext uri="{0D108BD9-81ED-4DB2-BD59-A6C34878D82A}">
                    <a16:rowId xmlns:a16="http://schemas.microsoft.com/office/drawing/2014/main" val="2227817939"/>
                  </a:ext>
                </a:extLst>
              </a:tr>
              <a:tr h="214130">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ctr" fontAlgn="b"/>
                      <a:r>
                        <a:rPr lang="en-US" sz="1200" b="1" u="none" strike="noStrike" dirty="0">
                          <a:effectLst/>
                        </a:rPr>
                        <a:t>7:30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200" b="1" u="none" strike="noStrike" dirty="0">
                          <a:effectLst/>
                        </a:rPr>
                        <a:t> </a:t>
                      </a:r>
                      <a:r>
                        <a:rPr lang="en-US" sz="1200" b="1" u="none" strike="noStrike" dirty="0">
                          <a:solidFill>
                            <a:srgbClr val="FF0000"/>
                          </a:solidFill>
                          <a:effectLst/>
                        </a:rPr>
                        <a:t>OPEN</a:t>
                      </a:r>
                      <a:endParaRPr lang="en-US" sz="1200" b="1" i="0" u="none" strike="noStrike" dirty="0">
                        <a:solidFill>
                          <a:srgbClr val="FF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 </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 </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extLst>
                  <a:ext uri="{0D108BD9-81ED-4DB2-BD59-A6C34878D82A}">
                    <a16:rowId xmlns:a16="http://schemas.microsoft.com/office/drawing/2014/main" val="3816042055"/>
                  </a:ext>
                </a:extLst>
              </a:tr>
              <a:tr h="306268">
                <a:tc>
                  <a:txBody>
                    <a:bodyPr/>
                    <a:lstStyle/>
                    <a:p>
                      <a:pPr algn="r" fontAlgn="b"/>
                      <a:r>
                        <a:rPr lang="en-US" sz="1400" b="1" u="none" strike="noStrike" dirty="0">
                          <a:effectLst/>
                        </a:rPr>
                        <a:t>18-Jun</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7:00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u="none" strike="noStrike" dirty="0">
                          <a:effectLst/>
                        </a:rPr>
                        <a:t> Cindy Ong</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CSIRO</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International CEOS WGCV efforts</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839318"/>
                  </a:ext>
                </a:extLst>
              </a:tr>
              <a:tr h="214130">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a:effectLst/>
                        </a:rPr>
                        <a:t>7:30 AM</a:t>
                      </a:r>
                      <a:endParaRPr lang="en-US" sz="1200" b="1" i="0" u="none" strike="noStrike">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u="none" strike="noStrike" dirty="0">
                          <a:effectLst/>
                        </a:rPr>
                        <a:t>-</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4342494"/>
                  </a:ext>
                </a:extLst>
              </a:tr>
              <a:tr h="239854">
                <a:tc>
                  <a:txBody>
                    <a:bodyPr/>
                    <a:lstStyle/>
                    <a:p>
                      <a:pPr algn="r" fontAlgn="b"/>
                      <a:r>
                        <a:rPr lang="en-US" sz="1400" b="1" u="none" strike="noStrike" dirty="0">
                          <a:effectLst/>
                        </a:rPr>
                        <a:t>25-Jun</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ctr" fontAlgn="b"/>
                      <a:r>
                        <a:rPr lang="en-US" sz="1200" b="1" u="none" strike="noStrike" dirty="0">
                          <a:effectLst/>
                        </a:rPr>
                        <a:t>7:00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200" b="1" u="none" strike="noStrike" dirty="0">
                          <a:effectLst/>
                        </a:rPr>
                        <a:t> Tom Stone</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United States Geological Survey</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Lunar Calibration using the Robotic Observatory Lunar Observatory (ROLO) Model</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extLst>
                  <a:ext uri="{0D108BD9-81ED-4DB2-BD59-A6C34878D82A}">
                    <a16:rowId xmlns:a16="http://schemas.microsoft.com/office/drawing/2014/main" val="1309387651"/>
                  </a:ext>
                </a:extLst>
              </a:tr>
              <a:tr h="306268">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ctr" fontAlgn="b"/>
                      <a:r>
                        <a:rPr lang="en-US" sz="1200" b="1" u="none" strike="noStrike" dirty="0">
                          <a:effectLst/>
                        </a:rPr>
                        <a:t>7:30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200" b="1" u="none" strike="noStrike" dirty="0">
                          <a:effectLst/>
                        </a:rPr>
                        <a:t> Constantine </a:t>
                      </a:r>
                    </a:p>
                    <a:p>
                      <a:pPr algn="l" fontAlgn="b"/>
                      <a:r>
                        <a:rPr lang="en-US" sz="1200" b="1" u="none" strike="noStrike" dirty="0">
                          <a:effectLst/>
                        </a:rPr>
                        <a:t> </a:t>
                      </a:r>
                      <a:r>
                        <a:rPr lang="en-US" sz="1200" b="1" u="none" strike="noStrike" dirty="0" err="1">
                          <a:effectLst/>
                        </a:rPr>
                        <a:t>Lukashin</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NASA, Langley Research Center</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ARCSTONE: Lunar Spectral Albedo Characterization and SBG Calibration</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extLst>
                  <a:ext uri="{0D108BD9-81ED-4DB2-BD59-A6C34878D82A}">
                    <a16:rowId xmlns:a16="http://schemas.microsoft.com/office/drawing/2014/main" val="2201341436"/>
                  </a:ext>
                </a:extLst>
              </a:tr>
              <a:tr h="306268">
                <a:tc>
                  <a:txBody>
                    <a:bodyPr/>
                    <a:lstStyle/>
                    <a:p>
                      <a:pPr algn="r" fontAlgn="b"/>
                      <a:r>
                        <a:rPr lang="en-US" sz="1400" b="1" u="none" strike="noStrike" dirty="0">
                          <a:effectLst/>
                        </a:rPr>
                        <a:t>2-Jul</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7:00 PM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u="none" strike="noStrike" dirty="0">
                          <a:effectLst/>
                        </a:rPr>
                        <a:t> Kevin </a:t>
                      </a:r>
                      <a:r>
                        <a:rPr lang="en-US" sz="1200" b="1" u="none" strike="noStrike" dirty="0" err="1">
                          <a:effectLst/>
                        </a:rPr>
                        <a:t>Turpie</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University of Maryland, Baltimore County</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The airborne Lunar Spectral Irradiance (air-LUSI) Mission</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1783154"/>
                  </a:ext>
                </a:extLst>
              </a:tr>
              <a:tr h="306268">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a:effectLst/>
                        </a:rPr>
                        <a:t>7:30 PM</a:t>
                      </a:r>
                      <a:endParaRPr lang="en-US" sz="1200" b="1" i="0" u="none" strike="noStrike">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u="none" strike="noStrike" dirty="0">
                          <a:effectLst/>
                        </a:rPr>
                        <a:t> Steven Maxwell</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National Institute of Standards and Technology</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Mauna Loa Observatory - Lunar Spectral Irradiance (MLO-LUSI)</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8601858"/>
                  </a:ext>
                </a:extLst>
              </a:tr>
              <a:tr h="306268">
                <a:tc>
                  <a:txBody>
                    <a:bodyPr/>
                    <a:lstStyle/>
                    <a:p>
                      <a:pPr algn="r" fontAlgn="b"/>
                      <a:r>
                        <a:rPr lang="en-US" sz="1400" b="1" u="none" strike="noStrike" dirty="0">
                          <a:effectLst/>
                        </a:rPr>
                        <a:t>9-Jul</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ctr" fontAlgn="b"/>
                      <a:r>
                        <a:rPr lang="en-US" sz="1200" b="1" u="none" strike="noStrike" dirty="0">
                          <a:effectLst/>
                        </a:rPr>
                        <a:t>9:00 AM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200" b="1" u="none" strike="noStrike" dirty="0">
                          <a:effectLst/>
                        </a:rPr>
                        <a:t> Ken Voss</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University of Miami</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Aquatic Vicarious Calibration with Marine Optical Buoy (MOBY)</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extLst>
                  <a:ext uri="{0D108BD9-81ED-4DB2-BD59-A6C34878D82A}">
                    <a16:rowId xmlns:a16="http://schemas.microsoft.com/office/drawing/2014/main" val="944241158"/>
                  </a:ext>
                </a:extLst>
              </a:tr>
              <a:tr h="306268">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ctr" fontAlgn="b"/>
                      <a:r>
                        <a:rPr lang="en-US" sz="1200" b="1" u="none" strike="noStrike">
                          <a:effectLst/>
                        </a:rPr>
                        <a:t>9:30 AM</a:t>
                      </a:r>
                      <a:endParaRPr lang="en-US" sz="1200" b="1" i="0" u="none" strike="noStrike">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200" b="1" u="none" strike="noStrike" dirty="0">
                          <a:effectLst/>
                        </a:rPr>
                        <a:t> Eric Hochberg</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Bermuda Institute of Ocean Sciences</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The CORAL Mission: Validation Effort and Lessons Learned</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extLst>
                  <a:ext uri="{0D108BD9-81ED-4DB2-BD59-A6C34878D82A}">
                    <a16:rowId xmlns:a16="http://schemas.microsoft.com/office/drawing/2014/main" val="4200388414"/>
                  </a:ext>
                </a:extLst>
              </a:tr>
              <a:tr h="306268">
                <a:tc>
                  <a:txBody>
                    <a:bodyPr/>
                    <a:lstStyle/>
                    <a:p>
                      <a:pPr algn="r" fontAlgn="b"/>
                      <a:r>
                        <a:rPr lang="en-US" sz="1400" b="1" u="none" strike="noStrike" dirty="0">
                          <a:effectLst/>
                        </a:rPr>
                        <a:t>16-Jul</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9:00 AM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u="none" strike="noStrike" dirty="0">
                          <a:effectLst/>
                        </a:rPr>
                        <a:t> Kevin Ruddick</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Royal Belgian Institute for Natural Sciences</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The Pan-and-Tilt Hyperspectral Radiometer System (PANTHYR)</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66321"/>
                  </a:ext>
                </a:extLst>
              </a:tr>
              <a:tr h="235866">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effectLst/>
                        </a:rPr>
                        <a:t>9:30 AM</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1" u="none" strike="noStrike" dirty="0">
                          <a:effectLst/>
                        </a:rPr>
                        <a:t> David R. Thompson</a:t>
                      </a:r>
                      <a:endParaRPr lang="en-US" sz="12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Jet Propulsion Laboratory, California Institute of Technology</a:t>
                      </a:r>
                      <a:endParaRPr lang="en-US" sz="1000" b="1"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1" u="none" strike="noStrike" dirty="0">
                          <a:effectLst/>
                        </a:rPr>
                        <a:t>Field Validation of Predicted Uncertainties in Level 2 and Level 3 Products, for EMIT and beyond</a:t>
                      </a:r>
                      <a:endParaRPr lang="en-US" sz="10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3383252"/>
                  </a:ext>
                </a:extLst>
              </a:tr>
              <a:tr h="306268">
                <a:tc>
                  <a:txBody>
                    <a:bodyPr/>
                    <a:lstStyle/>
                    <a:p>
                      <a:pPr algn="r" fontAlgn="b"/>
                      <a:r>
                        <a:rPr lang="en-US" sz="1400" b="1" u="none" strike="noStrike" dirty="0">
                          <a:effectLst/>
                        </a:rPr>
                        <a:t>23-Jul</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ctr" fontAlgn="b"/>
                      <a:r>
                        <a:rPr lang="en-US" sz="1200" b="1" u="none" strike="noStrike" dirty="0">
                          <a:effectLst/>
                        </a:rPr>
                        <a:t>12:00 PM</a:t>
                      </a:r>
                      <a:endParaRPr lang="en-US" sz="1200" b="1"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200" b="1" u="none" strike="noStrike" dirty="0">
                          <a:effectLst/>
                        </a:rPr>
                        <a:t> Martin Bachmann</a:t>
                      </a:r>
                      <a:endParaRPr lang="en-US" sz="1200" b="1"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err="1">
                          <a:effectLst/>
                        </a:rPr>
                        <a:t>Deutsches</a:t>
                      </a:r>
                      <a:r>
                        <a:rPr lang="en-US" sz="1000" b="1" u="none" strike="noStrike" dirty="0">
                          <a:effectLst/>
                        </a:rPr>
                        <a:t> </a:t>
                      </a:r>
                      <a:r>
                        <a:rPr lang="en-US" sz="1000" b="1" u="none" strike="noStrike" dirty="0" err="1">
                          <a:effectLst/>
                        </a:rPr>
                        <a:t>Zentrum</a:t>
                      </a:r>
                      <a:r>
                        <a:rPr lang="en-US" sz="1000" b="1" u="none" strike="noStrike" dirty="0">
                          <a:effectLst/>
                        </a:rPr>
                        <a:t> </a:t>
                      </a:r>
                      <a:r>
                        <a:rPr lang="en-US" sz="1000" b="1" u="none" strike="noStrike" dirty="0" err="1">
                          <a:effectLst/>
                        </a:rPr>
                        <a:t>für</a:t>
                      </a:r>
                      <a:r>
                        <a:rPr lang="en-US" sz="1000" b="1" u="none" strike="noStrike" dirty="0">
                          <a:effectLst/>
                        </a:rPr>
                        <a:t> </a:t>
                      </a:r>
                      <a:r>
                        <a:rPr lang="en-US" sz="1000" b="1" u="none" strike="noStrike" dirty="0" err="1">
                          <a:effectLst/>
                        </a:rPr>
                        <a:t>Luft</a:t>
                      </a:r>
                      <a:r>
                        <a:rPr lang="en-US" sz="1000" b="1" u="none" strike="noStrike" dirty="0">
                          <a:effectLst/>
                        </a:rPr>
                        <a:t>- und </a:t>
                      </a:r>
                      <a:r>
                        <a:rPr lang="en-US" sz="1000" b="1" u="none" strike="noStrike" dirty="0" err="1">
                          <a:effectLst/>
                        </a:rPr>
                        <a:t>Raumfahrt</a:t>
                      </a:r>
                      <a:endParaRPr lang="en-US" sz="1000" b="1"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a:effectLst/>
                        </a:rPr>
                        <a:t>DESIS Calibration and Validation Activities</a:t>
                      </a:r>
                      <a:endParaRPr lang="en-US" sz="1000" b="1"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BEFF"/>
                    </a:solidFill>
                  </a:tcPr>
                </a:tc>
                <a:extLst>
                  <a:ext uri="{0D108BD9-81ED-4DB2-BD59-A6C34878D82A}">
                    <a16:rowId xmlns:a16="http://schemas.microsoft.com/office/drawing/2014/main" val="4130773254"/>
                  </a:ext>
                </a:extLst>
              </a:tr>
              <a:tr h="240851">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ctr" fontAlgn="b"/>
                      <a:r>
                        <a:rPr lang="en-US" sz="1200" b="1" u="none" strike="noStrike" dirty="0">
                          <a:effectLst/>
                        </a:rPr>
                        <a:t>12:30 PM</a:t>
                      </a:r>
                      <a:endParaRPr lang="en-US" sz="1200" b="1"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200" b="1" u="none" strike="noStrike" dirty="0">
                          <a:effectLst/>
                        </a:rPr>
                        <a:t> Kevin Alonso or  </a:t>
                      </a:r>
                    </a:p>
                    <a:p>
                      <a:pPr algn="l" fontAlgn="b"/>
                      <a:r>
                        <a:rPr lang="en-US" sz="1200" b="1" u="none" strike="noStrike" dirty="0">
                          <a:effectLst/>
                        </a:rPr>
                        <a:t> Emiliano Carmona</a:t>
                      </a:r>
                      <a:endParaRPr lang="en-US" sz="1200" b="1"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err="1">
                          <a:effectLst/>
                        </a:rPr>
                        <a:t>Deutsches</a:t>
                      </a:r>
                      <a:r>
                        <a:rPr lang="en-US" sz="1000" b="1" u="none" strike="noStrike" dirty="0">
                          <a:effectLst/>
                        </a:rPr>
                        <a:t> </a:t>
                      </a:r>
                      <a:r>
                        <a:rPr lang="en-US" sz="1000" b="1" u="none" strike="noStrike" dirty="0" err="1">
                          <a:effectLst/>
                        </a:rPr>
                        <a:t>Zentrum</a:t>
                      </a:r>
                      <a:r>
                        <a:rPr lang="en-US" sz="1000" b="1" u="none" strike="noStrike" dirty="0">
                          <a:effectLst/>
                        </a:rPr>
                        <a:t> </a:t>
                      </a:r>
                      <a:r>
                        <a:rPr lang="en-US" sz="1000" b="1" u="none" strike="noStrike" dirty="0" err="1">
                          <a:effectLst/>
                        </a:rPr>
                        <a:t>für</a:t>
                      </a:r>
                      <a:r>
                        <a:rPr lang="en-US" sz="1000" b="1" u="none" strike="noStrike" dirty="0">
                          <a:effectLst/>
                        </a:rPr>
                        <a:t> </a:t>
                      </a:r>
                      <a:r>
                        <a:rPr lang="en-US" sz="1000" b="1" u="none" strike="noStrike" dirty="0" err="1">
                          <a:effectLst/>
                        </a:rPr>
                        <a:t>Luft</a:t>
                      </a:r>
                      <a:r>
                        <a:rPr lang="en-US" sz="1000" b="1" u="none" strike="noStrike" dirty="0">
                          <a:effectLst/>
                        </a:rPr>
                        <a:t>- und </a:t>
                      </a:r>
                      <a:r>
                        <a:rPr lang="en-US" sz="1000" b="1" u="none" strike="noStrike" dirty="0" err="1">
                          <a:effectLst/>
                        </a:rPr>
                        <a:t>Raumfahrt</a:t>
                      </a:r>
                      <a:endParaRPr lang="en-US" sz="1000" b="1"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b="1" u="none" strike="noStrike" dirty="0" err="1">
                          <a:effectLst/>
                        </a:rPr>
                        <a:t>EnMAP</a:t>
                      </a:r>
                      <a:r>
                        <a:rPr lang="en-US" sz="1000" b="1" u="none" strike="noStrike" dirty="0">
                          <a:effectLst/>
                        </a:rPr>
                        <a:t> Calibration and </a:t>
                      </a:r>
                      <a:r>
                        <a:rPr lang="en-US" sz="1000" b="1" u="none" strike="noStrike" dirty="0" err="1">
                          <a:effectLst/>
                        </a:rPr>
                        <a:t>Vlidation</a:t>
                      </a:r>
                      <a:r>
                        <a:rPr lang="en-US" sz="1000" b="1" u="none" strike="noStrike" dirty="0">
                          <a:effectLst/>
                        </a:rPr>
                        <a:t> </a:t>
                      </a:r>
                      <a:r>
                        <a:rPr lang="en-US" sz="1000" b="1" u="none" strike="noStrike" dirty="0" err="1">
                          <a:effectLst/>
                        </a:rPr>
                        <a:t>Activites</a:t>
                      </a:r>
                      <a:endParaRPr lang="en-US" sz="1000" b="1" i="0" u="none" strike="noStrike" dirty="0">
                        <a:solidFill>
                          <a:srgbClr val="000000"/>
                        </a:solidFill>
                        <a:effectLst/>
                        <a:latin typeface="Arial" panose="020B060402020202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3379" marR="3379" marT="33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BEFF"/>
                    </a:solidFill>
                  </a:tcPr>
                </a:tc>
                <a:extLst>
                  <a:ext uri="{0D108BD9-81ED-4DB2-BD59-A6C34878D82A}">
                    <a16:rowId xmlns:a16="http://schemas.microsoft.com/office/drawing/2014/main" val="2321830139"/>
                  </a:ext>
                </a:extLst>
              </a:tr>
            </a:tbl>
          </a:graphicData>
        </a:graphic>
      </p:graphicFrame>
    </p:spTree>
    <p:extLst>
      <p:ext uri="{BB962C8B-B14F-4D97-AF65-F5344CB8AC3E}">
        <p14:creationId xmlns:p14="http://schemas.microsoft.com/office/powerpoint/2010/main" val="1663477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F0B36F-6C6C-A748-9938-88CE768B4A7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88515" y="1203325"/>
            <a:ext cx="11214970" cy="5404709"/>
          </a:xfrm>
          <a:prstGeom prst="rect">
            <a:avLst/>
          </a:prstGeom>
        </p:spPr>
      </p:pic>
      <p:sp>
        <p:nvSpPr>
          <p:cNvPr id="12" name="Title 6">
            <a:extLst>
              <a:ext uri="{FF2B5EF4-FFF2-40B4-BE49-F238E27FC236}">
                <a16:creationId xmlns:a16="http://schemas.microsoft.com/office/drawing/2014/main" id="{44925575-78D1-1241-9B4D-94BA9D1AEEA6}"/>
              </a:ext>
            </a:extLst>
          </p:cNvPr>
          <p:cNvSpPr txBox="1">
            <a:spLocks/>
          </p:cNvSpPr>
          <p:nvPr/>
        </p:nvSpPr>
        <p:spPr>
          <a:xfrm>
            <a:off x="0" y="113796"/>
            <a:ext cx="12192000" cy="1089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65CCFA"/>
                </a:solidFill>
                <a:latin typeface="Arial"/>
                <a:cs typeface="Arial"/>
              </a:rPr>
              <a:t>SBG Science: Data for 5 science focus areas and applications, and for two critical spectral regions</a:t>
            </a:r>
          </a:p>
        </p:txBody>
      </p:sp>
      <p:sp>
        <p:nvSpPr>
          <p:cNvPr id="3" name="Rectangle 2">
            <a:extLst>
              <a:ext uri="{FF2B5EF4-FFF2-40B4-BE49-F238E27FC236}">
                <a16:creationId xmlns:a16="http://schemas.microsoft.com/office/drawing/2014/main" id="{2C054E98-24A0-3D42-92ED-E2C47D39E73E}"/>
              </a:ext>
            </a:extLst>
          </p:cNvPr>
          <p:cNvSpPr/>
          <p:nvPr/>
        </p:nvSpPr>
        <p:spPr>
          <a:xfrm>
            <a:off x="3860050" y="1241694"/>
            <a:ext cx="2260694" cy="195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FB69CD0-11F3-AA49-80AF-89EBDF2BA730}"/>
              </a:ext>
            </a:extLst>
          </p:cNvPr>
          <p:cNvSpPr txBox="1"/>
          <p:nvPr/>
        </p:nvSpPr>
        <p:spPr>
          <a:xfrm>
            <a:off x="3877719" y="1184849"/>
            <a:ext cx="2260695" cy="307777"/>
          </a:xfrm>
          <a:prstGeom prst="rect">
            <a:avLst/>
          </a:prstGeom>
          <a:noFill/>
        </p:spPr>
        <p:txBody>
          <a:bodyPr wrap="square" rtlCol="0">
            <a:spAutoFit/>
          </a:bodyPr>
          <a:lstStyle/>
          <a:p>
            <a:r>
              <a:rPr lang="en-US" sz="1400" b="1" dirty="0">
                <a:latin typeface="Arial" panose="020B0604020202020204" pitchFamily="34" charset="0"/>
                <a:ea typeface="Tahoma" panose="020B0604030504040204" pitchFamily="34" charset="0"/>
                <a:cs typeface="Arial" panose="020B0604020202020204" pitchFamily="34" charset="0"/>
              </a:rPr>
              <a:t>Coastal &amp; Inland Waters</a:t>
            </a:r>
          </a:p>
        </p:txBody>
      </p:sp>
      <p:sp>
        <p:nvSpPr>
          <p:cNvPr id="6" name="TextBox 5">
            <a:extLst>
              <a:ext uri="{FF2B5EF4-FFF2-40B4-BE49-F238E27FC236}">
                <a16:creationId xmlns:a16="http://schemas.microsoft.com/office/drawing/2014/main" id="{2D6518B0-7921-0E4D-B314-87AA6C4AC926}"/>
              </a:ext>
            </a:extLst>
          </p:cNvPr>
          <p:cNvSpPr txBox="1"/>
          <p:nvPr/>
        </p:nvSpPr>
        <p:spPr>
          <a:xfrm>
            <a:off x="11721060" y="6480365"/>
            <a:ext cx="301686" cy="369332"/>
          </a:xfrm>
          <a:prstGeom prst="rect">
            <a:avLst/>
          </a:prstGeom>
          <a:noFill/>
        </p:spPr>
        <p:txBody>
          <a:bodyPr wrap="none" rtlCol="0">
            <a:spAutoFit/>
          </a:bodyPr>
          <a:lstStyle/>
          <a:p>
            <a:fld id="{58DB0ED7-C54A-9F45-AFB8-DCCF652109E4}" type="slidenum">
              <a:rPr lang="en-US" b="1" smtClean="0">
                <a:solidFill>
                  <a:schemeClr val="bg1"/>
                </a:solidFill>
              </a:rPr>
              <a:t>3</a:t>
            </a:fld>
            <a:endParaRPr lang="en-US" b="1" dirty="0">
              <a:solidFill>
                <a:schemeClr val="bg1"/>
              </a:solidFill>
            </a:endParaRPr>
          </a:p>
        </p:txBody>
      </p:sp>
    </p:spTree>
    <p:extLst>
      <p:ext uri="{BB962C8B-B14F-4D97-AF65-F5344CB8AC3E}">
        <p14:creationId xmlns:p14="http://schemas.microsoft.com/office/powerpoint/2010/main" val="309407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13BC-DE63-9245-BF3D-B84BC5F76651}"/>
              </a:ext>
            </a:extLst>
          </p:cNvPr>
          <p:cNvSpPr>
            <a:spLocks noGrp="1"/>
          </p:cNvSpPr>
          <p:nvPr>
            <p:ph type="title"/>
          </p:nvPr>
        </p:nvSpPr>
        <p:spPr/>
        <p:txBody>
          <a:bodyPr/>
          <a:lstStyle/>
          <a:p>
            <a:r>
              <a:rPr lang="en-US" dirty="0"/>
              <a:t>SBG is here in its mission life cycle…</a:t>
            </a:r>
          </a:p>
        </p:txBody>
      </p:sp>
      <p:graphicFrame>
        <p:nvGraphicFramePr>
          <p:cNvPr id="7" name="Table 6">
            <a:extLst>
              <a:ext uri="{FF2B5EF4-FFF2-40B4-BE49-F238E27FC236}">
                <a16:creationId xmlns:a16="http://schemas.microsoft.com/office/drawing/2014/main" id="{AB3C4BE0-8037-1F4E-B6B2-C4117251CD23}"/>
              </a:ext>
            </a:extLst>
          </p:cNvPr>
          <p:cNvGraphicFramePr>
            <a:graphicFrameLocks noGrp="1"/>
          </p:cNvGraphicFramePr>
          <p:nvPr/>
        </p:nvGraphicFramePr>
        <p:xfrm>
          <a:off x="717551" y="2034660"/>
          <a:ext cx="10636249" cy="1833880"/>
        </p:xfrm>
        <a:graphic>
          <a:graphicData uri="http://schemas.openxmlformats.org/drawingml/2006/table">
            <a:tbl>
              <a:tblPr firstRow="1" bandRow="1">
                <a:tableStyleId>{5C22544A-7EE6-4342-B048-85BDC9FD1C3A}</a:tableStyleId>
              </a:tblPr>
              <a:tblGrid>
                <a:gridCol w="1006475">
                  <a:extLst>
                    <a:ext uri="{9D8B030D-6E8A-4147-A177-3AD203B41FA5}">
                      <a16:colId xmlns:a16="http://schemas.microsoft.com/office/drawing/2014/main" val="2249697693"/>
                    </a:ext>
                  </a:extLst>
                </a:gridCol>
                <a:gridCol w="828675">
                  <a:extLst>
                    <a:ext uri="{9D8B030D-6E8A-4147-A177-3AD203B41FA5}">
                      <a16:colId xmlns:a16="http://schemas.microsoft.com/office/drawing/2014/main" val="172525004"/>
                    </a:ext>
                  </a:extLst>
                </a:gridCol>
                <a:gridCol w="1374768">
                  <a:extLst>
                    <a:ext uri="{9D8B030D-6E8A-4147-A177-3AD203B41FA5}">
                      <a16:colId xmlns:a16="http://schemas.microsoft.com/office/drawing/2014/main" val="4287330720"/>
                    </a:ext>
                  </a:extLst>
                </a:gridCol>
                <a:gridCol w="1611759">
                  <a:extLst>
                    <a:ext uri="{9D8B030D-6E8A-4147-A177-3AD203B41FA5}">
                      <a16:colId xmlns:a16="http://schemas.microsoft.com/office/drawing/2014/main" val="4094909623"/>
                    </a:ext>
                  </a:extLst>
                </a:gridCol>
                <a:gridCol w="1448543">
                  <a:extLst>
                    <a:ext uri="{9D8B030D-6E8A-4147-A177-3AD203B41FA5}">
                      <a16:colId xmlns:a16="http://schemas.microsoft.com/office/drawing/2014/main" val="3864406506"/>
                    </a:ext>
                  </a:extLst>
                </a:gridCol>
                <a:gridCol w="1327101">
                  <a:extLst>
                    <a:ext uri="{9D8B030D-6E8A-4147-A177-3AD203B41FA5}">
                      <a16:colId xmlns:a16="http://schemas.microsoft.com/office/drawing/2014/main" val="1584027931"/>
                    </a:ext>
                  </a:extLst>
                </a:gridCol>
                <a:gridCol w="1865814">
                  <a:extLst>
                    <a:ext uri="{9D8B030D-6E8A-4147-A177-3AD203B41FA5}">
                      <a16:colId xmlns:a16="http://schemas.microsoft.com/office/drawing/2014/main" val="4172734523"/>
                    </a:ext>
                  </a:extLst>
                </a:gridCol>
                <a:gridCol w="1173114">
                  <a:extLst>
                    <a:ext uri="{9D8B030D-6E8A-4147-A177-3AD203B41FA5}">
                      <a16:colId xmlns:a16="http://schemas.microsoft.com/office/drawing/2014/main" val="1729206429"/>
                    </a:ext>
                  </a:extLst>
                </a:gridCol>
              </a:tblGrid>
              <a:tr h="370840">
                <a:tc gridSpan="2">
                  <a:txBody>
                    <a:bodyPr/>
                    <a:lstStyle/>
                    <a:p>
                      <a:pPr algn="ctr"/>
                      <a:r>
                        <a:rPr lang="en-US" dirty="0"/>
                        <a:t>Advanced Studies</a:t>
                      </a:r>
                    </a:p>
                  </a:txBody>
                  <a:tcPr anchor="ctr"/>
                </a:tc>
                <a:tc hMerge="1">
                  <a:txBody>
                    <a:bodyPr/>
                    <a:lstStyle/>
                    <a:p>
                      <a:endParaRPr lang="en-US"/>
                    </a:p>
                  </a:txBody>
                  <a:tcPr/>
                </a:tc>
                <a:tc gridSpan="2">
                  <a:txBody>
                    <a:bodyPr/>
                    <a:lstStyle/>
                    <a:p>
                      <a:pPr algn="ctr"/>
                      <a:r>
                        <a:rPr lang="en-US" dirty="0"/>
                        <a:t>Formulation</a:t>
                      </a:r>
                    </a:p>
                  </a:txBody>
                  <a:tcPr anchor="ctr"/>
                </a:tc>
                <a:tc hMerge="1">
                  <a:txBody>
                    <a:bodyPr/>
                    <a:lstStyle/>
                    <a:p>
                      <a:endParaRPr lang="en-US" dirty="0"/>
                    </a:p>
                  </a:txBody>
                  <a:tcPr/>
                </a:tc>
                <a:tc gridSpan="4">
                  <a:txBody>
                    <a:bodyPr/>
                    <a:lstStyle/>
                    <a:p>
                      <a:pPr algn="ctr"/>
                      <a:r>
                        <a:rPr lang="en-US" dirty="0"/>
                        <a:t>Implementation</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7069925"/>
                  </a:ext>
                </a:extLst>
              </a:tr>
              <a:tr h="370840">
                <a:tc gridSpan="2">
                  <a:txBody>
                    <a:bodyPr/>
                    <a:lstStyle/>
                    <a:p>
                      <a:pPr algn="ctr"/>
                      <a:r>
                        <a:rPr lang="en-US" dirty="0"/>
                        <a:t>Pre-phase A</a:t>
                      </a:r>
                    </a:p>
                  </a:txBody>
                  <a:tcPr anchor="ctr"/>
                </a:tc>
                <a:tc hMerge="1">
                  <a:txBody>
                    <a:bodyPr/>
                    <a:lstStyle/>
                    <a:p>
                      <a:endParaRPr lang="en-US"/>
                    </a:p>
                  </a:txBody>
                  <a:tcPr/>
                </a:tc>
                <a:tc>
                  <a:txBody>
                    <a:bodyPr/>
                    <a:lstStyle/>
                    <a:p>
                      <a:pPr algn="ctr"/>
                      <a:r>
                        <a:rPr lang="en-US" dirty="0"/>
                        <a:t>Phase A</a:t>
                      </a:r>
                    </a:p>
                  </a:txBody>
                  <a:tcPr anchor="ctr"/>
                </a:tc>
                <a:tc>
                  <a:txBody>
                    <a:bodyPr/>
                    <a:lstStyle/>
                    <a:p>
                      <a:pPr algn="ctr"/>
                      <a:r>
                        <a:rPr lang="en-US" dirty="0"/>
                        <a:t>Phase B</a:t>
                      </a:r>
                    </a:p>
                  </a:txBody>
                  <a:tcPr anchor="ctr"/>
                </a:tc>
                <a:tc>
                  <a:txBody>
                    <a:bodyPr/>
                    <a:lstStyle/>
                    <a:p>
                      <a:pPr algn="ctr"/>
                      <a:r>
                        <a:rPr lang="en-US" dirty="0"/>
                        <a:t>Phase C</a:t>
                      </a:r>
                    </a:p>
                  </a:txBody>
                  <a:tcPr anchor="ctr"/>
                </a:tc>
                <a:tc>
                  <a:txBody>
                    <a:bodyPr/>
                    <a:lstStyle/>
                    <a:p>
                      <a:pPr algn="ctr"/>
                      <a:r>
                        <a:rPr lang="en-US" dirty="0"/>
                        <a:t>Phase D</a:t>
                      </a:r>
                    </a:p>
                  </a:txBody>
                  <a:tcPr anchor="ctr"/>
                </a:tc>
                <a:tc>
                  <a:txBody>
                    <a:bodyPr/>
                    <a:lstStyle/>
                    <a:p>
                      <a:pPr algn="ctr"/>
                      <a:r>
                        <a:rPr lang="en-US" dirty="0"/>
                        <a:t>Phase E</a:t>
                      </a:r>
                    </a:p>
                  </a:txBody>
                  <a:tcPr anchor="ctr"/>
                </a:tc>
                <a:tc>
                  <a:txBody>
                    <a:bodyPr/>
                    <a:lstStyle/>
                    <a:p>
                      <a:pPr algn="ctr"/>
                      <a:r>
                        <a:rPr lang="en-US" dirty="0"/>
                        <a:t>Phase F</a:t>
                      </a:r>
                    </a:p>
                  </a:txBody>
                  <a:tcPr anchor="ctr"/>
                </a:tc>
                <a:extLst>
                  <a:ext uri="{0D108BD9-81ED-4DB2-BD59-A6C34878D82A}">
                    <a16:rowId xmlns:a16="http://schemas.microsoft.com/office/drawing/2014/main" val="187655949"/>
                  </a:ext>
                </a:extLst>
              </a:tr>
              <a:tr h="370840">
                <a:tc>
                  <a:txBody>
                    <a:bodyPr/>
                    <a:lstStyle/>
                    <a:p>
                      <a:pPr algn="ctr"/>
                      <a:r>
                        <a:rPr lang="en-US" sz="1600" dirty="0"/>
                        <a:t>DO Mission Study</a:t>
                      </a:r>
                    </a:p>
                  </a:txBody>
                  <a:tcPr anchor="ctr"/>
                </a:tc>
                <a:tc>
                  <a:txBody>
                    <a:bodyPr/>
                    <a:lstStyle/>
                    <a:p>
                      <a:pPr algn="ctr"/>
                      <a:r>
                        <a:rPr lang="en-US" sz="1600" dirty="0"/>
                        <a:t>MCR Prep</a:t>
                      </a:r>
                    </a:p>
                  </a:txBody>
                  <a:tcPr anchor="ctr"/>
                </a:tc>
                <a:tc>
                  <a:txBody>
                    <a:bodyPr/>
                    <a:lstStyle/>
                    <a:p>
                      <a:pPr algn="ctr"/>
                      <a:r>
                        <a:rPr lang="en-US" sz="1600" dirty="0"/>
                        <a:t>Mission and System definition</a:t>
                      </a:r>
                    </a:p>
                  </a:txBody>
                  <a:tcPr anchor="ctr"/>
                </a:tc>
                <a:tc>
                  <a:txBody>
                    <a:bodyPr/>
                    <a:lstStyle/>
                    <a:p>
                      <a:pPr algn="ctr"/>
                      <a:r>
                        <a:rPr lang="en-US" sz="1600" dirty="0"/>
                        <a:t>Preliminary Design</a:t>
                      </a:r>
                    </a:p>
                  </a:txBody>
                  <a:tcPr anchor="ctr"/>
                </a:tc>
                <a:tc>
                  <a:txBody>
                    <a:bodyPr/>
                    <a:lstStyle/>
                    <a:p>
                      <a:pPr algn="ctr"/>
                      <a:r>
                        <a:rPr lang="en-US" sz="1600" dirty="0"/>
                        <a:t>Design &amp; Build</a:t>
                      </a:r>
                    </a:p>
                  </a:txBody>
                  <a:tcPr anchor="ctr"/>
                </a:tc>
                <a:tc>
                  <a:txBody>
                    <a:bodyPr/>
                    <a:lstStyle/>
                    <a:p>
                      <a:pPr algn="ctr"/>
                      <a:r>
                        <a:rPr lang="en-US" sz="1600" dirty="0"/>
                        <a:t>Assembly, Test &amp; Launch Ops</a:t>
                      </a:r>
                    </a:p>
                  </a:txBody>
                  <a:tcPr anchor="ctr"/>
                </a:tc>
                <a:tc>
                  <a:txBody>
                    <a:bodyPr/>
                    <a:lstStyle/>
                    <a:p>
                      <a:pPr algn="ctr"/>
                      <a:r>
                        <a:rPr lang="en-US" sz="1600" dirty="0"/>
                        <a:t>Operations</a:t>
                      </a:r>
                    </a:p>
                  </a:txBody>
                  <a:tcPr anchor="ctr"/>
                </a:tc>
                <a:tc>
                  <a:txBody>
                    <a:bodyPr/>
                    <a:lstStyle/>
                    <a:p>
                      <a:pPr algn="ctr"/>
                      <a:r>
                        <a:rPr lang="en-US" sz="1600" dirty="0"/>
                        <a:t>Closeout</a:t>
                      </a:r>
                    </a:p>
                  </a:txBody>
                  <a:tcPr anchor="ctr"/>
                </a:tc>
                <a:extLst>
                  <a:ext uri="{0D108BD9-81ED-4DB2-BD59-A6C34878D82A}">
                    <a16:rowId xmlns:a16="http://schemas.microsoft.com/office/drawing/2014/main" val="6332713"/>
                  </a:ext>
                </a:extLst>
              </a:tr>
            </a:tbl>
          </a:graphicData>
        </a:graphic>
      </p:graphicFrame>
      <p:sp>
        <p:nvSpPr>
          <p:cNvPr id="9" name="Down Arrow 8">
            <a:extLst>
              <a:ext uri="{FF2B5EF4-FFF2-40B4-BE49-F238E27FC236}">
                <a16:creationId xmlns:a16="http://schemas.microsoft.com/office/drawing/2014/main" id="{E457B45D-A3B8-934E-911D-BAB50BF88657}"/>
              </a:ext>
            </a:extLst>
          </p:cNvPr>
          <p:cNvSpPr/>
          <p:nvPr/>
        </p:nvSpPr>
        <p:spPr>
          <a:xfrm>
            <a:off x="1395162" y="1380730"/>
            <a:ext cx="361950" cy="542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2F0F3A-0643-DB4D-9B69-2746F8645B41}"/>
              </a:ext>
            </a:extLst>
          </p:cNvPr>
          <p:cNvSpPr txBox="1"/>
          <p:nvPr/>
        </p:nvSpPr>
        <p:spPr>
          <a:xfrm>
            <a:off x="944143" y="4355321"/>
            <a:ext cx="10183061" cy="2031325"/>
          </a:xfrm>
          <a:prstGeom prst="rect">
            <a:avLst/>
          </a:prstGeom>
          <a:noFill/>
        </p:spPr>
        <p:txBody>
          <a:bodyPr wrap="square" rtlCol="0">
            <a:spAutoFit/>
          </a:bodyPr>
          <a:lstStyle/>
          <a:p>
            <a:r>
              <a:rPr lang="en-US" dirty="0"/>
              <a:t>If approved by NASA, there will be many opportunities for the R&amp;A community to engage throughout the mission lifecycle, e.g.:</a:t>
            </a:r>
          </a:p>
          <a:p>
            <a:pPr marL="285750" indent="-285750">
              <a:buFont typeface="Arial" panose="020B0604020202020204" pitchFamily="34" charset="0"/>
              <a:buChar char="•"/>
            </a:pPr>
            <a:r>
              <a:rPr lang="en-US" dirty="0"/>
              <a:t>Key and driving requirements will be reassessed in Phase A</a:t>
            </a:r>
          </a:p>
          <a:p>
            <a:pPr marL="285750" indent="-285750">
              <a:buFont typeface="Arial" panose="020B0604020202020204" pitchFamily="34" charset="0"/>
              <a:buChar char="•"/>
            </a:pPr>
            <a:r>
              <a:rPr lang="en-US" dirty="0"/>
              <a:t>The Applications Community Assessment Report will be finished in Phase A</a:t>
            </a:r>
          </a:p>
          <a:p>
            <a:pPr marL="285750" indent="-285750">
              <a:buFont typeface="Arial" panose="020B0604020202020204" pitchFamily="34" charset="0"/>
              <a:buChar char="•"/>
            </a:pPr>
            <a:r>
              <a:rPr lang="en-US" dirty="0"/>
              <a:t>Calibration and Validation strategy definition in Phase A/B and implementation in Phases C-E</a:t>
            </a:r>
          </a:p>
          <a:p>
            <a:pPr marL="285750" indent="-285750">
              <a:buFont typeface="Arial" panose="020B0604020202020204" pitchFamily="34" charset="0"/>
              <a:buChar char="•"/>
            </a:pPr>
            <a:r>
              <a:rPr lang="en-US" dirty="0"/>
              <a:t>Algorithm selection and testing in Phases A-D</a:t>
            </a:r>
          </a:p>
          <a:p>
            <a:pPr marL="285750" indent="-285750">
              <a:buFont typeface="Arial" panose="020B0604020202020204" pitchFamily="34" charset="0"/>
              <a:buChar char="•"/>
            </a:pPr>
            <a:r>
              <a:rPr lang="en-US" dirty="0"/>
              <a:t>Competed Science Team at some point in the mission lifecycle</a:t>
            </a:r>
          </a:p>
        </p:txBody>
      </p:sp>
      <p:cxnSp>
        <p:nvCxnSpPr>
          <p:cNvPr id="12" name="Straight Connector 11">
            <a:extLst>
              <a:ext uri="{FF2B5EF4-FFF2-40B4-BE49-F238E27FC236}">
                <a16:creationId xmlns:a16="http://schemas.microsoft.com/office/drawing/2014/main" id="{C956AC6E-FBFE-4848-9A1A-4EC1250FE8AF}"/>
              </a:ext>
            </a:extLst>
          </p:cNvPr>
          <p:cNvCxnSpPr>
            <a:cxnSpLocks/>
          </p:cNvCxnSpPr>
          <p:nvPr/>
        </p:nvCxnSpPr>
        <p:spPr>
          <a:xfrm>
            <a:off x="1576137" y="2717074"/>
            <a:ext cx="0" cy="115146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57AE255-165B-C54F-B3E9-9DAF0AA05618}"/>
              </a:ext>
            </a:extLst>
          </p:cNvPr>
          <p:cNvSpPr txBox="1"/>
          <p:nvPr/>
        </p:nvSpPr>
        <p:spPr>
          <a:xfrm>
            <a:off x="11721060" y="6480365"/>
            <a:ext cx="301686" cy="369332"/>
          </a:xfrm>
          <a:prstGeom prst="rect">
            <a:avLst/>
          </a:prstGeom>
          <a:noFill/>
        </p:spPr>
        <p:txBody>
          <a:bodyPr wrap="none" rtlCol="0">
            <a:spAutoFit/>
          </a:bodyPr>
          <a:lstStyle/>
          <a:p>
            <a:fld id="{58DB0ED7-C54A-9F45-AFB8-DCCF652109E4}" type="slidenum">
              <a:rPr lang="en-US" b="1" smtClean="0">
                <a:solidFill>
                  <a:srgbClr val="0000FF"/>
                </a:solidFill>
              </a:rPr>
              <a:t>4</a:t>
            </a:fld>
            <a:endParaRPr lang="en-US" b="1" dirty="0">
              <a:solidFill>
                <a:srgbClr val="0000FF"/>
              </a:solidFill>
            </a:endParaRPr>
          </a:p>
        </p:txBody>
      </p:sp>
    </p:spTree>
    <p:extLst>
      <p:ext uri="{BB962C8B-B14F-4D97-AF65-F5344CB8AC3E}">
        <p14:creationId xmlns:p14="http://schemas.microsoft.com/office/powerpoint/2010/main" val="2868102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8ECD8F-78A6-4241-9B98-6463673E0B34}"/>
              </a:ext>
            </a:extLst>
          </p:cNvPr>
          <p:cNvSpPr/>
          <p:nvPr/>
        </p:nvSpPr>
        <p:spPr>
          <a:xfrm>
            <a:off x="6215356" y="1460636"/>
            <a:ext cx="2511910" cy="131153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Jamie </a:t>
            </a:r>
            <a:r>
              <a:rPr lang="en-US" b="1" dirty="0" err="1"/>
              <a:t>Nastal</a:t>
            </a:r>
            <a:endParaRPr lang="en-US" b="1" dirty="0"/>
          </a:p>
          <a:p>
            <a:pPr algn="ctr"/>
            <a:r>
              <a:rPr lang="en-US" sz="1600" dirty="0"/>
              <a:t>Study Lead</a:t>
            </a:r>
          </a:p>
          <a:p>
            <a:pPr algn="ctr"/>
            <a:endParaRPr lang="en-US" sz="800" dirty="0"/>
          </a:p>
          <a:p>
            <a:pPr algn="ctr"/>
            <a:r>
              <a:rPr lang="en-US" b="1" dirty="0"/>
              <a:t>Chip Miller</a:t>
            </a:r>
          </a:p>
          <a:p>
            <a:pPr algn="ctr"/>
            <a:r>
              <a:rPr lang="en-US" sz="1600" dirty="0"/>
              <a:t>International Coordination</a:t>
            </a:r>
          </a:p>
        </p:txBody>
      </p:sp>
      <p:cxnSp>
        <p:nvCxnSpPr>
          <p:cNvPr id="21" name="Straight Connector 20">
            <a:extLst>
              <a:ext uri="{FF2B5EF4-FFF2-40B4-BE49-F238E27FC236}">
                <a16:creationId xmlns:a16="http://schemas.microsoft.com/office/drawing/2014/main" id="{15E8838C-FDBD-FC4E-B98A-09EA2FCE7669}"/>
              </a:ext>
            </a:extLst>
          </p:cNvPr>
          <p:cNvCxnSpPr>
            <a:cxnSpLocks/>
            <a:stCxn id="7" idx="2"/>
            <a:endCxn id="23" idx="0"/>
          </p:cNvCxnSpPr>
          <p:nvPr/>
        </p:nvCxnSpPr>
        <p:spPr>
          <a:xfrm>
            <a:off x="7471311" y="2772172"/>
            <a:ext cx="0" cy="99076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BFA9D60-68A2-9246-ADCF-6495E06F40A3}"/>
              </a:ext>
            </a:extLst>
          </p:cNvPr>
          <p:cNvSpPr/>
          <p:nvPr/>
        </p:nvSpPr>
        <p:spPr>
          <a:xfrm>
            <a:off x="3386103" y="3762937"/>
            <a:ext cx="2511910" cy="131153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Research &amp; Applications</a:t>
            </a:r>
          </a:p>
          <a:p>
            <a:pPr algn="ctr"/>
            <a:r>
              <a:rPr lang="en-US" b="1" dirty="0"/>
              <a:t>Team</a:t>
            </a:r>
          </a:p>
        </p:txBody>
      </p:sp>
      <p:sp>
        <p:nvSpPr>
          <p:cNvPr id="23" name="Rectangle 22">
            <a:extLst>
              <a:ext uri="{FF2B5EF4-FFF2-40B4-BE49-F238E27FC236}">
                <a16:creationId xmlns:a16="http://schemas.microsoft.com/office/drawing/2014/main" id="{50E4758C-B4A4-D544-833E-8719308E21D2}"/>
              </a:ext>
            </a:extLst>
          </p:cNvPr>
          <p:cNvSpPr/>
          <p:nvPr/>
        </p:nvSpPr>
        <p:spPr>
          <a:xfrm>
            <a:off x="6215356" y="3762937"/>
            <a:ext cx="2511910" cy="131153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Architecture</a:t>
            </a:r>
          </a:p>
          <a:p>
            <a:pPr algn="ctr"/>
            <a:r>
              <a:rPr lang="en-US" b="1" dirty="0"/>
              <a:t>Team</a:t>
            </a:r>
          </a:p>
        </p:txBody>
      </p:sp>
      <p:sp>
        <p:nvSpPr>
          <p:cNvPr id="24" name="Rectangle 23">
            <a:extLst>
              <a:ext uri="{FF2B5EF4-FFF2-40B4-BE49-F238E27FC236}">
                <a16:creationId xmlns:a16="http://schemas.microsoft.com/office/drawing/2014/main" id="{F12CD385-88FA-BA41-9D52-1F793E8A33C6}"/>
              </a:ext>
            </a:extLst>
          </p:cNvPr>
          <p:cNvSpPr/>
          <p:nvPr/>
        </p:nvSpPr>
        <p:spPr>
          <a:xfrm>
            <a:off x="9061643" y="3762937"/>
            <a:ext cx="2511910" cy="131153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Costing</a:t>
            </a:r>
          </a:p>
          <a:p>
            <a:pPr algn="ctr"/>
            <a:r>
              <a:rPr lang="en-US" b="1" dirty="0"/>
              <a:t>Team</a:t>
            </a:r>
          </a:p>
        </p:txBody>
      </p:sp>
      <p:cxnSp>
        <p:nvCxnSpPr>
          <p:cNvPr id="25" name="Straight Connector 24">
            <a:extLst>
              <a:ext uri="{FF2B5EF4-FFF2-40B4-BE49-F238E27FC236}">
                <a16:creationId xmlns:a16="http://schemas.microsoft.com/office/drawing/2014/main" id="{2A5E7EB1-66EC-9340-9B43-41F786E7DA26}"/>
              </a:ext>
            </a:extLst>
          </p:cNvPr>
          <p:cNvCxnSpPr>
            <a:cxnSpLocks/>
            <a:stCxn id="7" idx="2"/>
            <a:endCxn id="24" idx="0"/>
          </p:cNvCxnSpPr>
          <p:nvPr/>
        </p:nvCxnSpPr>
        <p:spPr>
          <a:xfrm rot="16200000" flipH="1">
            <a:off x="8399072" y="1844410"/>
            <a:ext cx="990765" cy="2846287"/>
          </a:xfrm>
          <a:prstGeom prst="bent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946DE8-28C2-9741-AA27-D71FA579C1B1}"/>
              </a:ext>
            </a:extLst>
          </p:cNvPr>
          <p:cNvCxnSpPr>
            <a:cxnSpLocks/>
            <a:stCxn id="7" idx="2"/>
            <a:endCxn id="20" idx="0"/>
          </p:cNvCxnSpPr>
          <p:nvPr/>
        </p:nvCxnSpPr>
        <p:spPr>
          <a:xfrm rot="5400000">
            <a:off x="5561303" y="1852928"/>
            <a:ext cx="990765" cy="2829253"/>
          </a:xfrm>
          <a:prstGeom prst="bent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A1A1582-4587-854E-B276-B63CD951FB68}"/>
              </a:ext>
            </a:extLst>
          </p:cNvPr>
          <p:cNvSpPr txBox="1"/>
          <p:nvPr/>
        </p:nvSpPr>
        <p:spPr>
          <a:xfrm>
            <a:off x="3386102" y="209401"/>
            <a:ext cx="8022833" cy="523220"/>
          </a:xfrm>
          <a:prstGeom prst="rect">
            <a:avLst/>
          </a:prstGeom>
          <a:noFill/>
        </p:spPr>
        <p:txBody>
          <a:bodyPr wrap="square" rtlCol="0">
            <a:spAutoFit/>
          </a:bodyPr>
          <a:lstStyle/>
          <a:p>
            <a:pPr algn="ctr"/>
            <a:r>
              <a:rPr lang="en-US" sz="2800" b="1" dirty="0">
                <a:latin typeface="Helvetica" pitchFamily="2" charset="0"/>
                <a:cs typeface="Al Tarikh" pitchFamily="2" charset="-78"/>
              </a:rPr>
              <a:t>SBG Pre-Formulation Study Organization</a:t>
            </a:r>
            <a:endParaRPr lang="en-US" sz="2800" dirty="0">
              <a:latin typeface="Helvetica" pitchFamily="2" charset="0"/>
            </a:endParaRPr>
          </a:p>
        </p:txBody>
      </p:sp>
      <p:grpSp>
        <p:nvGrpSpPr>
          <p:cNvPr id="31" name="Group 30">
            <a:extLst>
              <a:ext uri="{FF2B5EF4-FFF2-40B4-BE49-F238E27FC236}">
                <a16:creationId xmlns:a16="http://schemas.microsoft.com/office/drawing/2014/main" id="{AE325600-3BE5-9F4F-8210-24DD1D928741}"/>
              </a:ext>
            </a:extLst>
          </p:cNvPr>
          <p:cNvGrpSpPr/>
          <p:nvPr/>
        </p:nvGrpSpPr>
        <p:grpSpPr>
          <a:xfrm>
            <a:off x="320040" y="227483"/>
            <a:ext cx="2557998" cy="6403033"/>
            <a:chOff x="42217" y="168058"/>
            <a:chExt cx="2863821" cy="6403033"/>
          </a:xfrm>
        </p:grpSpPr>
        <p:sp>
          <p:nvSpPr>
            <p:cNvPr id="32" name="TextBox 31">
              <a:extLst>
                <a:ext uri="{FF2B5EF4-FFF2-40B4-BE49-F238E27FC236}">
                  <a16:creationId xmlns:a16="http://schemas.microsoft.com/office/drawing/2014/main" id="{E92E9947-59CA-DA4E-8190-4119DDD7C8EA}"/>
                </a:ext>
              </a:extLst>
            </p:cNvPr>
            <p:cNvSpPr txBox="1"/>
            <p:nvPr/>
          </p:nvSpPr>
          <p:spPr>
            <a:xfrm>
              <a:off x="767331" y="168059"/>
              <a:ext cx="2138707" cy="830997"/>
            </a:xfrm>
            <a:prstGeom prst="rect">
              <a:avLst/>
            </a:prstGeom>
            <a:noFill/>
            <a:ln>
              <a:solidFill>
                <a:schemeClr val="accent1"/>
              </a:solidFill>
            </a:ln>
          </p:spPr>
          <p:txBody>
            <a:bodyPr wrap="square" rtlCol="0">
              <a:spAutoFit/>
            </a:bodyPr>
            <a:lstStyle/>
            <a:p>
              <a:pPr algn="ctr"/>
              <a:r>
                <a:rPr lang="en-US" sz="1600" dirty="0"/>
                <a:t>Define Capability Needs- Architecture </a:t>
              </a:r>
              <a:r>
                <a:rPr lang="en-US" sz="1600" dirty="0" err="1"/>
                <a:t>Tradespace</a:t>
              </a:r>
              <a:endParaRPr lang="en-US" sz="1600" dirty="0"/>
            </a:p>
          </p:txBody>
        </p:sp>
        <p:sp>
          <p:nvSpPr>
            <p:cNvPr id="33" name="TextBox 32">
              <a:extLst>
                <a:ext uri="{FF2B5EF4-FFF2-40B4-BE49-F238E27FC236}">
                  <a16:creationId xmlns:a16="http://schemas.microsoft.com/office/drawing/2014/main" id="{719CCB61-07AF-EA41-B349-E751E40E3C85}"/>
                </a:ext>
              </a:extLst>
            </p:cNvPr>
            <p:cNvSpPr txBox="1"/>
            <p:nvPr/>
          </p:nvSpPr>
          <p:spPr>
            <a:xfrm>
              <a:off x="767331" y="1346367"/>
              <a:ext cx="2138707" cy="584775"/>
            </a:xfrm>
            <a:prstGeom prst="rect">
              <a:avLst/>
            </a:prstGeom>
            <a:noFill/>
            <a:ln>
              <a:solidFill>
                <a:schemeClr val="accent1"/>
              </a:solidFill>
            </a:ln>
          </p:spPr>
          <p:txBody>
            <a:bodyPr wrap="square" rtlCol="0">
              <a:spAutoFit/>
            </a:bodyPr>
            <a:lstStyle/>
            <a:p>
              <a:pPr algn="ctr"/>
              <a:r>
                <a:rPr lang="en-US" sz="1600" dirty="0"/>
                <a:t>Community Inputs via Working Groups</a:t>
              </a:r>
            </a:p>
          </p:txBody>
        </p:sp>
        <p:sp>
          <p:nvSpPr>
            <p:cNvPr id="34" name="TextBox 33">
              <a:extLst>
                <a:ext uri="{FF2B5EF4-FFF2-40B4-BE49-F238E27FC236}">
                  <a16:creationId xmlns:a16="http://schemas.microsoft.com/office/drawing/2014/main" id="{B2ECDEE6-B69F-4C40-827A-B13F259E3EF6}"/>
                </a:ext>
              </a:extLst>
            </p:cNvPr>
            <p:cNvSpPr txBox="1"/>
            <p:nvPr/>
          </p:nvSpPr>
          <p:spPr>
            <a:xfrm>
              <a:off x="767331" y="2247887"/>
              <a:ext cx="2138707" cy="584775"/>
            </a:xfrm>
            <a:prstGeom prst="rect">
              <a:avLst/>
            </a:prstGeom>
            <a:noFill/>
            <a:ln>
              <a:solidFill>
                <a:schemeClr val="accent1"/>
              </a:solidFill>
            </a:ln>
          </p:spPr>
          <p:txBody>
            <a:bodyPr wrap="square" rtlCol="0">
              <a:spAutoFit/>
            </a:bodyPr>
            <a:lstStyle/>
            <a:p>
              <a:pPr algn="ctr"/>
              <a:r>
                <a:rPr lang="en-US" sz="1600" dirty="0"/>
                <a:t>Synthesized Capability Needs</a:t>
              </a:r>
            </a:p>
          </p:txBody>
        </p:sp>
        <p:sp>
          <p:nvSpPr>
            <p:cNvPr id="35" name="TextBox 34">
              <a:extLst>
                <a:ext uri="{FF2B5EF4-FFF2-40B4-BE49-F238E27FC236}">
                  <a16:creationId xmlns:a16="http://schemas.microsoft.com/office/drawing/2014/main" id="{D15C61D3-284D-124E-BFC8-17299EAAE77A}"/>
                </a:ext>
              </a:extLst>
            </p:cNvPr>
            <p:cNvSpPr txBox="1"/>
            <p:nvPr/>
          </p:nvSpPr>
          <p:spPr>
            <a:xfrm>
              <a:off x="767331" y="3134171"/>
              <a:ext cx="2138707" cy="830997"/>
            </a:xfrm>
            <a:prstGeom prst="rect">
              <a:avLst/>
            </a:prstGeom>
            <a:solidFill>
              <a:schemeClr val="bg1"/>
            </a:solidFill>
            <a:ln>
              <a:solidFill>
                <a:schemeClr val="accent1"/>
              </a:solidFill>
            </a:ln>
          </p:spPr>
          <p:txBody>
            <a:bodyPr wrap="square" rtlCol="0">
              <a:spAutoFit/>
            </a:bodyPr>
            <a:lstStyle/>
            <a:p>
              <a:pPr algn="ctr"/>
              <a:r>
                <a:rPr lang="en-US" sz="1600" dirty="0"/>
                <a:t>Architecture Element Design Session Participation</a:t>
              </a:r>
            </a:p>
          </p:txBody>
        </p:sp>
        <p:sp>
          <p:nvSpPr>
            <p:cNvPr id="36" name="TextBox 35">
              <a:extLst>
                <a:ext uri="{FF2B5EF4-FFF2-40B4-BE49-F238E27FC236}">
                  <a16:creationId xmlns:a16="http://schemas.microsoft.com/office/drawing/2014/main" id="{E1DFFD97-2DFC-0145-96A9-999C49B23505}"/>
                </a:ext>
              </a:extLst>
            </p:cNvPr>
            <p:cNvSpPr txBox="1"/>
            <p:nvPr/>
          </p:nvSpPr>
          <p:spPr>
            <a:xfrm>
              <a:off x="767331" y="4862744"/>
              <a:ext cx="2138707" cy="338554"/>
            </a:xfrm>
            <a:prstGeom prst="rect">
              <a:avLst/>
            </a:prstGeom>
            <a:noFill/>
            <a:ln>
              <a:solidFill>
                <a:schemeClr val="accent1"/>
              </a:solidFill>
            </a:ln>
          </p:spPr>
          <p:txBody>
            <a:bodyPr wrap="square" rtlCol="0">
              <a:spAutoFit/>
            </a:bodyPr>
            <a:lstStyle/>
            <a:p>
              <a:pPr algn="ctr"/>
              <a:r>
                <a:rPr lang="en-US" sz="1600" dirty="0"/>
                <a:t>Build Architectures</a:t>
              </a:r>
            </a:p>
          </p:txBody>
        </p:sp>
        <p:sp>
          <p:nvSpPr>
            <p:cNvPr id="37" name="TextBox 36">
              <a:extLst>
                <a:ext uri="{FF2B5EF4-FFF2-40B4-BE49-F238E27FC236}">
                  <a16:creationId xmlns:a16="http://schemas.microsoft.com/office/drawing/2014/main" id="{BA87F415-AC63-8E41-9D5E-24360A841520}"/>
                </a:ext>
              </a:extLst>
            </p:cNvPr>
            <p:cNvSpPr txBox="1"/>
            <p:nvPr/>
          </p:nvSpPr>
          <p:spPr>
            <a:xfrm>
              <a:off x="767331" y="5551175"/>
              <a:ext cx="2138707" cy="338554"/>
            </a:xfrm>
            <a:prstGeom prst="rect">
              <a:avLst/>
            </a:prstGeom>
            <a:noFill/>
            <a:ln>
              <a:solidFill>
                <a:schemeClr val="accent1"/>
              </a:solidFill>
            </a:ln>
          </p:spPr>
          <p:txBody>
            <a:bodyPr wrap="square" rtlCol="0">
              <a:spAutoFit/>
            </a:bodyPr>
            <a:lstStyle/>
            <a:p>
              <a:pPr algn="ctr"/>
              <a:r>
                <a:rPr lang="en-US" sz="1600" dirty="0"/>
                <a:t>3 Recommendations</a:t>
              </a:r>
            </a:p>
          </p:txBody>
        </p:sp>
        <p:sp>
          <p:nvSpPr>
            <p:cNvPr id="38" name="TextBox 37">
              <a:extLst>
                <a:ext uri="{FF2B5EF4-FFF2-40B4-BE49-F238E27FC236}">
                  <a16:creationId xmlns:a16="http://schemas.microsoft.com/office/drawing/2014/main" id="{86D5D1FC-015A-A44B-B3AA-319C7AD75973}"/>
                </a:ext>
              </a:extLst>
            </p:cNvPr>
            <p:cNvSpPr txBox="1"/>
            <p:nvPr/>
          </p:nvSpPr>
          <p:spPr>
            <a:xfrm>
              <a:off x="767331" y="6201759"/>
              <a:ext cx="2138707" cy="338554"/>
            </a:xfrm>
            <a:prstGeom prst="rect">
              <a:avLst/>
            </a:prstGeom>
            <a:noFill/>
            <a:ln>
              <a:solidFill>
                <a:schemeClr val="accent1"/>
              </a:solidFill>
            </a:ln>
          </p:spPr>
          <p:txBody>
            <a:bodyPr wrap="square" rtlCol="0">
              <a:spAutoFit/>
            </a:bodyPr>
            <a:lstStyle/>
            <a:p>
              <a:pPr algn="ctr"/>
              <a:r>
                <a:rPr lang="en-US" sz="1600" dirty="0"/>
                <a:t>HQ Selection</a:t>
              </a:r>
            </a:p>
          </p:txBody>
        </p:sp>
        <p:sp>
          <p:nvSpPr>
            <p:cNvPr id="39" name="TextBox 38">
              <a:extLst>
                <a:ext uri="{FF2B5EF4-FFF2-40B4-BE49-F238E27FC236}">
                  <a16:creationId xmlns:a16="http://schemas.microsoft.com/office/drawing/2014/main" id="{64A36EE6-F272-7243-AE69-9A8152842CD5}"/>
                </a:ext>
              </a:extLst>
            </p:cNvPr>
            <p:cNvSpPr txBox="1"/>
            <p:nvPr/>
          </p:nvSpPr>
          <p:spPr>
            <a:xfrm>
              <a:off x="767331" y="4249555"/>
              <a:ext cx="2138707" cy="338554"/>
            </a:xfrm>
            <a:prstGeom prst="rect">
              <a:avLst/>
            </a:prstGeom>
            <a:noFill/>
            <a:ln>
              <a:solidFill>
                <a:schemeClr val="accent1"/>
              </a:solidFill>
            </a:ln>
          </p:spPr>
          <p:txBody>
            <a:bodyPr wrap="square" rtlCol="0">
              <a:spAutoFit/>
            </a:bodyPr>
            <a:lstStyle/>
            <a:p>
              <a:pPr algn="ctr"/>
              <a:r>
                <a:rPr lang="en-US" sz="1600" dirty="0"/>
                <a:t>Assess Instruments</a:t>
              </a:r>
            </a:p>
          </p:txBody>
        </p:sp>
        <p:cxnSp>
          <p:nvCxnSpPr>
            <p:cNvPr id="40" name="Straight Arrow Connector 39">
              <a:extLst>
                <a:ext uri="{FF2B5EF4-FFF2-40B4-BE49-F238E27FC236}">
                  <a16:creationId xmlns:a16="http://schemas.microsoft.com/office/drawing/2014/main" id="{58BBF94F-9E98-3F4C-9910-5407DD76564B}"/>
                </a:ext>
              </a:extLst>
            </p:cNvPr>
            <p:cNvCxnSpPr>
              <a:cxnSpLocks/>
              <a:stCxn id="32" idx="2"/>
              <a:endCxn id="33" idx="0"/>
            </p:cNvCxnSpPr>
            <p:nvPr/>
          </p:nvCxnSpPr>
          <p:spPr>
            <a:xfrm>
              <a:off x="1836685" y="999056"/>
              <a:ext cx="0" cy="34731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8673256-B8E9-6049-8921-5EB8C490072A}"/>
                </a:ext>
              </a:extLst>
            </p:cNvPr>
            <p:cNvCxnSpPr>
              <a:stCxn id="33" idx="2"/>
              <a:endCxn id="34" idx="0"/>
            </p:cNvCxnSpPr>
            <p:nvPr/>
          </p:nvCxnSpPr>
          <p:spPr>
            <a:xfrm>
              <a:off x="1836685" y="1931142"/>
              <a:ext cx="0" cy="31674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808177C-31BE-C743-82C4-FFFF4A3A6BE2}"/>
                </a:ext>
              </a:extLst>
            </p:cNvPr>
            <p:cNvCxnSpPr>
              <a:stCxn id="34" idx="2"/>
              <a:endCxn id="35" idx="0"/>
            </p:cNvCxnSpPr>
            <p:nvPr/>
          </p:nvCxnSpPr>
          <p:spPr>
            <a:xfrm>
              <a:off x="1836685" y="2832662"/>
              <a:ext cx="0" cy="30150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DE0FBA9-89BF-DE47-8D54-C1E2E9F6E161}"/>
                </a:ext>
              </a:extLst>
            </p:cNvPr>
            <p:cNvCxnSpPr>
              <a:cxnSpLocks/>
              <a:stCxn id="35" idx="2"/>
              <a:endCxn id="39" idx="0"/>
            </p:cNvCxnSpPr>
            <p:nvPr/>
          </p:nvCxnSpPr>
          <p:spPr>
            <a:xfrm>
              <a:off x="1836685" y="3965168"/>
              <a:ext cx="0" cy="28438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6E35B03-177D-0442-A941-D72567FA0906}"/>
                </a:ext>
              </a:extLst>
            </p:cNvPr>
            <p:cNvCxnSpPr>
              <a:stCxn id="39" idx="2"/>
              <a:endCxn id="36" idx="0"/>
            </p:cNvCxnSpPr>
            <p:nvPr/>
          </p:nvCxnSpPr>
          <p:spPr>
            <a:xfrm>
              <a:off x="1836685" y="4588109"/>
              <a:ext cx="0" cy="27463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90F7076-EEC0-F74E-AE64-7057B31C4E6A}"/>
                </a:ext>
              </a:extLst>
            </p:cNvPr>
            <p:cNvCxnSpPr>
              <a:stCxn id="36" idx="2"/>
              <a:endCxn id="37" idx="0"/>
            </p:cNvCxnSpPr>
            <p:nvPr/>
          </p:nvCxnSpPr>
          <p:spPr>
            <a:xfrm>
              <a:off x="1836685" y="5201298"/>
              <a:ext cx="0" cy="34987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994C659-9D1C-1D41-BD78-A27F2396B801}"/>
                </a:ext>
              </a:extLst>
            </p:cNvPr>
            <p:cNvCxnSpPr>
              <a:stCxn id="37" idx="2"/>
              <a:endCxn id="38" idx="0"/>
            </p:cNvCxnSpPr>
            <p:nvPr/>
          </p:nvCxnSpPr>
          <p:spPr>
            <a:xfrm>
              <a:off x="1836685" y="5889729"/>
              <a:ext cx="0" cy="31203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6B57184-6D2C-5340-BC43-45B2E5470D4C}"/>
                </a:ext>
              </a:extLst>
            </p:cNvPr>
            <p:cNvSpPr txBox="1"/>
            <p:nvPr/>
          </p:nvSpPr>
          <p:spPr>
            <a:xfrm rot="16200000">
              <a:off x="-900866" y="1111141"/>
              <a:ext cx="2265196" cy="379030"/>
            </a:xfrm>
            <a:prstGeom prst="rect">
              <a:avLst/>
            </a:prstGeom>
            <a:solidFill>
              <a:schemeClr val="accent2">
                <a:lumMod val="20000"/>
                <a:lumOff val="80000"/>
              </a:schemeClr>
            </a:solidFill>
            <a:ln w="3175">
              <a:solidFill>
                <a:schemeClr val="bg1">
                  <a:lumMod val="50000"/>
                </a:schemeClr>
              </a:solidFill>
            </a:ln>
          </p:spPr>
          <p:txBody>
            <a:bodyPr wrap="square" rtlCol="0">
              <a:spAutoFit/>
            </a:bodyPr>
            <a:lstStyle/>
            <a:p>
              <a:pPr algn="ctr"/>
              <a:r>
                <a:rPr lang="en-US" sz="1600" dirty="0"/>
                <a:t>Phase 1</a:t>
              </a:r>
            </a:p>
          </p:txBody>
        </p:sp>
        <p:sp>
          <p:nvSpPr>
            <p:cNvPr id="49" name="TextBox 48">
              <a:extLst>
                <a:ext uri="{FF2B5EF4-FFF2-40B4-BE49-F238E27FC236}">
                  <a16:creationId xmlns:a16="http://schemas.microsoft.com/office/drawing/2014/main" id="{2544F1EF-3A0F-1445-9A41-5AE73999E321}"/>
                </a:ext>
              </a:extLst>
            </p:cNvPr>
            <p:cNvSpPr txBox="1"/>
            <p:nvPr/>
          </p:nvSpPr>
          <p:spPr>
            <a:xfrm rot="16200000">
              <a:off x="-2231363" y="3583688"/>
              <a:ext cx="5595776" cy="379030"/>
            </a:xfrm>
            <a:prstGeom prst="rect">
              <a:avLst/>
            </a:prstGeom>
            <a:solidFill>
              <a:schemeClr val="accent6">
                <a:lumMod val="20000"/>
                <a:lumOff val="80000"/>
              </a:schemeClr>
            </a:solidFill>
            <a:ln w="3175">
              <a:solidFill>
                <a:schemeClr val="bg1">
                  <a:lumMod val="50000"/>
                </a:schemeClr>
              </a:solidFill>
            </a:ln>
          </p:spPr>
          <p:txBody>
            <a:bodyPr wrap="square" rtlCol="0">
              <a:spAutoFit/>
            </a:bodyPr>
            <a:lstStyle/>
            <a:p>
              <a:pPr algn="ctr"/>
              <a:r>
                <a:rPr lang="en-US" sz="1600" dirty="0"/>
                <a:t>Phase 2</a:t>
              </a:r>
            </a:p>
          </p:txBody>
        </p:sp>
      </p:grpSp>
      <p:sp>
        <p:nvSpPr>
          <p:cNvPr id="50" name="TextBox 49">
            <a:extLst>
              <a:ext uri="{FF2B5EF4-FFF2-40B4-BE49-F238E27FC236}">
                <a16:creationId xmlns:a16="http://schemas.microsoft.com/office/drawing/2014/main" id="{927F842C-A737-3F43-BE0A-1DE7FCFF09D7}"/>
              </a:ext>
            </a:extLst>
          </p:cNvPr>
          <p:cNvSpPr txBox="1"/>
          <p:nvPr/>
        </p:nvSpPr>
        <p:spPr>
          <a:xfrm>
            <a:off x="11721060" y="6480365"/>
            <a:ext cx="301686" cy="369332"/>
          </a:xfrm>
          <a:prstGeom prst="rect">
            <a:avLst/>
          </a:prstGeom>
          <a:noFill/>
        </p:spPr>
        <p:txBody>
          <a:bodyPr wrap="none" rtlCol="0">
            <a:spAutoFit/>
          </a:bodyPr>
          <a:lstStyle/>
          <a:p>
            <a:fld id="{58DB0ED7-C54A-9F45-AFB8-DCCF652109E4}" type="slidenum">
              <a:rPr lang="en-US" b="1" smtClean="0">
                <a:solidFill>
                  <a:srgbClr val="0000FF"/>
                </a:solidFill>
              </a:rPr>
              <a:t>5</a:t>
            </a:fld>
            <a:endParaRPr lang="en-US" b="1" dirty="0">
              <a:solidFill>
                <a:srgbClr val="0000FF"/>
              </a:solidFill>
            </a:endParaRPr>
          </a:p>
        </p:txBody>
      </p:sp>
    </p:spTree>
    <p:extLst>
      <p:ext uri="{BB962C8B-B14F-4D97-AF65-F5344CB8AC3E}">
        <p14:creationId xmlns:p14="http://schemas.microsoft.com/office/powerpoint/2010/main" val="172261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38B3A8-8E28-E248-8357-FEC713EE33EC}"/>
              </a:ext>
            </a:extLst>
          </p:cNvPr>
          <p:cNvSpPr/>
          <p:nvPr/>
        </p:nvSpPr>
        <p:spPr>
          <a:xfrm>
            <a:off x="8111262" y="2588503"/>
            <a:ext cx="2929657" cy="110265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Science Systems Engineering</a:t>
            </a:r>
          </a:p>
          <a:p>
            <a:pPr algn="ctr"/>
            <a:r>
              <a:rPr lang="en-US" sz="1600" dirty="0"/>
              <a:t>Natasha Stavros    Shannon </a:t>
            </a:r>
            <a:r>
              <a:rPr lang="en-US" sz="1600" dirty="0" err="1"/>
              <a:t>Zareh</a:t>
            </a:r>
            <a:endParaRPr lang="en-US" sz="1600" dirty="0"/>
          </a:p>
          <a:p>
            <a:pPr algn="ctr"/>
            <a:r>
              <a:rPr lang="en-US" sz="1600" dirty="0"/>
              <a:t>Ryan Pavlick       David Thompson</a:t>
            </a:r>
          </a:p>
        </p:txBody>
      </p:sp>
      <p:sp>
        <p:nvSpPr>
          <p:cNvPr id="8" name="Rectangle 7">
            <a:extLst>
              <a:ext uri="{FF2B5EF4-FFF2-40B4-BE49-F238E27FC236}">
                <a16:creationId xmlns:a16="http://schemas.microsoft.com/office/drawing/2014/main" id="{BBFD6FB5-C676-6E49-9E17-4F771304FEA4}"/>
              </a:ext>
            </a:extLst>
          </p:cNvPr>
          <p:cNvSpPr/>
          <p:nvPr/>
        </p:nvSpPr>
        <p:spPr>
          <a:xfrm>
            <a:off x="5005885" y="1728965"/>
            <a:ext cx="2043953" cy="251728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Dave Schimel</a:t>
            </a:r>
          </a:p>
          <a:p>
            <a:pPr algn="ctr"/>
            <a:r>
              <a:rPr lang="en-US" sz="1600" b="1" dirty="0"/>
              <a:t>Ben Poulter</a:t>
            </a:r>
          </a:p>
          <a:p>
            <a:pPr algn="ctr"/>
            <a:r>
              <a:rPr lang="en-US" sz="1600" dirty="0"/>
              <a:t>R&amp;A Co-leads</a:t>
            </a:r>
          </a:p>
          <a:p>
            <a:pPr algn="ctr"/>
            <a:endParaRPr lang="en-US" sz="1600" dirty="0"/>
          </a:p>
          <a:p>
            <a:pPr algn="ctr"/>
            <a:r>
              <a:rPr lang="en-US" sz="1600" dirty="0"/>
              <a:t>Liane Guild,</a:t>
            </a:r>
          </a:p>
          <a:p>
            <a:pPr algn="ctr"/>
            <a:r>
              <a:rPr lang="en-US" sz="1600" dirty="0"/>
              <a:t>Jeff </a:t>
            </a:r>
            <a:r>
              <a:rPr lang="en-US" sz="1600" dirty="0" err="1"/>
              <a:t>Luvall</a:t>
            </a:r>
            <a:r>
              <a:rPr lang="en-US" sz="1600" dirty="0"/>
              <a:t>, Rob Green, Simon Hook</a:t>
            </a:r>
          </a:p>
          <a:p>
            <a:pPr algn="ctr"/>
            <a:endParaRPr lang="en-US" sz="1600" dirty="0"/>
          </a:p>
          <a:p>
            <a:pPr algn="ctr"/>
            <a:r>
              <a:rPr lang="en-US" sz="1600" dirty="0"/>
              <a:t>and Working Group Leads</a:t>
            </a:r>
          </a:p>
        </p:txBody>
      </p:sp>
      <p:sp>
        <p:nvSpPr>
          <p:cNvPr id="9" name="Rectangle 8">
            <a:extLst>
              <a:ext uri="{FF2B5EF4-FFF2-40B4-BE49-F238E27FC236}">
                <a16:creationId xmlns:a16="http://schemas.microsoft.com/office/drawing/2014/main" id="{714B605B-42CA-374D-8AB1-B9C9A5C0875C}"/>
              </a:ext>
            </a:extLst>
          </p:cNvPr>
          <p:cNvSpPr/>
          <p:nvPr/>
        </p:nvSpPr>
        <p:spPr>
          <a:xfrm>
            <a:off x="8469846" y="5090729"/>
            <a:ext cx="2212490" cy="110265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Modeling</a:t>
            </a:r>
          </a:p>
          <a:p>
            <a:pPr algn="ctr"/>
            <a:r>
              <a:rPr lang="en-US" sz="1600" dirty="0"/>
              <a:t>Ben Poulter</a:t>
            </a:r>
          </a:p>
          <a:p>
            <a:pPr algn="ctr"/>
            <a:r>
              <a:rPr lang="en-US" sz="1600" dirty="0"/>
              <a:t>Shawn Serbin</a:t>
            </a:r>
          </a:p>
          <a:p>
            <a:pPr algn="ctr"/>
            <a:r>
              <a:rPr lang="en-US" sz="1600" dirty="0" err="1"/>
              <a:t>Weile</a:t>
            </a:r>
            <a:r>
              <a:rPr lang="en-US" sz="1600" dirty="0"/>
              <a:t> Wang</a:t>
            </a:r>
          </a:p>
        </p:txBody>
      </p:sp>
      <p:sp>
        <p:nvSpPr>
          <p:cNvPr id="10" name="Rectangle 9">
            <a:extLst>
              <a:ext uri="{FF2B5EF4-FFF2-40B4-BE49-F238E27FC236}">
                <a16:creationId xmlns:a16="http://schemas.microsoft.com/office/drawing/2014/main" id="{2E870FA2-859C-244A-A2DD-F36648BDF793}"/>
              </a:ext>
            </a:extLst>
          </p:cNvPr>
          <p:cNvSpPr/>
          <p:nvPr/>
        </p:nvSpPr>
        <p:spPr>
          <a:xfrm>
            <a:off x="6142609" y="5090729"/>
            <a:ext cx="2212490" cy="110265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Applications</a:t>
            </a:r>
          </a:p>
          <a:p>
            <a:pPr algn="ctr"/>
            <a:r>
              <a:rPr lang="en-US" sz="1600" dirty="0"/>
              <a:t>Christine Lee</a:t>
            </a:r>
          </a:p>
          <a:p>
            <a:pPr algn="ctr"/>
            <a:r>
              <a:rPr lang="en-US" sz="1600" dirty="0"/>
              <a:t>Stephanie </a:t>
            </a:r>
            <a:r>
              <a:rPr lang="en-US" sz="1600" dirty="0" err="1"/>
              <a:t>Uz</a:t>
            </a:r>
            <a:endParaRPr lang="en-US" sz="1600" dirty="0"/>
          </a:p>
          <a:p>
            <a:pPr algn="ctr"/>
            <a:r>
              <a:rPr lang="en-US" sz="1600" dirty="0"/>
              <a:t>Jeff </a:t>
            </a:r>
            <a:r>
              <a:rPr lang="en-US" sz="1600" dirty="0" err="1"/>
              <a:t>Luval</a:t>
            </a:r>
            <a:endParaRPr lang="en-US" sz="1600" dirty="0"/>
          </a:p>
        </p:txBody>
      </p:sp>
      <p:sp>
        <p:nvSpPr>
          <p:cNvPr id="11" name="Rectangle 10">
            <a:extLst>
              <a:ext uri="{FF2B5EF4-FFF2-40B4-BE49-F238E27FC236}">
                <a16:creationId xmlns:a16="http://schemas.microsoft.com/office/drawing/2014/main" id="{D251D51B-CEA3-EE4F-A265-0EDBAB485DA8}"/>
              </a:ext>
            </a:extLst>
          </p:cNvPr>
          <p:cNvSpPr/>
          <p:nvPr/>
        </p:nvSpPr>
        <p:spPr>
          <a:xfrm>
            <a:off x="3815372" y="5090729"/>
            <a:ext cx="2212490" cy="110265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Cal/Val</a:t>
            </a:r>
          </a:p>
          <a:p>
            <a:pPr algn="ctr"/>
            <a:r>
              <a:rPr lang="en-US" sz="1600" dirty="0"/>
              <a:t>Kevin </a:t>
            </a:r>
            <a:r>
              <a:rPr lang="en-US" sz="1600" dirty="0" err="1"/>
              <a:t>Turpie</a:t>
            </a:r>
            <a:endParaRPr lang="en-US" sz="1600" dirty="0"/>
          </a:p>
          <a:p>
            <a:pPr algn="ctr"/>
            <a:r>
              <a:rPr lang="en-US" sz="1600" dirty="0"/>
              <a:t>Ray </a:t>
            </a:r>
            <a:r>
              <a:rPr lang="en-US" sz="1600" dirty="0" err="1"/>
              <a:t>Kokaly</a:t>
            </a:r>
            <a:endParaRPr lang="en-US" sz="1600" dirty="0"/>
          </a:p>
        </p:txBody>
      </p:sp>
      <p:sp>
        <p:nvSpPr>
          <p:cNvPr id="12" name="Rectangle 11">
            <a:extLst>
              <a:ext uri="{FF2B5EF4-FFF2-40B4-BE49-F238E27FC236}">
                <a16:creationId xmlns:a16="http://schemas.microsoft.com/office/drawing/2014/main" id="{5E63E052-217A-3048-8ED6-7EC908469D3B}"/>
              </a:ext>
            </a:extLst>
          </p:cNvPr>
          <p:cNvSpPr/>
          <p:nvPr/>
        </p:nvSpPr>
        <p:spPr>
          <a:xfrm>
            <a:off x="1488135" y="5090729"/>
            <a:ext cx="2212490" cy="110265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Algorithms</a:t>
            </a:r>
          </a:p>
          <a:p>
            <a:pPr algn="ctr"/>
            <a:r>
              <a:rPr lang="en-US" sz="1600" dirty="0"/>
              <a:t>Kerry </a:t>
            </a:r>
            <a:r>
              <a:rPr lang="en-US" sz="1600" dirty="0" err="1"/>
              <a:t>Cawse</a:t>
            </a:r>
            <a:r>
              <a:rPr lang="en-US" sz="1600" dirty="0"/>
              <a:t>-Nicholson</a:t>
            </a:r>
          </a:p>
          <a:p>
            <a:pPr algn="ctr"/>
            <a:r>
              <a:rPr lang="en-US" sz="1600" dirty="0"/>
              <a:t>Phil Townsend</a:t>
            </a:r>
          </a:p>
        </p:txBody>
      </p:sp>
      <p:cxnSp>
        <p:nvCxnSpPr>
          <p:cNvPr id="16" name="Straight Connector 15">
            <a:extLst>
              <a:ext uri="{FF2B5EF4-FFF2-40B4-BE49-F238E27FC236}">
                <a16:creationId xmlns:a16="http://schemas.microsoft.com/office/drawing/2014/main" id="{4D4EB953-C29F-9943-9F6B-5FA1B8856F80}"/>
              </a:ext>
            </a:extLst>
          </p:cNvPr>
          <p:cNvCxnSpPr>
            <a:cxnSpLocks/>
            <a:stCxn id="8" idx="2"/>
            <a:endCxn id="12" idx="0"/>
          </p:cNvCxnSpPr>
          <p:nvPr/>
        </p:nvCxnSpPr>
        <p:spPr>
          <a:xfrm rot="5400000">
            <a:off x="3888883" y="2951749"/>
            <a:ext cx="844477" cy="3433482"/>
          </a:xfrm>
          <a:prstGeom prst="bent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BED80F-3518-0B4C-AD80-AA10219D3B85}"/>
              </a:ext>
            </a:extLst>
          </p:cNvPr>
          <p:cNvCxnSpPr>
            <a:cxnSpLocks/>
            <a:stCxn id="8" idx="1"/>
            <a:endCxn id="46" idx="3"/>
          </p:cNvCxnSpPr>
          <p:nvPr/>
        </p:nvCxnSpPr>
        <p:spPr>
          <a:xfrm flipH="1">
            <a:off x="4138993" y="2987609"/>
            <a:ext cx="866892" cy="3237"/>
          </a:xfrm>
          <a:prstGeom prst="straightConnector1">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0A978B-F2D3-0A4D-AE50-DD840EA91D54}"/>
              </a:ext>
            </a:extLst>
          </p:cNvPr>
          <p:cNvCxnSpPr>
            <a:cxnSpLocks/>
            <a:stCxn id="5" idx="1"/>
            <a:endCxn id="8" idx="2"/>
          </p:cNvCxnSpPr>
          <p:nvPr/>
        </p:nvCxnSpPr>
        <p:spPr>
          <a:xfrm rot="10800000" flipV="1">
            <a:off x="6027862" y="3139830"/>
            <a:ext cx="2083400" cy="1106421"/>
          </a:xfrm>
          <a:prstGeom prst="bentConnector4">
            <a:avLst>
              <a:gd name="adj1" fmla="val 25473"/>
              <a:gd name="adj2" fmla="val 120661"/>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C488F04-0FFE-4144-AF80-99FB2059F23C}"/>
              </a:ext>
            </a:extLst>
          </p:cNvPr>
          <p:cNvSpPr txBox="1"/>
          <p:nvPr/>
        </p:nvSpPr>
        <p:spPr>
          <a:xfrm>
            <a:off x="811756" y="209401"/>
            <a:ext cx="10597180" cy="523220"/>
          </a:xfrm>
          <a:prstGeom prst="rect">
            <a:avLst/>
          </a:prstGeom>
          <a:noFill/>
        </p:spPr>
        <p:txBody>
          <a:bodyPr wrap="square" rtlCol="0">
            <a:spAutoFit/>
          </a:bodyPr>
          <a:lstStyle/>
          <a:p>
            <a:pPr algn="ctr"/>
            <a:r>
              <a:rPr lang="en-US" sz="2800" b="1" dirty="0">
                <a:latin typeface="Helvetica" pitchFamily="2" charset="0"/>
                <a:cs typeface="Al Tarikh" pitchFamily="2" charset="-78"/>
              </a:rPr>
              <a:t>SBG Research and Applications Team</a:t>
            </a:r>
            <a:endParaRPr lang="en-US" sz="2800" dirty="0">
              <a:latin typeface="Helvetica" pitchFamily="2" charset="0"/>
            </a:endParaRPr>
          </a:p>
        </p:txBody>
      </p:sp>
      <p:sp>
        <p:nvSpPr>
          <p:cNvPr id="41" name="TextBox 40">
            <a:extLst>
              <a:ext uri="{FF2B5EF4-FFF2-40B4-BE49-F238E27FC236}">
                <a16:creationId xmlns:a16="http://schemas.microsoft.com/office/drawing/2014/main" id="{4BB591BD-C2F4-BF48-AD93-722EC531421D}"/>
              </a:ext>
            </a:extLst>
          </p:cNvPr>
          <p:cNvSpPr txBox="1"/>
          <p:nvPr/>
        </p:nvSpPr>
        <p:spPr>
          <a:xfrm>
            <a:off x="4642205" y="1149312"/>
            <a:ext cx="2691250" cy="646331"/>
          </a:xfrm>
          <a:prstGeom prst="rect">
            <a:avLst/>
          </a:prstGeom>
          <a:noFill/>
        </p:spPr>
        <p:txBody>
          <a:bodyPr wrap="none" rtlCol="0">
            <a:spAutoFit/>
          </a:bodyPr>
          <a:lstStyle/>
          <a:p>
            <a:pPr algn="ctr"/>
            <a:r>
              <a:rPr lang="en-US" b="1" dirty="0">
                <a:solidFill>
                  <a:schemeClr val="accent1">
                    <a:lumMod val="50000"/>
                  </a:schemeClr>
                </a:solidFill>
              </a:rPr>
              <a:t>Research and Applications</a:t>
            </a:r>
          </a:p>
          <a:p>
            <a:pPr algn="ctr"/>
            <a:r>
              <a:rPr lang="en-US" b="1" dirty="0">
                <a:solidFill>
                  <a:schemeClr val="accent1">
                    <a:lumMod val="50000"/>
                  </a:schemeClr>
                </a:solidFill>
              </a:rPr>
              <a:t>Steering Committee</a:t>
            </a:r>
          </a:p>
        </p:txBody>
      </p:sp>
      <p:sp>
        <p:nvSpPr>
          <p:cNvPr id="46" name="Rectangle 45">
            <a:extLst>
              <a:ext uri="{FF2B5EF4-FFF2-40B4-BE49-F238E27FC236}">
                <a16:creationId xmlns:a16="http://schemas.microsoft.com/office/drawing/2014/main" id="{177A0A9C-294D-4443-B5CF-F651E6A177A2}"/>
              </a:ext>
            </a:extLst>
          </p:cNvPr>
          <p:cNvSpPr/>
          <p:nvPr/>
        </p:nvSpPr>
        <p:spPr>
          <a:xfrm>
            <a:off x="1209336" y="2439518"/>
            <a:ext cx="2929657" cy="110265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SBG Pathfinder</a:t>
            </a:r>
          </a:p>
          <a:p>
            <a:pPr algn="ctr"/>
            <a:r>
              <a:rPr lang="en-US" sz="1600" dirty="0"/>
              <a:t>Michelle </a:t>
            </a:r>
            <a:r>
              <a:rPr lang="en-US" sz="1600" dirty="0" err="1"/>
              <a:t>Gierach</a:t>
            </a:r>
            <a:endParaRPr lang="en-US" sz="1600" dirty="0"/>
          </a:p>
          <a:p>
            <a:pPr algn="ctr"/>
            <a:r>
              <a:rPr lang="en-US" sz="1600" dirty="0"/>
              <a:t>Phil Townsend</a:t>
            </a:r>
          </a:p>
        </p:txBody>
      </p:sp>
      <p:cxnSp>
        <p:nvCxnSpPr>
          <p:cNvPr id="55" name="Straight Connector 15">
            <a:extLst>
              <a:ext uri="{FF2B5EF4-FFF2-40B4-BE49-F238E27FC236}">
                <a16:creationId xmlns:a16="http://schemas.microsoft.com/office/drawing/2014/main" id="{36E14CAD-58F5-824B-8DFD-00E1897CB82D}"/>
              </a:ext>
            </a:extLst>
          </p:cNvPr>
          <p:cNvCxnSpPr>
            <a:cxnSpLocks/>
            <a:stCxn id="8" idx="2"/>
            <a:endCxn id="11" idx="0"/>
          </p:cNvCxnSpPr>
          <p:nvPr/>
        </p:nvCxnSpPr>
        <p:spPr>
          <a:xfrm rot="5400000">
            <a:off x="5052502" y="4115368"/>
            <a:ext cx="844477" cy="1106245"/>
          </a:xfrm>
          <a:prstGeom prst="bent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8" name="Straight Connector 15">
            <a:extLst>
              <a:ext uri="{FF2B5EF4-FFF2-40B4-BE49-F238E27FC236}">
                <a16:creationId xmlns:a16="http://schemas.microsoft.com/office/drawing/2014/main" id="{765782B4-E8BC-DA48-81BB-48575A97D0AD}"/>
              </a:ext>
            </a:extLst>
          </p:cNvPr>
          <p:cNvCxnSpPr>
            <a:cxnSpLocks/>
            <a:stCxn id="8" idx="2"/>
            <a:endCxn id="10" idx="0"/>
          </p:cNvCxnSpPr>
          <p:nvPr/>
        </p:nvCxnSpPr>
        <p:spPr>
          <a:xfrm rot="16200000" flipH="1">
            <a:off x="6216120" y="4057994"/>
            <a:ext cx="844477" cy="1220992"/>
          </a:xfrm>
          <a:prstGeom prst="bent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1" name="Straight Connector 15">
            <a:extLst>
              <a:ext uri="{FF2B5EF4-FFF2-40B4-BE49-F238E27FC236}">
                <a16:creationId xmlns:a16="http://schemas.microsoft.com/office/drawing/2014/main" id="{FB9337E0-17AB-E549-9CF7-B66409C3C23B}"/>
              </a:ext>
            </a:extLst>
          </p:cNvPr>
          <p:cNvCxnSpPr>
            <a:cxnSpLocks/>
            <a:stCxn id="8" idx="2"/>
            <a:endCxn id="9" idx="0"/>
          </p:cNvCxnSpPr>
          <p:nvPr/>
        </p:nvCxnSpPr>
        <p:spPr>
          <a:xfrm rot="16200000" flipH="1">
            <a:off x="7379738" y="2894375"/>
            <a:ext cx="844477" cy="3548229"/>
          </a:xfrm>
          <a:prstGeom prst="bent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7C40E085-37D4-8147-83C8-97BDCFF01C04}"/>
              </a:ext>
            </a:extLst>
          </p:cNvPr>
          <p:cNvSpPr/>
          <p:nvPr/>
        </p:nvSpPr>
        <p:spPr>
          <a:xfrm>
            <a:off x="8798312" y="981307"/>
            <a:ext cx="501805" cy="49117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E1C19088-EE6F-FC42-9214-72C89E600B43}"/>
              </a:ext>
            </a:extLst>
          </p:cNvPr>
          <p:cNvSpPr txBox="1"/>
          <p:nvPr/>
        </p:nvSpPr>
        <p:spPr>
          <a:xfrm>
            <a:off x="9300117" y="1043959"/>
            <a:ext cx="2500877" cy="369332"/>
          </a:xfrm>
          <a:prstGeom prst="rect">
            <a:avLst/>
          </a:prstGeom>
          <a:noFill/>
        </p:spPr>
        <p:txBody>
          <a:bodyPr wrap="none" rtlCol="0">
            <a:spAutoFit/>
          </a:bodyPr>
          <a:lstStyle/>
          <a:p>
            <a:r>
              <a:rPr lang="en-US" dirty="0"/>
              <a:t>- Closed Working Groups</a:t>
            </a:r>
          </a:p>
        </p:txBody>
      </p:sp>
      <p:sp>
        <p:nvSpPr>
          <p:cNvPr id="93" name="Rectangle 92">
            <a:extLst>
              <a:ext uri="{FF2B5EF4-FFF2-40B4-BE49-F238E27FC236}">
                <a16:creationId xmlns:a16="http://schemas.microsoft.com/office/drawing/2014/main" id="{2F924420-A834-A942-9969-1BD9DB3377D7}"/>
              </a:ext>
            </a:extLst>
          </p:cNvPr>
          <p:cNvSpPr/>
          <p:nvPr/>
        </p:nvSpPr>
        <p:spPr>
          <a:xfrm>
            <a:off x="8798312" y="1574202"/>
            <a:ext cx="501805" cy="49117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B2B02C69-17C2-5744-9C2B-D488753F211F}"/>
              </a:ext>
            </a:extLst>
          </p:cNvPr>
          <p:cNvSpPr txBox="1"/>
          <p:nvPr/>
        </p:nvSpPr>
        <p:spPr>
          <a:xfrm>
            <a:off x="9300117" y="1636854"/>
            <a:ext cx="2387064" cy="369332"/>
          </a:xfrm>
          <a:prstGeom prst="rect">
            <a:avLst/>
          </a:prstGeom>
          <a:noFill/>
        </p:spPr>
        <p:txBody>
          <a:bodyPr wrap="none" rtlCol="0">
            <a:spAutoFit/>
          </a:bodyPr>
          <a:lstStyle/>
          <a:p>
            <a:r>
              <a:rPr lang="en-US" dirty="0"/>
              <a:t>- Open Working Groups</a:t>
            </a:r>
          </a:p>
        </p:txBody>
      </p:sp>
      <p:sp>
        <p:nvSpPr>
          <p:cNvPr id="95" name="TextBox 94">
            <a:extLst>
              <a:ext uri="{FF2B5EF4-FFF2-40B4-BE49-F238E27FC236}">
                <a16:creationId xmlns:a16="http://schemas.microsoft.com/office/drawing/2014/main" id="{4D3DA0DD-9A99-9E4B-BD24-398B1F219024}"/>
              </a:ext>
            </a:extLst>
          </p:cNvPr>
          <p:cNvSpPr txBox="1"/>
          <p:nvPr/>
        </p:nvSpPr>
        <p:spPr>
          <a:xfrm>
            <a:off x="11721060" y="6480365"/>
            <a:ext cx="301686" cy="369332"/>
          </a:xfrm>
          <a:prstGeom prst="rect">
            <a:avLst/>
          </a:prstGeom>
          <a:noFill/>
        </p:spPr>
        <p:txBody>
          <a:bodyPr wrap="none" rtlCol="0">
            <a:spAutoFit/>
          </a:bodyPr>
          <a:lstStyle/>
          <a:p>
            <a:fld id="{58DB0ED7-C54A-9F45-AFB8-DCCF652109E4}" type="slidenum">
              <a:rPr lang="en-US" b="1" smtClean="0">
                <a:solidFill>
                  <a:srgbClr val="0000FF"/>
                </a:solidFill>
              </a:rPr>
              <a:t>6</a:t>
            </a:fld>
            <a:endParaRPr lang="en-US" b="1" dirty="0">
              <a:solidFill>
                <a:srgbClr val="0000FF"/>
              </a:solidFill>
            </a:endParaRPr>
          </a:p>
        </p:txBody>
      </p:sp>
    </p:spTree>
    <p:extLst>
      <p:ext uri="{BB962C8B-B14F-4D97-AF65-F5344CB8AC3E}">
        <p14:creationId xmlns:p14="http://schemas.microsoft.com/office/powerpoint/2010/main" val="3267766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B54F199-6818-EF40-BC38-18D6B593C2C2}"/>
              </a:ext>
            </a:extLst>
          </p:cNvPr>
          <p:cNvSpPr/>
          <p:nvPr/>
        </p:nvSpPr>
        <p:spPr>
          <a:xfrm>
            <a:off x="2222111" y="1933063"/>
            <a:ext cx="2109508" cy="4196274"/>
          </a:xfrm>
          <a:prstGeom prst="rect">
            <a:avLst/>
          </a:prstGeom>
          <a:solidFill>
            <a:srgbClr val="EDD5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rgbClr val="0070C0"/>
                </a:solidFill>
              </a:rPr>
              <a:t>R &amp; A TEAM</a:t>
            </a:r>
          </a:p>
          <a:p>
            <a:pPr algn="ctr"/>
            <a:r>
              <a:rPr lang="en-US" b="1" dirty="0">
                <a:solidFill>
                  <a:srgbClr val="0070C0"/>
                </a:solidFill>
              </a:rPr>
              <a:t>Working Groups</a:t>
            </a:r>
          </a:p>
        </p:txBody>
      </p:sp>
      <p:sp>
        <p:nvSpPr>
          <p:cNvPr id="10" name="Rectangle 9">
            <a:extLst>
              <a:ext uri="{FF2B5EF4-FFF2-40B4-BE49-F238E27FC236}">
                <a16:creationId xmlns:a16="http://schemas.microsoft.com/office/drawing/2014/main" id="{423057D9-2698-BC43-A5F6-E7D0807AB350}"/>
              </a:ext>
            </a:extLst>
          </p:cNvPr>
          <p:cNvSpPr/>
          <p:nvPr/>
        </p:nvSpPr>
        <p:spPr>
          <a:xfrm>
            <a:off x="2512508" y="522507"/>
            <a:ext cx="1365662" cy="12231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Decadal Survey</a:t>
            </a:r>
          </a:p>
        </p:txBody>
      </p:sp>
      <p:sp>
        <p:nvSpPr>
          <p:cNvPr id="11" name="Rectangle 10">
            <a:extLst>
              <a:ext uri="{FF2B5EF4-FFF2-40B4-BE49-F238E27FC236}">
                <a16:creationId xmlns:a16="http://schemas.microsoft.com/office/drawing/2014/main" id="{B1CE4380-7020-6A47-89A7-3CBAE02B82FC}"/>
              </a:ext>
            </a:extLst>
          </p:cNvPr>
          <p:cNvSpPr/>
          <p:nvPr/>
        </p:nvSpPr>
        <p:spPr>
          <a:xfrm>
            <a:off x="5419994" y="5071849"/>
            <a:ext cx="1365662" cy="100797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SBG MISSION CONCEPT</a:t>
            </a:r>
          </a:p>
        </p:txBody>
      </p:sp>
      <p:sp>
        <p:nvSpPr>
          <p:cNvPr id="12" name="Right Arrow 11">
            <a:extLst>
              <a:ext uri="{FF2B5EF4-FFF2-40B4-BE49-F238E27FC236}">
                <a16:creationId xmlns:a16="http://schemas.microsoft.com/office/drawing/2014/main" id="{D909B8B3-7287-0D4C-98C6-EDA780D27D38}"/>
              </a:ext>
            </a:extLst>
          </p:cNvPr>
          <p:cNvSpPr/>
          <p:nvPr/>
        </p:nvSpPr>
        <p:spPr>
          <a:xfrm>
            <a:off x="1790088" y="2659363"/>
            <a:ext cx="722420"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36F51E76-B869-824E-AA74-7534B16CD738}"/>
              </a:ext>
            </a:extLst>
          </p:cNvPr>
          <p:cNvSpPr/>
          <p:nvPr/>
        </p:nvSpPr>
        <p:spPr>
          <a:xfrm>
            <a:off x="1792286" y="3544944"/>
            <a:ext cx="722420"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877255E2-BA53-CD4F-AE1D-7B15A5668984}"/>
              </a:ext>
            </a:extLst>
          </p:cNvPr>
          <p:cNvSpPr/>
          <p:nvPr/>
        </p:nvSpPr>
        <p:spPr>
          <a:xfrm>
            <a:off x="1793631" y="4430525"/>
            <a:ext cx="722420"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a:extLst>
              <a:ext uri="{FF2B5EF4-FFF2-40B4-BE49-F238E27FC236}">
                <a16:creationId xmlns:a16="http://schemas.microsoft.com/office/drawing/2014/main" id="{3977C091-F7CA-C041-B883-6118CB4A6822}"/>
              </a:ext>
            </a:extLst>
          </p:cNvPr>
          <p:cNvSpPr/>
          <p:nvPr/>
        </p:nvSpPr>
        <p:spPr>
          <a:xfrm>
            <a:off x="1790087" y="5281770"/>
            <a:ext cx="722420"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D69BFA-760E-8948-9E76-46C96D51C40A}"/>
              </a:ext>
            </a:extLst>
          </p:cNvPr>
          <p:cNvSpPr/>
          <p:nvPr/>
        </p:nvSpPr>
        <p:spPr>
          <a:xfrm>
            <a:off x="424426" y="634391"/>
            <a:ext cx="1365662" cy="974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NRC Committee on ESAS</a:t>
            </a:r>
          </a:p>
        </p:txBody>
      </p:sp>
      <p:sp>
        <p:nvSpPr>
          <p:cNvPr id="17" name="Right Arrow 16">
            <a:extLst>
              <a:ext uri="{FF2B5EF4-FFF2-40B4-BE49-F238E27FC236}">
                <a16:creationId xmlns:a16="http://schemas.microsoft.com/office/drawing/2014/main" id="{9A0E641B-CAF8-4A43-9478-0BC737EA8062}"/>
              </a:ext>
            </a:extLst>
          </p:cNvPr>
          <p:cNvSpPr/>
          <p:nvPr/>
        </p:nvSpPr>
        <p:spPr>
          <a:xfrm>
            <a:off x="1790088" y="916367"/>
            <a:ext cx="722420"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88FD84D-E90D-AA40-A0A4-086396DB6BBA}"/>
              </a:ext>
            </a:extLst>
          </p:cNvPr>
          <p:cNvSpPr/>
          <p:nvPr/>
        </p:nvSpPr>
        <p:spPr>
          <a:xfrm>
            <a:off x="3878170" y="911900"/>
            <a:ext cx="1522018"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200B1853-723D-AD47-A15E-41CBD1805B1A}"/>
              </a:ext>
            </a:extLst>
          </p:cNvPr>
          <p:cNvSpPr/>
          <p:nvPr/>
        </p:nvSpPr>
        <p:spPr>
          <a:xfrm rot="5400000">
            <a:off x="5911823" y="1996037"/>
            <a:ext cx="382004"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6095B5-A0F0-9143-B267-A97DB1E4B35C}"/>
              </a:ext>
            </a:extLst>
          </p:cNvPr>
          <p:cNvSpPr/>
          <p:nvPr/>
        </p:nvSpPr>
        <p:spPr>
          <a:xfrm>
            <a:off x="5416030" y="534375"/>
            <a:ext cx="1365662" cy="14844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Science and Application</a:t>
            </a:r>
          </a:p>
          <a:p>
            <a:pPr algn="ctr"/>
            <a:r>
              <a:rPr lang="en-US" b="1" dirty="0" err="1"/>
              <a:t>TraceabilityMatrix</a:t>
            </a:r>
            <a:endParaRPr lang="en-US" b="1" dirty="0"/>
          </a:p>
        </p:txBody>
      </p:sp>
      <p:sp>
        <p:nvSpPr>
          <p:cNvPr id="21" name="Rectangle 20">
            <a:extLst>
              <a:ext uri="{FF2B5EF4-FFF2-40B4-BE49-F238E27FC236}">
                <a16:creationId xmlns:a16="http://schemas.microsoft.com/office/drawing/2014/main" id="{AB6F7D97-FF25-554A-9C71-FCDEF90DB9D6}"/>
              </a:ext>
            </a:extLst>
          </p:cNvPr>
          <p:cNvSpPr/>
          <p:nvPr/>
        </p:nvSpPr>
        <p:spPr>
          <a:xfrm>
            <a:off x="5264727" y="3736322"/>
            <a:ext cx="1662545" cy="947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NASA HQ</a:t>
            </a:r>
          </a:p>
        </p:txBody>
      </p:sp>
      <p:sp>
        <p:nvSpPr>
          <p:cNvPr id="23" name="Rectangle 22">
            <a:extLst>
              <a:ext uri="{FF2B5EF4-FFF2-40B4-BE49-F238E27FC236}">
                <a16:creationId xmlns:a16="http://schemas.microsoft.com/office/drawing/2014/main" id="{471FC829-6153-8047-9176-085584BCB187}"/>
              </a:ext>
            </a:extLst>
          </p:cNvPr>
          <p:cNvSpPr/>
          <p:nvPr/>
        </p:nvSpPr>
        <p:spPr>
          <a:xfrm>
            <a:off x="10049401" y="689811"/>
            <a:ext cx="1569802" cy="4223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Satellite Development Community</a:t>
            </a:r>
          </a:p>
        </p:txBody>
      </p:sp>
      <p:sp>
        <p:nvSpPr>
          <p:cNvPr id="24" name="Right Arrow 23">
            <a:extLst>
              <a:ext uri="{FF2B5EF4-FFF2-40B4-BE49-F238E27FC236}">
                <a16:creationId xmlns:a16="http://schemas.microsoft.com/office/drawing/2014/main" id="{4238C3DC-4D34-E84B-AC8F-D686CE25107A}"/>
              </a:ext>
            </a:extLst>
          </p:cNvPr>
          <p:cNvSpPr/>
          <p:nvPr/>
        </p:nvSpPr>
        <p:spPr>
          <a:xfrm flipH="1">
            <a:off x="9266123" y="3503879"/>
            <a:ext cx="783277"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2A98F17-E7E2-184D-A11C-E6FDD9FCCE7E}"/>
              </a:ext>
            </a:extLst>
          </p:cNvPr>
          <p:cNvSpPr/>
          <p:nvPr/>
        </p:nvSpPr>
        <p:spPr>
          <a:xfrm rot="5400000">
            <a:off x="3121606" y="4104733"/>
            <a:ext cx="2882188" cy="217287"/>
          </a:xfrm>
          <a:prstGeom prst="rect">
            <a:avLst/>
          </a:prstGeom>
          <a:pattFill prst="dkDn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8C301BD-191C-F847-8A1D-E801064339EE}"/>
              </a:ext>
            </a:extLst>
          </p:cNvPr>
          <p:cNvSpPr/>
          <p:nvPr/>
        </p:nvSpPr>
        <p:spPr>
          <a:xfrm>
            <a:off x="3875476" y="3684475"/>
            <a:ext cx="613353" cy="217287"/>
          </a:xfrm>
          <a:prstGeom prst="rect">
            <a:avLst/>
          </a:prstGeom>
          <a:pattFill prst="dkDn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4F96E51-6D0D-DE49-B551-9B4090FCA62C}"/>
              </a:ext>
            </a:extLst>
          </p:cNvPr>
          <p:cNvSpPr/>
          <p:nvPr/>
        </p:nvSpPr>
        <p:spPr>
          <a:xfrm>
            <a:off x="3878170" y="2772282"/>
            <a:ext cx="621480" cy="217287"/>
          </a:xfrm>
          <a:prstGeom prst="rect">
            <a:avLst/>
          </a:prstGeom>
          <a:pattFill prst="dkDn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6D1B68D-1D04-3144-A100-AE8D785D80D6}"/>
              </a:ext>
            </a:extLst>
          </p:cNvPr>
          <p:cNvSpPr/>
          <p:nvPr/>
        </p:nvSpPr>
        <p:spPr>
          <a:xfrm>
            <a:off x="3880762" y="4574088"/>
            <a:ext cx="601211" cy="217287"/>
          </a:xfrm>
          <a:prstGeom prst="rect">
            <a:avLst/>
          </a:prstGeom>
          <a:pattFill prst="dkDn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0B539D2-8A92-7443-B850-5B4234E3DB66}"/>
              </a:ext>
            </a:extLst>
          </p:cNvPr>
          <p:cNvSpPr/>
          <p:nvPr/>
        </p:nvSpPr>
        <p:spPr>
          <a:xfrm>
            <a:off x="3887618" y="5437183"/>
            <a:ext cx="601211" cy="217287"/>
          </a:xfrm>
          <a:prstGeom prst="rect">
            <a:avLst/>
          </a:prstGeom>
          <a:pattFill prst="dkDn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CCAB3FCA-B949-9C4C-8CC0-5D20FDA5340F}"/>
              </a:ext>
            </a:extLst>
          </p:cNvPr>
          <p:cNvSpPr/>
          <p:nvPr/>
        </p:nvSpPr>
        <p:spPr>
          <a:xfrm>
            <a:off x="4654998" y="2668880"/>
            <a:ext cx="636061" cy="427512"/>
          </a:xfrm>
          <a:prstGeom prst="rightArrow">
            <a:avLst/>
          </a:prstGeom>
          <a:pattFill prst="dkDn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C6ABCDAD-3A77-FF4F-A735-292AAD0AB787}"/>
              </a:ext>
            </a:extLst>
          </p:cNvPr>
          <p:cNvSpPr/>
          <p:nvPr/>
        </p:nvSpPr>
        <p:spPr>
          <a:xfrm rot="20545416" flipH="1">
            <a:off x="6916625" y="2325624"/>
            <a:ext cx="985220"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96F64C46-19F7-EF46-8C70-2F0648C7FB08}"/>
              </a:ext>
            </a:extLst>
          </p:cNvPr>
          <p:cNvSpPr/>
          <p:nvPr/>
        </p:nvSpPr>
        <p:spPr>
          <a:xfrm flipH="1">
            <a:off x="9266123" y="1803874"/>
            <a:ext cx="783277"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98313DE-B01F-4940-901A-3A83CBCA0381}"/>
              </a:ext>
            </a:extLst>
          </p:cNvPr>
          <p:cNvSpPr/>
          <p:nvPr/>
        </p:nvSpPr>
        <p:spPr>
          <a:xfrm>
            <a:off x="2512507" y="2536748"/>
            <a:ext cx="1609559" cy="660845"/>
          </a:xfrm>
          <a:prstGeom prst="rect">
            <a:avLst/>
          </a:prstGeom>
          <a:solidFill>
            <a:srgbClr val="B03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Cal/Val</a:t>
            </a:r>
          </a:p>
        </p:txBody>
      </p:sp>
      <p:sp>
        <p:nvSpPr>
          <p:cNvPr id="6" name="Rectangle 5">
            <a:extLst>
              <a:ext uri="{FF2B5EF4-FFF2-40B4-BE49-F238E27FC236}">
                <a16:creationId xmlns:a16="http://schemas.microsoft.com/office/drawing/2014/main" id="{9B7A2DEB-57C3-7C4A-9331-18DCEF8D1623}"/>
              </a:ext>
            </a:extLst>
          </p:cNvPr>
          <p:cNvSpPr/>
          <p:nvPr/>
        </p:nvSpPr>
        <p:spPr>
          <a:xfrm>
            <a:off x="2512507" y="3428278"/>
            <a:ext cx="1609559" cy="660845"/>
          </a:xfrm>
          <a:prstGeom prst="rect">
            <a:avLst/>
          </a:prstGeom>
          <a:solidFill>
            <a:srgbClr val="B03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Algorithm</a:t>
            </a:r>
          </a:p>
        </p:txBody>
      </p:sp>
      <p:sp>
        <p:nvSpPr>
          <p:cNvPr id="7" name="Rectangle 6">
            <a:extLst>
              <a:ext uri="{FF2B5EF4-FFF2-40B4-BE49-F238E27FC236}">
                <a16:creationId xmlns:a16="http://schemas.microsoft.com/office/drawing/2014/main" id="{7B2FD72C-C141-FE44-BC0C-619E7D09A100}"/>
              </a:ext>
            </a:extLst>
          </p:cNvPr>
          <p:cNvSpPr/>
          <p:nvPr/>
        </p:nvSpPr>
        <p:spPr>
          <a:xfrm>
            <a:off x="2512507" y="4319808"/>
            <a:ext cx="1609559" cy="660845"/>
          </a:xfrm>
          <a:prstGeom prst="rect">
            <a:avLst/>
          </a:prstGeom>
          <a:solidFill>
            <a:srgbClr val="B03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Applications</a:t>
            </a:r>
          </a:p>
        </p:txBody>
      </p:sp>
      <p:sp>
        <p:nvSpPr>
          <p:cNvPr id="8" name="Rectangle 7">
            <a:extLst>
              <a:ext uri="{FF2B5EF4-FFF2-40B4-BE49-F238E27FC236}">
                <a16:creationId xmlns:a16="http://schemas.microsoft.com/office/drawing/2014/main" id="{AF7F198E-606E-004C-B60D-5A3F93911894}"/>
              </a:ext>
            </a:extLst>
          </p:cNvPr>
          <p:cNvSpPr/>
          <p:nvPr/>
        </p:nvSpPr>
        <p:spPr>
          <a:xfrm>
            <a:off x="2512507" y="5211337"/>
            <a:ext cx="1609559" cy="660845"/>
          </a:xfrm>
          <a:prstGeom prst="rect">
            <a:avLst/>
          </a:prstGeom>
          <a:solidFill>
            <a:srgbClr val="B03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Modeling</a:t>
            </a:r>
          </a:p>
        </p:txBody>
      </p:sp>
      <p:sp>
        <p:nvSpPr>
          <p:cNvPr id="35" name="Rectangle 34">
            <a:extLst>
              <a:ext uri="{FF2B5EF4-FFF2-40B4-BE49-F238E27FC236}">
                <a16:creationId xmlns:a16="http://schemas.microsoft.com/office/drawing/2014/main" id="{1BFAA302-955C-E24D-AEF9-828A03E76457}"/>
              </a:ext>
            </a:extLst>
          </p:cNvPr>
          <p:cNvSpPr/>
          <p:nvPr/>
        </p:nvSpPr>
        <p:spPr>
          <a:xfrm>
            <a:off x="7756883" y="1275422"/>
            <a:ext cx="1509240" cy="14844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International Partnerships</a:t>
            </a:r>
          </a:p>
        </p:txBody>
      </p:sp>
      <p:sp>
        <p:nvSpPr>
          <p:cNvPr id="39" name="Right Arrow 38">
            <a:extLst>
              <a:ext uri="{FF2B5EF4-FFF2-40B4-BE49-F238E27FC236}">
                <a16:creationId xmlns:a16="http://schemas.microsoft.com/office/drawing/2014/main" id="{F900298A-1923-6F48-B429-415D9974FCB0}"/>
              </a:ext>
            </a:extLst>
          </p:cNvPr>
          <p:cNvSpPr/>
          <p:nvPr/>
        </p:nvSpPr>
        <p:spPr>
          <a:xfrm rot="1054584" flipH="1" flipV="1">
            <a:off x="6921711" y="2995136"/>
            <a:ext cx="985220"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D720931-25B0-1A4C-9B7C-CE9AB6415B9A}"/>
              </a:ext>
            </a:extLst>
          </p:cNvPr>
          <p:cNvSpPr/>
          <p:nvPr/>
        </p:nvSpPr>
        <p:spPr>
          <a:xfrm>
            <a:off x="7746986" y="2987449"/>
            <a:ext cx="1509240" cy="14844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SBG</a:t>
            </a:r>
          </a:p>
          <a:p>
            <a:pPr algn="ctr"/>
            <a:r>
              <a:rPr lang="en-US" b="1" dirty="0"/>
              <a:t>Request for  Information (RFI) 1 &amp; 2</a:t>
            </a:r>
          </a:p>
        </p:txBody>
      </p:sp>
      <p:sp>
        <p:nvSpPr>
          <p:cNvPr id="4" name="Rectangle 3">
            <a:extLst>
              <a:ext uri="{FF2B5EF4-FFF2-40B4-BE49-F238E27FC236}">
                <a16:creationId xmlns:a16="http://schemas.microsoft.com/office/drawing/2014/main" id="{3191D154-EFCB-9445-A8EF-59298E849561}"/>
              </a:ext>
            </a:extLst>
          </p:cNvPr>
          <p:cNvSpPr/>
          <p:nvPr/>
        </p:nvSpPr>
        <p:spPr>
          <a:xfrm>
            <a:off x="424426" y="1733799"/>
            <a:ext cx="1365662" cy="4438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Science and </a:t>
            </a:r>
            <a:r>
              <a:rPr lang="en-US" b="1" dirty="0" err="1"/>
              <a:t>ApplicationsCommunity</a:t>
            </a:r>
            <a:endParaRPr lang="en-US" b="1" dirty="0"/>
          </a:p>
        </p:txBody>
      </p:sp>
      <p:sp>
        <p:nvSpPr>
          <p:cNvPr id="41" name="Right Arrow 40">
            <a:extLst>
              <a:ext uri="{FF2B5EF4-FFF2-40B4-BE49-F238E27FC236}">
                <a16:creationId xmlns:a16="http://schemas.microsoft.com/office/drawing/2014/main" id="{F54ADFBB-F717-D84D-ADDC-8AB80BFCCE72}"/>
              </a:ext>
            </a:extLst>
          </p:cNvPr>
          <p:cNvSpPr/>
          <p:nvPr/>
        </p:nvSpPr>
        <p:spPr>
          <a:xfrm rot="5400000">
            <a:off x="5909089" y="3325582"/>
            <a:ext cx="382004"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DCED8E8B-DAE1-EC4B-847C-5071178B1C7C}"/>
              </a:ext>
            </a:extLst>
          </p:cNvPr>
          <p:cNvSpPr/>
          <p:nvPr/>
        </p:nvSpPr>
        <p:spPr>
          <a:xfrm rot="5400000">
            <a:off x="5904997" y="4667091"/>
            <a:ext cx="382004" cy="42751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B0EBE67-7A85-8B42-842C-5BC31C8A75D8}"/>
              </a:ext>
            </a:extLst>
          </p:cNvPr>
          <p:cNvSpPr txBox="1"/>
          <p:nvPr/>
        </p:nvSpPr>
        <p:spPr>
          <a:xfrm>
            <a:off x="7439888" y="5314087"/>
            <a:ext cx="4031675" cy="954107"/>
          </a:xfrm>
          <a:prstGeom prst="rect">
            <a:avLst/>
          </a:prstGeom>
          <a:noFill/>
        </p:spPr>
        <p:txBody>
          <a:bodyPr wrap="square" rtlCol="0">
            <a:spAutoFit/>
          </a:bodyPr>
          <a:lstStyle/>
          <a:p>
            <a:r>
              <a:rPr lang="en-US" sz="2800" b="1" dirty="0"/>
              <a:t>COMMUNITY INPUT TO ARCHITECTURE STUDY</a:t>
            </a:r>
          </a:p>
        </p:txBody>
      </p:sp>
      <p:sp>
        <p:nvSpPr>
          <p:cNvPr id="38" name="TextBox 37">
            <a:extLst>
              <a:ext uri="{FF2B5EF4-FFF2-40B4-BE49-F238E27FC236}">
                <a16:creationId xmlns:a16="http://schemas.microsoft.com/office/drawing/2014/main" id="{09CA5685-FEF6-D24E-B9E4-D0D76419980C}"/>
              </a:ext>
            </a:extLst>
          </p:cNvPr>
          <p:cNvSpPr txBox="1"/>
          <p:nvPr/>
        </p:nvSpPr>
        <p:spPr>
          <a:xfrm>
            <a:off x="11721060" y="6480365"/>
            <a:ext cx="301686" cy="369332"/>
          </a:xfrm>
          <a:prstGeom prst="rect">
            <a:avLst/>
          </a:prstGeom>
          <a:noFill/>
        </p:spPr>
        <p:txBody>
          <a:bodyPr wrap="none" rtlCol="0">
            <a:spAutoFit/>
          </a:bodyPr>
          <a:lstStyle/>
          <a:p>
            <a:fld id="{58DB0ED7-C54A-9F45-AFB8-DCCF652109E4}" type="slidenum">
              <a:rPr lang="en-US" b="1" smtClean="0">
                <a:solidFill>
                  <a:srgbClr val="0000FF"/>
                </a:solidFill>
              </a:rPr>
              <a:t>7</a:t>
            </a:fld>
            <a:endParaRPr lang="en-US" b="1" dirty="0">
              <a:solidFill>
                <a:srgbClr val="0000FF"/>
              </a:solidFill>
            </a:endParaRPr>
          </a:p>
        </p:txBody>
      </p:sp>
      <p:sp>
        <p:nvSpPr>
          <p:cNvPr id="9" name="Rectangle 8">
            <a:extLst>
              <a:ext uri="{FF2B5EF4-FFF2-40B4-BE49-F238E27FC236}">
                <a16:creationId xmlns:a16="http://schemas.microsoft.com/office/drawing/2014/main" id="{02215FE7-5A21-F142-8968-744749F34AA9}"/>
              </a:ext>
            </a:extLst>
          </p:cNvPr>
          <p:cNvSpPr/>
          <p:nvPr/>
        </p:nvSpPr>
        <p:spPr>
          <a:xfrm>
            <a:off x="5267589" y="2400795"/>
            <a:ext cx="1662545" cy="947541"/>
          </a:xfrm>
          <a:prstGeom prst="rect">
            <a:avLst/>
          </a:prstGeom>
          <a:solidFill>
            <a:srgbClr val="EDD5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rPr>
              <a:t>ARCHITECTURE</a:t>
            </a:r>
          </a:p>
          <a:p>
            <a:pPr algn="ctr"/>
            <a:r>
              <a:rPr lang="en-US" b="1" dirty="0">
                <a:solidFill>
                  <a:srgbClr val="0070C0"/>
                </a:solidFill>
              </a:rPr>
              <a:t>TEAM</a:t>
            </a:r>
          </a:p>
        </p:txBody>
      </p:sp>
    </p:spTree>
    <p:extLst>
      <p:ext uri="{BB962C8B-B14F-4D97-AF65-F5344CB8AC3E}">
        <p14:creationId xmlns:p14="http://schemas.microsoft.com/office/powerpoint/2010/main" val="3027463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7F7818-E13B-AA4B-B599-D07DAE36FA4A}"/>
              </a:ext>
            </a:extLst>
          </p:cNvPr>
          <p:cNvSpPr txBox="1"/>
          <p:nvPr/>
        </p:nvSpPr>
        <p:spPr>
          <a:xfrm>
            <a:off x="3583940" y="393864"/>
            <a:ext cx="5024131" cy="584775"/>
          </a:xfrm>
          <a:prstGeom prst="rect">
            <a:avLst/>
          </a:prstGeom>
          <a:noFill/>
        </p:spPr>
        <p:txBody>
          <a:bodyPr wrap="none" rtlCol="0">
            <a:spAutoFit/>
          </a:bodyPr>
          <a:lstStyle/>
          <a:p>
            <a:pPr algn="ctr"/>
            <a:r>
              <a:rPr lang="en-US" sz="3200" b="1" dirty="0"/>
              <a:t>COMMUNITY ENGAGEMENT</a:t>
            </a:r>
          </a:p>
        </p:txBody>
      </p:sp>
      <p:grpSp>
        <p:nvGrpSpPr>
          <p:cNvPr id="8" name="Group 7">
            <a:extLst>
              <a:ext uri="{FF2B5EF4-FFF2-40B4-BE49-F238E27FC236}">
                <a16:creationId xmlns:a16="http://schemas.microsoft.com/office/drawing/2014/main" id="{1B7B4159-48D7-124B-A353-7D56BD461D97}"/>
              </a:ext>
            </a:extLst>
          </p:cNvPr>
          <p:cNvGrpSpPr/>
          <p:nvPr/>
        </p:nvGrpSpPr>
        <p:grpSpPr>
          <a:xfrm>
            <a:off x="237510" y="1228014"/>
            <a:ext cx="7612084" cy="5113403"/>
            <a:chOff x="748145" y="1365662"/>
            <a:chExt cx="4570024" cy="4293923"/>
          </a:xfrm>
          <a:solidFill>
            <a:srgbClr val="7030A0"/>
          </a:solidFill>
        </p:grpSpPr>
        <p:sp>
          <p:nvSpPr>
            <p:cNvPr id="2" name="Rectangle 1">
              <a:extLst>
                <a:ext uri="{FF2B5EF4-FFF2-40B4-BE49-F238E27FC236}">
                  <a16:creationId xmlns:a16="http://schemas.microsoft.com/office/drawing/2014/main" id="{C8B3BA1A-4FB1-4042-B145-F2D7229FF818}"/>
                </a:ext>
              </a:extLst>
            </p:cNvPr>
            <p:cNvSpPr/>
            <p:nvPr/>
          </p:nvSpPr>
          <p:spPr>
            <a:xfrm>
              <a:off x="748145" y="1365662"/>
              <a:ext cx="2196936" cy="2063338"/>
            </a:xfrm>
            <a:prstGeom prst="rect">
              <a:avLst/>
            </a:prstGeom>
            <a:grp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u="sng" dirty="0"/>
                <a:t>ALGORITHMS</a:t>
              </a:r>
            </a:p>
            <a:p>
              <a:endParaRPr lang="en-US" b="1" dirty="0"/>
            </a:p>
            <a:p>
              <a:r>
                <a:rPr lang="en-US" b="1" dirty="0"/>
                <a:t>Kerry </a:t>
              </a:r>
              <a:r>
                <a:rPr lang="en-US" b="1" dirty="0" err="1"/>
                <a:t>Cawse</a:t>
              </a:r>
              <a:r>
                <a:rPr lang="en-US" b="1" dirty="0"/>
                <a:t>-Nicholson</a:t>
              </a:r>
            </a:p>
            <a:p>
              <a:r>
                <a:rPr lang="en-US" b="1" dirty="0" err="1">
                  <a:solidFill>
                    <a:srgbClr val="FFFF00"/>
                  </a:solidFill>
                </a:rPr>
                <a:t>Kerry-Anne.Cawse-Nicholson@jpl.nasa.gov</a:t>
              </a:r>
              <a:endParaRPr lang="en-US" b="1" dirty="0">
                <a:solidFill>
                  <a:srgbClr val="FFFF00"/>
                </a:solidFill>
              </a:endParaRPr>
            </a:p>
            <a:p>
              <a:endParaRPr lang="en-US" b="1" dirty="0"/>
            </a:p>
            <a:p>
              <a:pPr marL="285750" indent="-285750">
                <a:buFont typeface="Courier New" panose="02070309020205020404" pitchFamily="49" charset="0"/>
                <a:buChar char="o"/>
              </a:pPr>
              <a:r>
                <a:rPr lang="en-US" b="1" dirty="0"/>
                <a:t>State-of-Research Algorithms</a:t>
              </a:r>
            </a:p>
            <a:p>
              <a:pPr marL="285750" indent="-285750">
                <a:buFont typeface="Courier New" panose="02070309020205020404" pitchFamily="49" charset="0"/>
                <a:buChar char="o"/>
              </a:pPr>
              <a:r>
                <a:rPr lang="en-US" b="1" dirty="0"/>
                <a:t>Representative Data Products</a:t>
              </a:r>
            </a:p>
            <a:p>
              <a:endParaRPr lang="en-US" b="1" dirty="0"/>
            </a:p>
          </p:txBody>
        </p:sp>
        <p:sp>
          <p:nvSpPr>
            <p:cNvPr id="5" name="Rectangle 4">
              <a:extLst>
                <a:ext uri="{FF2B5EF4-FFF2-40B4-BE49-F238E27FC236}">
                  <a16:creationId xmlns:a16="http://schemas.microsoft.com/office/drawing/2014/main" id="{7C07BB87-BB8B-AA42-A053-A21CCA84497F}"/>
                </a:ext>
              </a:extLst>
            </p:cNvPr>
            <p:cNvSpPr/>
            <p:nvPr/>
          </p:nvSpPr>
          <p:spPr>
            <a:xfrm>
              <a:off x="748145" y="3596247"/>
              <a:ext cx="2196936" cy="2063338"/>
            </a:xfrm>
            <a:prstGeom prst="rect">
              <a:avLst/>
            </a:prstGeom>
            <a:grp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u="sng" dirty="0"/>
                <a:t>CAL/VAL</a:t>
              </a:r>
            </a:p>
            <a:p>
              <a:endParaRPr lang="en-US" b="1" dirty="0"/>
            </a:p>
            <a:p>
              <a:r>
                <a:rPr lang="en-US" b="1" dirty="0"/>
                <a:t>Kevin </a:t>
              </a:r>
              <a:r>
                <a:rPr lang="en-US" b="1" dirty="0" err="1"/>
                <a:t>Turpie</a:t>
              </a:r>
              <a:endParaRPr lang="en-US" b="1" dirty="0"/>
            </a:p>
            <a:p>
              <a:r>
                <a:rPr lang="en-US" b="1" dirty="0" err="1">
                  <a:solidFill>
                    <a:srgbClr val="FFFF00"/>
                  </a:solidFill>
                </a:rPr>
                <a:t>kturpie@umbc.edu</a:t>
              </a:r>
              <a:endParaRPr lang="en-US" b="1" dirty="0">
                <a:solidFill>
                  <a:srgbClr val="FFFF00"/>
                </a:solidFill>
              </a:endParaRPr>
            </a:p>
            <a:p>
              <a:endParaRPr lang="en-US" b="1" dirty="0"/>
            </a:p>
            <a:p>
              <a:pPr marL="285750" indent="-285750">
                <a:buFont typeface="Courier New" panose="02070309020205020404" pitchFamily="49" charset="0"/>
                <a:buChar char="o"/>
              </a:pPr>
              <a:r>
                <a:rPr lang="en-US" b="1" dirty="0"/>
                <a:t>Cal/Val Infrastructure</a:t>
              </a:r>
            </a:p>
            <a:p>
              <a:pPr marL="285750" indent="-285750">
                <a:buFont typeface="Courier New" panose="02070309020205020404" pitchFamily="49" charset="0"/>
                <a:buChar char="o"/>
              </a:pPr>
              <a:r>
                <a:rPr lang="en-US" b="1" dirty="0"/>
                <a:t>Connecting Engineering to Science</a:t>
              </a:r>
            </a:p>
          </p:txBody>
        </p:sp>
        <p:sp>
          <p:nvSpPr>
            <p:cNvPr id="6" name="Rectangle 5">
              <a:extLst>
                <a:ext uri="{FF2B5EF4-FFF2-40B4-BE49-F238E27FC236}">
                  <a16:creationId xmlns:a16="http://schemas.microsoft.com/office/drawing/2014/main" id="{0D6B7F4D-67B6-FC44-B86D-EC97E684EC57}"/>
                </a:ext>
              </a:extLst>
            </p:cNvPr>
            <p:cNvSpPr/>
            <p:nvPr/>
          </p:nvSpPr>
          <p:spPr>
            <a:xfrm>
              <a:off x="3121233" y="1365662"/>
              <a:ext cx="2196936" cy="2063338"/>
            </a:xfrm>
            <a:prstGeom prst="rect">
              <a:avLst/>
            </a:prstGeom>
            <a:grp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u="sng" dirty="0"/>
                <a:t>APPLICATIONS</a:t>
              </a:r>
            </a:p>
            <a:p>
              <a:endParaRPr lang="en-US" b="1" dirty="0"/>
            </a:p>
            <a:p>
              <a:r>
                <a:rPr lang="en-US" b="1" dirty="0"/>
                <a:t>Stephanie </a:t>
              </a:r>
              <a:r>
                <a:rPr lang="en-US" b="1" dirty="0" err="1"/>
                <a:t>Schollaert</a:t>
              </a:r>
              <a:r>
                <a:rPr lang="en-US" b="1" dirty="0"/>
                <a:t> </a:t>
              </a:r>
              <a:r>
                <a:rPr lang="en-US" b="1" dirty="0" err="1"/>
                <a:t>Uz</a:t>
              </a:r>
              <a:endParaRPr lang="en-US" b="1" dirty="0"/>
            </a:p>
            <a:p>
              <a:r>
                <a:rPr lang="en-US" b="1" dirty="0" err="1">
                  <a:solidFill>
                    <a:srgbClr val="FFFF00"/>
                  </a:solidFill>
                </a:rPr>
                <a:t>stephanie.uz@nasa.gov</a:t>
              </a:r>
              <a:endParaRPr lang="en-US" b="1" dirty="0">
                <a:solidFill>
                  <a:srgbClr val="FFFF00"/>
                </a:solidFill>
              </a:endParaRPr>
            </a:p>
            <a:p>
              <a:endParaRPr lang="en-US" b="1" dirty="0"/>
            </a:p>
            <a:p>
              <a:pPr marL="285750" indent="-285750">
                <a:buFont typeface="Courier New" panose="02070309020205020404" pitchFamily="49" charset="0"/>
                <a:buChar char="o"/>
              </a:pPr>
              <a:r>
                <a:rPr lang="en-US" b="1" dirty="0"/>
                <a:t>Representative applications</a:t>
              </a:r>
            </a:p>
            <a:p>
              <a:pPr marL="285750" indent="-285750">
                <a:buFont typeface="Courier New" panose="02070309020205020404" pitchFamily="49" charset="0"/>
                <a:buChar char="o"/>
              </a:pPr>
              <a:r>
                <a:rPr lang="en-US" b="1" dirty="0"/>
                <a:t>Applications supportability</a:t>
              </a:r>
            </a:p>
          </p:txBody>
        </p:sp>
        <p:sp>
          <p:nvSpPr>
            <p:cNvPr id="7" name="Rectangle 6">
              <a:extLst>
                <a:ext uri="{FF2B5EF4-FFF2-40B4-BE49-F238E27FC236}">
                  <a16:creationId xmlns:a16="http://schemas.microsoft.com/office/drawing/2014/main" id="{C551C769-345D-7B4B-A64F-B8599C216230}"/>
                </a:ext>
              </a:extLst>
            </p:cNvPr>
            <p:cNvSpPr/>
            <p:nvPr/>
          </p:nvSpPr>
          <p:spPr>
            <a:xfrm>
              <a:off x="3121233" y="3596247"/>
              <a:ext cx="2196936" cy="2063338"/>
            </a:xfrm>
            <a:prstGeom prst="rect">
              <a:avLst/>
            </a:prstGeom>
            <a:grp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u="sng" dirty="0"/>
                <a:t>MODELING</a:t>
              </a:r>
            </a:p>
            <a:p>
              <a:endParaRPr lang="en-US" b="1" dirty="0"/>
            </a:p>
            <a:p>
              <a:r>
                <a:rPr lang="en-US" b="1" dirty="0"/>
                <a:t>Ben Poulter</a:t>
              </a:r>
            </a:p>
            <a:p>
              <a:r>
                <a:rPr lang="en-US" b="1" dirty="0" err="1">
                  <a:solidFill>
                    <a:srgbClr val="FFFF00"/>
                  </a:solidFill>
                </a:rPr>
                <a:t>benjamin.poulter@nasa.gov</a:t>
              </a:r>
              <a:endParaRPr lang="en-US" b="1" dirty="0">
                <a:solidFill>
                  <a:srgbClr val="FFFF00"/>
                </a:solidFill>
              </a:endParaRPr>
            </a:p>
            <a:p>
              <a:endParaRPr lang="en-US" b="1" dirty="0"/>
            </a:p>
            <a:p>
              <a:pPr marL="285750" indent="-285750">
                <a:buFont typeface="Courier New" panose="02070309020205020404" pitchFamily="49" charset="0"/>
                <a:buChar char="o"/>
              </a:pPr>
              <a:r>
                <a:rPr lang="en-US" b="1" dirty="0"/>
                <a:t>Observation System Simulation Experiments (OSSE)</a:t>
              </a:r>
            </a:p>
            <a:p>
              <a:pPr marL="285750" indent="-285750">
                <a:buFont typeface="Courier New" panose="02070309020205020404" pitchFamily="49" charset="0"/>
                <a:buChar char="o"/>
              </a:pPr>
              <a:r>
                <a:rPr lang="en-US" b="1" dirty="0"/>
                <a:t>Uncertainty Quantification</a:t>
              </a:r>
            </a:p>
          </p:txBody>
        </p:sp>
      </p:grpSp>
      <p:sp>
        <p:nvSpPr>
          <p:cNvPr id="11" name="TextBox 10">
            <a:extLst>
              <a:ext uri="{FF2B5EF4-FFF2-40B4-BE49-F238E27FC236}">
                <a16:creationId xmlns:a16="http://schemas.microsoft.com/office/drawing/2014/main" id="{9F7CBF80-8AC4-5C4D-BAA4-4EA2C161FC1E}"/>
              </a:ext>
            </a:extLst>
          </p:cNvPr>
          <p:cNvSpPr txBox="1"/>
          <p:nvPr/>
        </p:nvSpPr>
        <p:spPr>
          <a:xfrm>
            <a:off x="1543799" y="902522"/>
            <a:ext cx="5000728" cy="369332"/>
          </a:xfrm>
          <a:prstGeom prst="rect">
            <a:avLst/>
          </a:prstGeom>
          <a:noFill/>
        </p:spPr>
        <p:txBody>
          <a:bodyPr wrap="none" rtlCol="0">
            <a:spAutoFit/>
          </a:bodyPr>
          <a:lstStyle/>
          <a:p>
            <a:r>
              <a:rPr lang="en-US" b="1" dirty="0"/>
              <a:t>RESEARCH AND APPLICATIONS WORKING GROUPS</a:t>
            </a:r>
          </a:p>
        </p:txBody>
      </p:sp>
      <p:sp>
        <p:nvSpPr>
          <p:cNvPr id="12" name="Rectangle 11">
            <a:extLst>
              <a:ext uri="{FF2B5EF4-FFF2-40B4-BE49-F238E27FC236}">
                <a16:creationId xmlns:a16="http://schemas.microsoft.com/office/drawing/2014/main" id="{454BCF6F-CE93-154F-866E-2122B724F2F8}"/>
              </a:ext>
            </a:extLst>
          </p:cNvPr>
          <p:cNvSpPr/>
          <p:nvPr/>
        </p:nvSpPr>
        <p:spPr>
          <a:xfrm>
            <a:off x="8134596" y="1228014"/>
            <a:ext cx="3819893" cy="5113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PHASE 1</a:t>
            </a:r>
          </a:p>
          <a:p>
            <a:r>
              <a:rPr lang="en-US" sz="2000" b="1" dirty="0">
                <a:solidFill>
                  <a:srgbClr val="FFFF00"/>
                </a:solidFill>
              </a:rPr>
              <a:t>12-14 June 2019</a:t>
            </a:r>
          </a:p>
          <a:p>
            <a:r>
              <a:rPr lang="en-US" sz="2000" b="1" dirty="0">
                <a:solidFill>
                  <a:srgbClr val="FFFF00"/>
                </a:solidFill>
              </a:rPr>
              <a:t>Holiday Inn Capitol</a:t>
            </a:r>
          </a:p>
          <a:p>
            <a:r>
              <a:rPr lang="en-US" sz="2000" b="1" dirty="0">
                <a:solidFill>
                  <a:srgbClr val="FFFF00"/>
                </a:solidFill>
              </a:rPr>
              <a:t>Washington, D.C. USA</a:t>
            </a:r>
          </a:p>
          <a:p>
            <a:endParaRPr lang="en-US" sz="2000" b="1" dirty="0"/>
          </a:p>
          <a:p>
            <a:r>
              <a:rPr lang="en-US" sz="2000" b="1" dirty="0"/>
              <a:t>PHASE 2</a:t>
            </a:r>
          </a:p>
          <a:p>
            <a:r>
              <a:rPr lang="en-US" sz="2000" b="1" dirty="0">
                <a:solidFill>
                  <a:srgbClr val="FFFF00"/>
                </a:solidFill>
              </a:rPr>
              <a:t>26 March 2020 – Webinar</a:t>
            </a:r>
          </a:p>
          <a:p>
            <a:r>
              <a:rPr lang="en-US" sz="2000" b="1" dirty="0">
                <a:solidFill>
                  <a:srgbClr val="FFFF00"/>
                </a:solidFill>
              </a:rPr>
              <a:t>27 May 2020 – Webinar</a:t>
            </a:r>
          </a:p>
          <a:p>
            <a:r>
              <a:rPr lang="en-US" sz="2000" b="1" dirty="0">
                <a:solidFill>
                  <a:srgbClr val="FFFF00"/>
                </a:solidFill>
              </a:rPr>
              <a:t>15 July 2020 – Webinar</a:t>
            </a:r>
          </a:p>
          <a:p>
            <a:endParaRPr lang="en-US" sz="2000" b="1" dirty="0">
              <a:solidFill>
                <a:srgbClr val="FFFF00"/>
              </a:solidFill>
            </a:endParaRPr>
          </a:p>
          <a:p>
            <a:r>
              <a:rPr lang="en-US" sz="2000" b="1" dirty="0">
                <a:solidFill>
                  <a:schemeClr val="bg1"/>
                </a:solidFill>
              </a:rPr>
              <a:t>SBG will host annual community meetings.</a:t>
            </a:r>
          </a:p>
          <a:p>
            <a:endParaRPr lang="en-US" sz="2000" b="1" dirty="0">
              <a:solidFill>
                <a:srgbClr val="FFFF00"/>
              </a:solidFill>
            </a:endParaRPr>
          </a:p>
          <a:p>
            <a:endParaRPr lang="en-US" sz="2000" b="1" dirty="0">
              <a:solidFill>
                <a:schemeClr val="bg1"/>
              </a:solidFill>
            </a:endParaRPr>
          </a:p>
        </p:txBody>
      </p:sp>
      <p:sp>
        <p:nvSpPr>
          <p:cNvPr id="13" name="TextBox 12">
            <a:extLst>
              <a:ext uri="{FF2B5EF4-FFF2-40B4-BE49-F238E27FC236}">
                <a16:creationId xmlns:a16="http://schemas.microsoft.com/office/drawing/2014/main" id="{0D01831F-893C-3A49-91AA-8844456CFA9E}"/>
              </a:ext>
            </a:extLst>
          </p:cNvPr>
          <p:cNvSpPr txBox="1"/>
          <p:nvPr/>
        </p:nvSpPr>
        <p:spPr>
          <a:xfrm>
            <a:off x="8224365" y="902522"/>
            <a:ext cx="3654014" cy="369332"/>
          </a:xfrm>
          <a:prstGeom prst="rect">
            <a:avLst/>
          </a:prstGeom>
          <a:noFill/>
        </p:spPr>
        <p:txBody>
          <a:bodyPr wrap="none" rtlCol="0">
            <a:spAutoFit/>
          </a:bodyPr>
          <a:lstStyle/>
          <a:p>
            <a:r>
              <a:rPr lang="en-US" b="1" dirty="0"/>
              <a:t>ANNUAL COMMUNITY WORKSHOPS</a:t>
            </a:r>
          </a:p>
        </p:txBody>
      </p:sp>
      <p:sp>
        <p:nvSpPr>
          <p:cNvPr id="15" name="TextBox 14">
            <a:extLst>
              <a:ext uri="{FF2B5EF4-FFF2-40B4-BE49-F238E27FC236}">
                <a16:creationId xmlns:a16="http://schemas.microsoft.com/office/drawing/2014/main" id="{7AEF1175-521B-BC42-AB79-9060A860B863}"/>
              </a:ext>
            </a:extLst>
          </p:cNvPr>
          <p:cNvSpPr txBox="1"/>
          <p:nvPr/>
        </p:nvSpPr>
        <p:spPr>
          <a:xfrm>
            <a:off x="8172100" y="5070608"/>
            <a:ext cx="3481310" cy="1261884"/>
          </a:xfrm>
          <a:prstGeom prst="rect">
            <a:avLst/>
          </a:prstGeom>
          <a:noFill/>
        </p:spPr>
        <p:txBody>
          <a:bodyPr wrap="square" rtlCol="0">
            <a:spAutoFit/>
          </a:bodyPr>
          <a:lstStyle/>
          <a:p>
            <a:r>
              <a:rPr lang="en-US" sz="2000" b="1" dirty="0">
                <a:solidFill>
                  <a:schemeClr val="bg1"/>
                </a:solidFill>
              </a:rPr>
              <a:t>Information regarding the SBG</a:t>
            </a:r>
          </a:p>
          <a:p>
            <a:r>
              <a:rPr lang="en-US" sz="2000" b="1" dirty="0">
                <a:solidFill>
                  <a:schemeClr val="bg1"/>
                </a:solidFill>
              </a:rPr>
              <a:t>Study at the mission website:</a:t>
            </a:r>
          </a:p>
          <a:p>
            <a:endParaRPr lang="en-US" sz="800" b="1" dirty="0"/>
          </a:p>
          <a:p>
            <a:r>
              <a:rPr lang="en-US" sz="2800" b="1" dirty="0" err="1">
                <a:solidFill>
                  <a:srgbClr val="58FDF8"/>
                </a:solidFill>
              </a:rPr>
              <a:t>sbg.jpl.nasa.gov</a:t>
            </a:r>
            <a:endParaRPr lang="en-US" dirty="0">
              <a:solidFill>
                <a:srgbClr val="58FDF8"/>
              </a:solidFill>
            </a:endParaRPr>
          </a:p>
        </p:txBody>
      </p:sp>
      <p:sp>
        <p:nvSpPr>
          <p:cNvPr id="16" name="TextBox 15">
            <a:extLst>
              <a:ext uri="{FF2B5EF4-FFF2-40B4-BE49-F238E27FC236}">
                <a16:creationId xmlns:a16="http://schemas.microsoft.com/office/drawing/2014/main" id="{5AC16493-B3F6-9543-8EB9-0284E4F391F2}"/>
              </a:ext>
            </a:extLst>
          </p:cNvPr>
          <p:cNvSpPr txBox="1"/>
          <p:nvPr/>
        </p:nvSpPr>
        <p:spPr>
          <a:xfrm>
            <a:off x="11721060" y="6480365"/>
            <a:ext cx="301686" cy="369332"/>
          </a:xfrm>
          <a:prstGeom prst="rect">
            <a:avLst/>
          </a:prstGeom>
          <a:noFill/>
        </p:spPr>
        <p:txBody>
          <a:bodyPr wrap="none" rtlCol="0">
            <a:spAutoFit/>
          </a:bodyPr>
          <a:lstStyle/>
          <a:p>
            <a:fld id="{58DB0ED7-C54A-9F45-AFB8-DCCF652109E4}" type="slidenum">
              <a:rPr lang="en-US" b="1" smtClean="0">
                <a:solidFill>
                  <a:srgbClr val="0000FF"/>
                </a:solidFill>
              </a:rPr>
              <a:t>8</a:t>
            </a:fld>
            <a:endParaRPr lang="en-US" b="1" dirty="0">
              <a:solidFill>
                <a:srgbClr val="0000FF"/>
              </a:solidFill>
            </a:endParaRPr>
          </a:p>
        </p:txBody>
      </p:sp>
    </p:spTree>
    <p:extLst>
      <p:ext uri="{BB962C8B-B14F-4D97-AF65-F5344CB8AC3E}">
        <p14:creationId xmlns:p14="http://schemas.microsoft.com/office/powerpoint/2010/main" val="1017686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216514-D055-BE46-A1D4-F7574093584E}"/>
              </a:ext>
            </a:extLst>
          </p:cNvPr>
          <p:cNvPicPr>
            <a:picLocks noChangeAspect="1"/>
          </p:cNvPicPr>
          <p:nvPr/>
        </p:nvPicPr>
        <p:blipFill rotWithShape="1">
          <a:blip r:embed="rId2"/>
          <a:srcRect t="13735" b="11266"/>
          <a:stretch/>
        </p:blipFill>
        <p:spPr>
          <a:xfrm>
            <a:off x="0" y="-1"/>
            <a:ext cx="12192000" cy="6858001"/>
          </a:xfrm>
          <a:prstGeom prst="rect">
            <a:avLst/>
          </a:prstGeom>
        </p:spPr>
      </p:pic>
      <p:sp>
        <p:nvSpPr>
          <p:cNvPr id="5" name="TextBox 4">
            <a:extLst>
              <a:ext uri="{FF2B5EF4-FFF2-40B4-BE49-F238E27FC236}">
                <a16:creationId xmlns:a16="http://schemas.microsoft.com/office/drawing/2014/main" id="{90C95F82-B24C-6A43-AC0C-BAFF38601385}"/>
              </a:ext>
            </a:extLst>
          </p:cNvPr>
          <p:cNvSpPr txBox="1"/>
          <p:nvPr/>
        </p:nvSpPr>
        <p:spPr>
          <a:xfrm>
            <a:off x="747132" y="132593"/>
            <a:ext cx="5576783" cy="584775"/>
          </a:xfrm>
          <a:prstGeom prst="rect">
            <a:avLst/>
          </a:prstGeom>
          <a:noFill/>
        </p:spPr>
        <p:txBody>
          <a:bodyPr wrap="none" rtlCol="0">
            <a:spAutoFit/>
          </a:bodyPr>
          <a:lstStyle/>
          <a:p>
            <a:r>
              <a:rPr lang="en-US" sz="3200" b="1" dirty="0">
                <a:solidFill>
                  <a:schemeClr val="bg1"/>
                </a:solidFill>
              </a:rPr>
              <a:t>Cross-Mission Discussion Group</a:t>
            </a:r>
          </a:p>
        </p:txBody>
      </p:sp>
      <p:sp>
        <p:nvSpPr>
          <p:cNvPr id="6" name="TextBox 5">
            <a:extLst>
              <a:ext uri="{FF2B5EF4-FFF2-40B4-BE49-F238E27FC236}">
                <a16:creationId xmlns:a16="http://schemas.microsoft.com/office/drawing/2014/main" id="{1E9C7044-036B-B146-96FE-D4503E9E7E7A}"/>
              </a:ext>
            </a:extLst>
          </p:cNvPr>
          <p:cNvSpPr txBox="1"/>
          <p:nvPr/>
        </p:nvSpPr>
        <p:spPr>
          <a:xfrm>
            <a:off x="747132" y="717368"/>
            <a:ext cx="9822426" cy="6186309"/>
          </a:xfrm>
          <a:prstGeom prst="rect">
            <a:avLst/>
          </a:prstGeom>
          <a:noFill/>
        </p:spPr>
        <p:txBody>
          <a:bodyPr wrap="square" rtlCol="0">
            <a:spAutoFit/>
          </a:bodyPr>
          <a:lstStyle/>
          <a:p>
            <a:r>
              <a:rPr lang="en-US" sz="2000" dirty="0">
                <a:solidFill>
                  <a:schemeClr val="bg1"/>
                </a:solidFill>
              </a:rPr>
              <a:t>Identify shareable resources, mutually beneficial opportunities, overlapping activities and find ways to synergize efforts across aquatic missions in order to reduce risk, save cost and better our support of the research and applications needs of the aquatic remote sensing communities.</a:t>
            </a:r>
          </a:p>
          <a:p>
            <a:endParaRPr lang="en-US" sz="2000" dirty="0">
              <a:solidFill>
                <a:schemeClr val="bg1"/>
              </a:solidFill>
            </a:endParaRPr>
          </a:p>
          <a:p>
            <a:r>
              <a:rPr lang="en-US" sz="2000" b="1" dirty="0">
                <a:solidFill>
                  <a:schemeClr val="bg1"/>
                </a:solidFill>
              </a:rPr>
              <a:t>Member Missions: PACE, GLIMR, SBG</a:t>
            </a:r>
          </a:p>
          <a:p>
            <a:endParaRPr lang="en-US" sz="2000" dirty="0">
              <a:solidFill>
                <a:schemeClr val="bg1"/>
              </a:solidFill>
            </a:endParaRPr>
          </a:p>
          <a:p>
            <a:r>
              <a:rPr lang="en-US" sz="2000" dirty="0">
                <a:solidFill>
                  <a:schemeClr val="bg1"/>
                </a:solidFill>
              </a:rPr>
              <a:t>Jeremy </a:t>
            </a:r>
            <a:r>
              <a:rPr lang="en-US" sz="2000" dirty="0" err="1">
                <a:solidFill>
                  <a:schemeClr val="bg1"/>
                </a:solidFill>
              </a:rPr>
              <a:t>Werdell</a:t>
            </a:r>
            <a:r>
              <a:rPr lang="en-US" sz="2000" dirty="0">
                <a:solidFill>
                  <a:schemeClr val="bg1"/>
                </a:solidFill>
              </a:rPr>
              <a:t>		(PACE </a:t>
            </a:r>
            <a:r>
              <a:rPr lang="en-US" sz="2000" dirty="0" err="1">
                <a:solidFill>
                  <a:schemeClr val="bg1"/>
                </a:solidFill>
              </a:rPr>
              <a:t>Proj</a:t>
            </a:r>
            <a:r>
              <a:rPr lang="en-US" sz="2000" dirty="0">
                <a:solidFill>
                  <a:schemeClr val="bg1"/>
                </a:solidFill>
              </a:rPr>
              <a:t> Scientist)</a:t>
            </a:r>
          </a:p>
          <a:p>
            <a:r>
              <a:rPr lang="en-US" sz="2000" dirty="0">
                <a:solidFill>
                  <a:schemeClr val="bg1"/>
                </a:solidFill>
              </a:rPr>
              <a:t>Heidi </a:t>
            </a:r>
            <a:r>
              <a:rPr lang="en-US" sz="2000" dirty="0" err="1">
                <a:solidFill>
                  <a:schemeClr val="bg1"/>
                </a:solidFill>
              </a:rPr>
              <a:t>Dierssen</a:t>
            </a:r>
            <a:r>
              <a:rPr lang="en-US" sz="2000" dirty="0">
                <a:solidFill>
                  <a:schemeClr val="bg1"/>
                </a:solidFill>
              </a:rPr>
              <a:t>		(PACE Science Team Lead)</a:t>
            </a:r>
          </a:p>
          <a:p>
            <a:r>
              <a:rPr lang="en-US" sz="2000" dirty="0">
                <a:solidFill>
                  <a:schemeClr val="bg1"/>
                </a:solidFill>
              </a:rPr>
              <a:t>Carlos Del Castillo	(PACE Ocean Ecology Lab Chief)</a:t>
            </a:r>
          </a:p>
          <a:p>
            <a:endParaRPr lang="en-US" sz="800" dirty="0">
              <a:solidFill>
                <a:schemeClr val="bg1"/>
              </a:solidFill>
            </a:endParaRPr>
          </a:p>
          <a:p>
            <a:r>
              <a:rPr lang="en-US" sz="2000" dirty="0">
                <a:solidFill>
                  <a:schemeClr val="bg1"/>
                </a:solidFill>
              </a:rPr>
              <a:t>Joe Salisbury		(GLIMR PI)</a:t>
            </a:r>
          </a:p>
          <a:p>
            <a:r>
              <a:rPr lang="en-US" sz="2000" dirty="0">
                <a:solidFill>
                  <a:schemeClr val="bg1"/>
                </a:solidFill>
              </a:rPr>
              <a:t>Antonio </a:t>
            </a:r>
            <a:r>
              <a:rPr lang="en-US" sz="2000" dirty="0" err="1">
                <a:solidFill>
                  <a:schemeClr val="bg1"/>
                </a:solidFill>
              </a:rPr>
              <a:t>Mannino</a:t>
            </a:r>
            <a:r>
              <a:rPr lang="en-US" sz="2000" dirty="0">
                <a:solidFill>
                  <a:schemeClr val="bg1"/>
                </a:solidFill>
              </a:rPr>
              <a:t>		(GLIMR Co-I, PACE Deputy </a:t>
            </a:r>
            <a:r>
              <a:rPr lang="en-US" sz="2000" dirty="0" err="1">
                <a:solidFill>
                  <a:schemeClr val="bg1"/>
                </a:solidFill>
              </a:rPr>
              <a:t>Proj</a:t>
            </a:r>
            <a:r>
              <a:rPr lang="en-US" sz="2000" dirty="0">
                <a:solidFill>
                  <a:schemeClr val="bg1"/>
                </a:solidFill>
              </a:rPr>
              <a:t> Scientist)</a:t>
            </a:r>
          </a:p>
          <a:p>
            <a:r>
              <a:rPr lang="en-US" sz="2000" dirty="0">
                <a:solidFill>
                  <a:schemeClr val="bg1"/>
                </a:solidFill>
              </a:rPr>
              <a:t>Maria </a:t>
            </a:r>
            <a:r>
              <a:rPr lang="en-US" sz="2000" dirty="0" err="1">
                <a:solidFill>
                  <a:schemeClr val="bg1"/>
                </a:solidFill>
              </a:rPr>
              <a:t>Tzortziou</a:t>
            </a:r>
            <a:r>
              <a:rPr lang="en-US" sz="2000" dirty="0">
                <a:solidFill>
                  <a:schemeClr val="bg1"/>
                </a:solidFill>
              </a:rPr>
              <a:t>		(GLIMR Co-I)</a:t>
            </a:r>
          </a:p>
          <a:p>
            <a:endParaRPr lang="en-US" sz="800" dirty="0">
              <a:solidFill>
                <a:schemeClr val="bg1"/>
              </a:solidFill>
            </a:endParaRPr>
          </a:p>
          <a:p>
            <a:r>
              <a:rPr lang="en-US" sz="2000" dirty="0">
                <a:solidFill>
                  <a:schemeClr val="bg1"/>
                </a:solidFill>
              </a:rPr>
              <a:t>Kevin </a:t>
            </a:r>
            <a:r>
              <a:rPr lang="en-US" sz="2000" dirty="0" err="1">
                <a:solidFill>
                  <a:schemeClr val="bg1"/>
                </a:solidFill>
              </a:rPr>
              <a:t>Turpie</a:t>
            </a:r>
            <a:r>
              <a:rPr lang="en-US" sz="2000" dirty="0">
                <a:solidFill>
                  <a:schemeClr val="bg1"/>
                </a:solidFill>
              </a:rPr>
              <a:t>		(SBG Cal/Val Co-Lead, Aquatic Studies Group Chair)</a:t>
            </a:r>
          </a:p>
          <a:p>
            <a:r>
              <a:rPr lang="en-US" sz="2000" dirty="0">
                <a:solidFill>
                  <a:schemeClr val="bg1"/>
                </a:solidFill>
              </a:rPr>
              <a:t>Liane Guild		(SBG R&amp;A Steering Committee, Aquatic Studies Group Co-Chair)</a:t>
            </a:r>
          </a:p>
          <a:p>
            <a:r>
              <a:rPr lang="en-US" sz="2000" dirty="0">
                <a:solidFill>
                  <a:schemeClr val="bg1"/>
                </a:solidFill>
              </a:rPr>
              <a:t>Stephanie </a:t>
            </a:r>
            <a:r>
              <a:rPr lang="en-US" sz="2000" dirty="0" err="1">
                <a:solidFill>
                  <a:schemeClr val="bg1"/>
                </a:solidFill>
              </a:rPr>
              <a:t>Schollaert</a:t>
            </a:r>
            <a:r>
              <a:rPr lang="en-US" sz="2000" dirty="0">
                <a:solidFill>
                  <a:schemeClr val="bg1"/>
                </a:solidFill>
              </a:rPr>
              <a:t> </a:t>
            </a:r>
            <a:r>
              <a:rPr lang="en-US" sz="2000" dirty="0" err="1">
                <a:solidFill>
                  <a:schemeClr val="bg1"/>
                </a:solidFill>
              </a:rPr>
              <a:t>Uz</a:t>
            </a:r>
            <a:r>
              <a:rPr lang="en-US" sz="2000" dirty="0">
                <a:solidFill>
                  <a:schemeClr val="bg1"/>
                </a:solidFill>
              </a:rPr>
              <a:t>	(SBG Applications Co-Lead)</a:t>
            </a:r>
          </a:p>
          <a:p>
            <a:endParaRPr lang="en-US" sz="800" dirty="0">
              <a:solidFill>
                <a:schemeClr val="bg1"/>
              </a:solidFill>
            </a:endParaRPr>
          </a:p>
          <a:p>
            <a:r>
              <a:rPr lang="en-US" sz="2000" dirty="0">
                <a:solidFill>
                  <a:schemeClr val="bg1"/>
                </a:solidFill>
              </a:rPr>
              <a:t>Phil Townsend		(SBG Pathfinder Co-Lead, Algorithms Co-Lead, Terrestrial Liaison)</a:t>
            </a:r>
          </a:p>
          <a:p>
            <a:r>
              <a:rPr lang="en-US" sz="2000" dirty="0">
                <a:solidFill>
                  <a:schemeClr val="bg1"/>
                </a:solidFill>
              </a:rPr>
              <a:t>Michelle </a:t>
            </a:r>
            <a:r>
              <a:rPr lang="en-US" sz="2000" dirty="0" err="1">
                <a:solidFill>
                  <a:schemeClr val="bg1"/>
                </a:solidFill>
              </a:rPr>
              <a:t>Gierach</a:t>
            </a:r>
            <a:r>
              <a:rPr lang="en-US" sz="2000" dirty="0">
                <a:solidFill>
                  <a:schemeClr val="bg1"/>
                </a:solidFill>
              </a:rPr>
              <a:t>		(SBG Pathfinder Co-Lead)</a:t>
            </a:r>
          </a:p>
        </p:txBody>
      </p:sp>
      <p:sp>
        <p:nvSpPr>
          <p:cNvPr id="8" name="TextBox 7">
            <a:extLst>
              <a:ext uri="{FF2B5EF4-FFF2-40B4-BE49-F238E27FC236}">
                <a16:creationId xmlns:a16="http://schemas.microsoft.com/office/drawing/2014/main" id="{1BC9F211-B0D0-2C4C-A942-DA921B6DA275}"/>
              </a:ext>
            </a:extLst>
          </p:cNvPr>
          <p:cNvSpPr txBox="1"/>
          <p:nvPr/>
        </p:nvSpPr>
        <p:spPr>
          <a:xfrm>
            <a:off x="11392014" y="6480365"/>
            <a:ext cx="630732" cy="369332"/>
          </a:xfrm>
          <a:prstGeom prst="rect">
            <a:avLst/>
          </a:prstGeom>
          <a:noFill/>
        </p:spPr>
        <p:txBody>
          <a:bodyPr wrap="square" rtlCol="0">
            <a:spAutoFit/>
          </a:bodyPr>
          <a:lstStyle/>
          <a:p>
            <a:pPr algn="r"/>
            <a:fld id="{58DB0ED7-C54A-9F45-AFB8-DCCF652109E4}" type="slidenum">
              <a:rPr lang="en-US" b="1" smtClean="0">
                <a:solidFill>
                  <a:srgbClr val="0000FF"/>
                </a:solidFill>
              </a:rPr>
              <a:pPr algn="r"/>
              <a:t>9</a:t>
            </a:fld>
            <a:endParaRPr lang="en-US" b="1" dirty="0">
              <a:solidFill>
                <a:srgbClr val="0000FF"/>
              </a:solidFill>
            </a:endParaRPr>
          </a:p>
        </p:txBody>
      </p:sp>
    </p:spTree>
    <p:extLst>
      <p:ext uri="{BB962C8B-B14F-4D97-AF65-F5344CB8AC3E}">
        <p14:creationId xmlns:p14="http://schemas.microsoft.com/office/powerpoint/2010/main" val="3278302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2839</TotalTime>
  <Words>2660</Words>
  <Application>Microsoft Macintosh PowerPoint</Application>
  <PresentationFormat>Widescreen</PresentationFormat>
  <Paragraphs>534</Paragraphs>
  <Slides>26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Cambria Math</vt:lpstr>
      <vt:lpstr>Courier New</vt:lpstr>
      <vt:lpstr>Helvetica</vt:lpstr>
      <vt:lpstr>Office Theme</vt:lpstr>
      <vt:lpstr>PowerPoint Presentation</vt:lpstr>
      <vt:lpstr>PowerPoint Presentation</vt:lpstr>
      <vt:lpstr>PowerPoint Presentation</vt:lpstr>
      <vt:lpstr>SBG is here in its mission life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Improving VSWIR temporal with event-driven and low latency capability would enable 100% of SBG SATM capabilities</vt:lpstr>
      <vt:lpstr>Modeling WG conducted uncertainty quantification using different VSWIR and TIR instrument models</vt:lpstr>
      <vt:lpstr>Modeling WG conducted uncertainty quantification for VSWIR instrument models</vt:lpstr>
      <vt:lpstr>Modeling WG conducted uncertainty quantification for TIR instrument models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Turpie</dc:creator>
  <cp:lastModifiedBy>Kevin Turpie</cp:lastModifiedBy>
  <cp:revision>54</cp:revision>
  <dcterms:created xsi:type="dcterms:W3CDTF">2020-05-26T05:00:01Z</dcterms:created>
  <dcterms:modified xsi:type="dcterms:W3CDTF">2020-05-28T04:19:19Z</dcterms:modified>
</cp:coreProperties>
</file>