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4" r:id="rId2"/>
    <p:sldId id="314" r:id="rId3"/>
    <p:sldId id="272" r:id="rId4"/>
    <p:sldId id="256" r:id="rId5"/>
    <p:sldId id="257" r:id="rId6"/>
    <p:sldId id="258" r:id="rId7"/>
    <p:sldId id="259" r:id="rId8"/>
    <p:sldId id="260" r:id="rId9"/>
    <p:sldId id="315" r:id="rId10"/>
    <p:sldId id="316" r:id="rId11"/>
    <p:sldId id="317" r:id="rId12"/>
    <p:sldId id="320" r:id="rId13"/>
    <p:sldId id="310" r:id="rId14"/>
    <p:sldId id="262" r:id="rId15"/>
    <p:sldId id="318" r:id="rId16"/>
    <p:sldId id="319" r:id="rId17"/>
    <p:sldId id="321" r:id="rId18"/>
    <p:sldId id="322" r:id="rId19"/>
    <p:sldId id="299" r:id="rId20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953A4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48"/>
    <p:restoredTop sz="94624"/>
  </p:normalViewPr>
  <p:slideViewPr>
    <p:cSldViewPr snapToGrid="0" snapToObjects="1">
      <p:cViewPr varScale="1">
        <p:scale>
          <a:sx n="150" d="100"/>
          <a:sy n="150" d="100"/>
        </p:scale>
        <p:origin x="16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09585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44361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5201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5A8FA108-F8C6-E54B-85BF-B615BF15A76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0000"/>
          </a:blip>
          <a:stretch>
            <a:fillRect/>
          </a:stretch>
        </p:blipFill>
        <p:spPr>
          <a:xfrm>
            <a:off x="0" y="-2286"/>
            <a:ext cx="9144000" cy="514807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52290" y="1114444"/>
            <a:ext cx="4218107" cy="3693319"/>
          </a:xfrm>
          <a:prstGeom prst="rect">
            <a:avLst/>
          </a:prstGeom>
          <a:noFill/>
        </p:spPr>
        <p:txBody>
          <a:bodyPr wrap="square" lIns="0" tIns="0" rIns="0" bIns="0" numCol="1" spcCol="228600" rtlCol="0">
            <a:spAutoFit/>
          </a:bodyPr>
          <a:lstStyle/>
          <a:p>
            <a:pPr algn="ctr"/>
            <a:r>
              <a:rPr lang="en-US" sz="1600" b="1" dirty="0">
                <a:ln w="3175">
                  <a:noFill/>
                </a:ln>
                <a:solidFill>
                  <a:srgbClr val="3953A4"/>
                </a:solidFill>
                <a:latin typeface="Arial"/>
                <a:cs typeface="Arial"/>
              </a:rPr>
              <a:t>Principal Investigator:</a:t>
            </a:r>
          </a:p>
          <a:p>
            <a:pPr algn="ctr"/>
            <a:r>
              <a:rPr lang="en-US" sz="1600" dirty="0">
                <a:ln w="3175">
                  <a:noFill/>
                </a:ln>
                <a:solidFill>
                  <a:srgbClr val="3953A4"/>
                </a:solidFill>
                <a:latin typeface="Arial"/>
                <a:cs typeface="Arial"/>
              </a:rPr>
              <a:t>Eric J. </a:t>
            </a:r>
            <a:r>
              <a:rPr lang="en-US" sz="1600" dirty="0" err="1">
                <a:ln w="3175">
                  <a:noFill/>
                </a:ln>
                <a:solidFill>
                  <a:srgbClr val="3953A4"/>
                </a:solidFill>
                <a:latin typeface="Arial"/>
                <a:cs typeface="Arial"/>
              </a:rPr>
              <a:t>Hochberg (BIOS)</a:t>
            </a:r>
          </a:p>
          <a:p>
            <a:pPr algn="ctr"/>
            <a:endParaRPr lang="en-US" sz="1600" dirty="0" err="1">
              <a:ln w="3175">
                <a:noFill/>
              </a:ln>
              <a:solidFill>
                <a:srgbClr val="3953A4"/>
              </a:solidFill>
              <a:latin typeface="Arial"/>
              <a:cs typeface="Arial"/>
            </a:endParaRPr>
          </a:p>
          <a:p>
            <a:pPr algn="ctr"/>
            <a:r>
              <a:rPr lang="en-US" sz="1600" b="1" dirty="0" err="1">
                <a:ln w="3175">
                  <a:noFill/>
                </a:ln>
                <a:solidFill>
                  <a:srgbClr val="3953A4"/>
                </a:solidFill>
                <a:latin typeface="Arial"/>
                <a:cs typeface="Arial"/>
              </a:rPr>
              <a:t>Project Manager:</a:t>
            </a:r>
          </a:p>
          <a:p>
            <a:pPr algn="ctr"/>
            <a:r>
              <a:rPr lang="en-US" sz="1600" dirty="0" err="1">
                <a:ln w="3175">
                  <a:noFill/>
                </a:ln>
                <a:solidFill>
                  <a:srgbClr val="3953A4"/>
                </a:solidFill>
                <a:latin typeface="Arial"/>
                <a:cs typeface="Arial"/>
              </a:rPr>
              <a:t>William Mateer (JPL)</a:t>
            </a:r>
          </a:p>
          <a:p>
            <a:pPr algn="ctr"/>
            <a:r>
              <a:rPr lang="en-US" sz="1600" dirty="0" err="1">
                <a:ln w="3175">
                  <a:noFill/>
                </a:ln>
                <a:solidFill>
                  <a:srgbClr val="3953A4"/>
                </a:solidFill>
                <a:latin typeface="Arial"/>
                <a:cs typeface="Arial"/>
              </a:rPr>
              <a:t>Michelle Gierach (JPL)</a:t>
            </a:r>
          </a:p>
          <a:p>
            <a:pPr algn="ctr"/>
            <a:endParaRPr lang="en-US" sz="1600" dirty="0">
              <a:ln w="3175">
                <a:noFill/>
              </a:ln>
              <a:solidFill>
                <a:srgbClr val="3953A4"/>
              </a:solidFill>
              <a:latin typeface="Arial"/>
              <a:cs typeface="Arial"/>
            </a:endParaRPr>
          </a:p>
          <a:p>
            <a:pPr algn="ctr"/>
            <a:r>
              <a:rPr lang="en-US" sz="1600" b="1" dirty="0">
                <a:ln w="3175">
                  <a:noFill/>
                </a:ln>
                <a:solidFill>
                  <a:srgbClr val="3953A4"/>
                </a:solidFill>
                <a:latin typeface="Arial"/>
                <a:cs typeface="Arial"/>
              </a:rPr>
              <a:t>Project Scientist:</a:t>
            </a:r>
          </a:p>
          <a:p>
            <a:pPr algn="ctr"/>
            <a:r>
              <a:rPr lang="en-US" sz="1600" dirty="0">
                <a:ln w="3175">
                  <a:noFill/>
                </a:ln>
                <a:solidFill>
                  <a:srgbClr val="3953A4"/>
                </a:solidFill>
                <a:latin typeface="Arial"/>
                <a:cs typeface="Arial"/>
              </a:rPr>
              <a:t>Michelle Gierach (JPL)</a:t>
            </a:r>
          </a:p>
          <a:p>
            <a:pPr algn="ctr"/>
            <a:endParaRPr lang="en-US" sz="1600" dirty="0" err="1">
              <a:ln w="3175">
                <a:noFill/>
              </a:ln>
              <a:solidFill>
                <a:srgbClr val="3953A4"/>
              </a:solidFill>
              <a:latin typeface="Arial"/>
              <a:cs typeface="Arial"/>
            </a:endParaRPr>
          </a:p>
          <a:p>
            <a:pPr algn="ctr"/>
            <a:r>
              <a:rPr lang="en-US" sz="1600" b="1" dirty="0" err="1">
                <a:ln w="3175">
                  <a:noFill/>
                </a:ln>
                <a:solidFill>
                  <a:srgbClr val="3953A4"/>
                </a:solidFill>
                <a:latin typeface="Arial"/>
                <a:cs typeface="Arial"/>
              </a:rPr>
              <a:t>EVS-2 Mission Manager:</a:t>
            </a:r>
          </a:p>
          <a:p>
            <a:pPr algn="ctr"/>
            <a:r>
              <a:rPr lang="en-US" sz="1600" dirty="0" err="1">
                <a:ln w="3175">
                  <a:noFill/>
                </a:ln>
                <a:solidFill>
                  <a:srgbClr val="3953A4"/>
                </a:solidFill>
                <a:latin typeface="Arial"/>
                <a:cs typeface="Arial"/>
              </a:rPr>
              <a:t>Jennifer Olson (LaRC)</a:t>
            </a:r>
          </a:p>
          <a:p>
            <a:pPr algn="ctr"/>
            <a:endParaRPr lang="en-US" sz="1600" dirty="0" err="1">
              <a:ln w="3175">
                <a:noFill/>
              </a:ln>
              <a:solidFill>
                <a:srgbClr val="3953A4"/>
              </a:solidFill>
              <a:latin typeface="Arial"/>
              <a:cs typeface="Arial"/>
            </a:endParaRPr>
          </a:p>
          <a:p>
            <a:pPr algn="ctr"/>
            <a:r>
              <a:rPr lang="en-US" sz="1600" b="1" dirty="0" err="1">
                <a:ln w="3175">
                  <a:noFill/>
                </a:ln>
                <a:solidFill>
                  <a:srgbClr val="3953A4"/>
                </a:solidFill>
                <a:latin typeface="Arial"/>
                <a:cs typeface="Arial"/>
              </a:rPr>
              <a:t>Program Scientist:</a:t>
            </a:r>
          </a:p>
          <a:p>
            <a:pPr algn="ctr"/>
            <a:r>
              <a:rPr lang="en-US" sz="1600" dirty="0" err="1">
                <a:ln w="3175">
                  <a:noFill/>
                </a:ln>
                <a:solidFill>
                  <a:srgbClr val="3953A4"/>
                </a:solidFill>
                <a:latin typeface="Arial"/>
                <a:cs typeface="Arial"/>
              </a:rPr>
              <a:t>Paula Bontempi (NASA HQ)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78EFB88-9ABD-8F4F-8D1B-548F64D3C6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5324" y="191337"/>
            <a:ext cx="3265123" cy="36339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6D8FB0-7280-CF4B-806F-8E5A360C19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635" y="191337"/>
            <a:ext cx="829263" cy="6858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65A3679-BE18-5A46-843B-E80140FB94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9692" y="182870"/>
            <a:ext cx="1418359" cy="6858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45D492E-5D61-E844-B544-A798374166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91274" y="132068"/>
            <a:ext cx="1784909" cy="73152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5B12130-721A-964E-AAC1-3EAF5F35D4CB}"/>
              </a:ext>
            </a:extLst>
          </p:cNvPr>
          <p:cNvSpPr txBox="1"/>
          <p:nvPr/>
        </p:nvSpPr>
        <p:spPr>
          <a:xfrm>
            <a:off x="4980133" y="4018920"/>
            <a:ext cx="37155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>
                <a:ln w="6350">
                  <a:solidFill>
                    <a:srgbClr val="3953A4"/>
                  </a:solidFill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srgbClr val="3953A4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Data Availability</a:t>
            </a:r>
          </a:p>
        </p:txBody>
      </p:sp>
    </p:spTree>
    <p:extLst>
      <p:ext uri="{BB962C8B-B14F-4D97-AF65-F5344CB8AC3E}">
        <p14:creationId xmlns:p14="http://schemas.microsoft.com/office/powerpoint/2010/main" val="11003771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A39E7DC-E4D4-C94B-A48E-CA4BA85E0F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8420" y="57150"/>
            <a:ext cx="7249754" cy="5029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A5AC470-5A96-784B-B6D8-61306CB014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524" y="3413304"/>
            <a:ext cx="1229373" cy="136824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6043F18-7E19-8F4F-B20B-93571AD592D6}"/>
              </a:ext>
            </a:extLst>
          </p:cNvPr>
          <p:cNvSpPr txBox="1"/>
          <p:nvPr/>
        </p:nvSpPr>
        <p:spPr>
          <a:xfrm>
            <a:off x="184556" y="296339"/>
            <a:ext cx="1373308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n-US">
                <a:solidFill>
                  <a:srgbClr val="3953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Derived Bottom reflectance</a:t>
            </a:r>
          </a:p>
          <a:p>
            <a:pPr algn="ctr">
              <a:spcBef>
                <a:spcPts val="1200"/>
              </a:spcBef>
            </a:pPr>
            <a:r>
              <a:rPr lang="en-US">
                <a:solidFill>
                  <a:srgbClr val="3953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</a:t>
            </a:r>
          </a:p>
          <a:p>
            <a:pPr algn="ctr">
              <a:spcBef>
                <a:spcPts val="1200"/>
              </a:spcBef>
            </a:pPr>
            <a:r>
              <a:rPr lang="en-US">
                <a:solidFill>
                  <a:srgbClr val="3953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Diffuse attenuation</a:t>
            </a:r>
          </a:p>
          <a:p>
            <a:pPr algn="ctr"/>
            <a:endParaRPr lang="en-US">
              <a:solidFill>
                <a:srgbClr val="3953A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>
                <a:solidFill>
                  <a:srgbClr val="3953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Kaneohe Bay</a:t>
            </a:r>
          </a:p>
        </p:txBody>
      </p:sp>
    </p:spTree>
    <p:extLst>
      <p:ext uri="{BB962C8B-B14F-4D97-AF65-F5344CB8AC3E}">
        <p14:creationId xmlns:p14="http://schemas.microsoft.com/office/powerpoint/2010/main" val="24689099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2FA0EB-2CDB-1645-8C48-28B54DA786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" y="1358256"/>
            <a:ext cx="8869680" cy="242698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299BE13-1E97-8546-ADE9-3D489D5FE77F}"/>
              </a:ext>
            </a:extLst>
          </p:cNvPr>
          <p:cNvSpPr txBox="1"/>
          <p:nvPr/>
        </p:nvSpPr>
        <p:spPr>
          <a:xfrm>
            <a:off x="1281845" y="311910"/>
            <a:ext cx="6580311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n-US">
                <a:solidFill>
                  <a:srgbClr val="3953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Derived Products</a:t>
            </a:r>
          </a:p>
          <a:p>
            <a:pPr algn="ctr">
              <a:spcBef>
                <a:spcPts val="1200"/>
              </a:spcBef>
            </a:pPr>
            <a:r>
              <a:rPr lang="en-US">
                <a:solidFill>
                  <a:srgbClr val="3953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Kaneohe Bay</a:t>
            </a:r>
          </a:p>
        </p:txBody>
      </p:sp>
    </p:spTree>
    <p:extLst>
      <p:ext uri="{BB962C8B-B14F-4D97-AF65-F5344CB8AC3E}">
        <p14:creationId xmlns:p14="http://schemas.microsoft.com/office/powerpoint/2010/main" val="12802837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3990C6-06ED-B846-BB45-39597185F5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33" y="107950"/>
            <a:ext cx="4068233" cy="7955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1546A6-C0A2-8D48-86C4-0AF1334084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0553" y="903515"/>
            <a:ext cx="6213475" cy="19786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E984416-6441-1F4C-AEA0-0D9AB03D66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6585" y="2996018"/>
            <a:ext cx="6201410" cy="2002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5015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CE9E20-C5F9-6041-8399-256191B367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155" y="141730"/>
            <a:ext cx="4334256" cy="24332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25FFF3D-E1DB-7141-B698-B1E204B50812}"/>
              </a:ext>
            </a:extLst>
          </p:cNvPr>
          <p:cNvSpPr txBox="1"/>
          <p:nvPr/>
        </p:nvSpPr>
        <p:spPr>
          <a:xfrm>
            <a:off x="2402628" y="172398"/>
            <a:ext cx="21916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i="1">
                <a:solidFill>
                  <a:srgbClr val="FFFF00"/>
                </a:solidFill>
                <a:effectLst>
                  <a:outerShdw dist="63500" dir="2700000" algn="tl" rotWithShape="0">
                    <a:prstClr val="black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900" b="1" baseline="-25000">
                <a:solidFill>
                  <a:srgbClr val="FFFF00"/>
                </a:solidFill>
                <a:effectLst>
                  <a:outerShdw dist="63500" dir="2700000" algn="tl" rotWithShape="0">
                    <a:prstClr val="black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rs</a:t>
            </a:r>
          </a:p>
          <a:p>
            <a:r>
              <a:rPr lang="en-US" sz="900" b="1">
                <a:solidFill>
                  <a:srgbClr val="FFFF00"/>
                </a:solidFill>
                <a:effectLst>
                  <a:outerShdw dist="63500" dir="2700000" algn="tl" rotWithShape="0">
                    <a:prstClr val="black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• Water-leaving radiance</a:t>
            </a:r>
          </a:p>
          <a:p>
            <a:r>
              <a:rPr lang="en-US" sz="900" b="1">
                <a:solidFill>
                  <a:srgbClr val="FFFF00"/>
                </a:solidFill>
                <a:effectLst>
                  <a:outerShdw dist="63500" dir="2700000" algn="tl" rotWithShape="0">
                    <a:prstClr val="black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• Downwelling irradiance</a:t>
            </a:r>
          </a:p>
          <a:p>
            <a:r>
              <a:rPr lang="en-US" sz="900" b="1">
                <a:solidFill>
                  <a:srgbClr val="FFFF00"/>
                </a:solidFill>
                <a:effectLst>
                  <a:outerShdw dist="63500" dir="2700000" algn="tl" rotWithShape="0">
                    <a:prstClr val="black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&gt;&gt; Atmosphere correction validation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3610C1E-0E51-754F-BFEE-8CE9AC9BD3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9965" y="139446"/>
            <a:ext cx="4332541" cy="243230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01AF0B1-8B3C-1B49-BB97-0F631E22B527}"/>
              </a:ext>
            </a:extLst>
          </p:cNvPr>
          <p:cNvSpPr txBox="1"/>
          <p:nvPr/>
        </p:nvSpPr>
        <p:spPr>
          <a:xfrm>
            <a:off x="4598798" y="172398"/>
            <a:ext cx="2281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>
                <a:solidFill>
                  <a:srgbClr val="FFFF00"/>
                </a:solidFill>
                <a:effectLst>
                  <a:outerShdw dist="63500" dir="2700000" algn="tl" rotWithShape="0">
                    <a:prstClr val="black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Water IOPs</a:t>
            </a:r>
            <a:endParaRPr lang="en-US" sz="900" b="1" baseline="-25000">
              <a:solidFill>
                <a:srgbClr val="FFFF00"/>
              </a:solidFill>
              <a:effectLst>
                <a:outerShdw dist="63500" dir="2700000" algn="tl" rotWithShape="0">
                  <a:prstClr val="black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900" b="1">
                <a:solidFill>
                  <a:srgbClr val="FFFF00"/>
                </a:solidFill>
                <a:effectLst>
                  <a:outerShdw dist="63500" dir="2700000" algn="tl" rotWithShape="0">
                    <a:prstClr val="black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&gt;&gt; Water column correction validation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BD0F65B-8647-BF4D-A3AE-3E7391EDAC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2571750"/>
            <a:ext cx="4335845" cy="243230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74C5DA6-7A70-9343-91D5-560F6EB2DBA8}"/>
              </a:ext>
            </a:extLst>
          </p:cNvPr>
          <p:cNvSpPr txBox="1"/>
          <p:nvPr/>
        </p:nvSpPr>
        <p:spPr>
          <a:xfrm>
            <a:off x="4625547" y="4577416"/>
            <a:ext cx="1685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>
                <a:solidFill>
                  <a:srgbClr val="FFFF00"/>
                </a:solidFill>
                <a:effectLst>
                  <a:outerShdw dist="63500" dir="2700000" algn="tl" rotWithShape="0">
                    <a:prstClr val="black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Photomosaics</a:t>
            </a:r>
          </a:p>
          <a:p>
            <a:r>
              <a:rPr lang="en-US" sz="900" b="1">
                <a:solidFill>
                  <a:srgbClr val="FFFF00"/>
                </a:solidFill>
                <a:effectLst>
                  <a:outerShdw dist="63500" dir="2700000" algn="tl" rotWithShape="0">
                    <a:prstClr val="black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&gt;&gt; Benthic cover validation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1EB1AF5-FFC9-A943-8904-4DF8A11DE2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155" y="2571750"/>
            <a:ext cx="4335845" cy="243230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86533C4-C6EB-6549-AF9A-3A83CB3AA603}"/>
              </a:ext>
            </a:extLst>
          </p:cNvPr>
          <p:cNvSpPr txBox="1">
            <a:spLocks noChangeAspect="1"/>
          </p:cNvSpPr>
          <p:nvPr/>
        </p:nvSpPr>
        <p:spPr>
          <a:xfrm>
            <a:off x="289702" y="4577416"/>
            <a:ext cx="16594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>
                <a:ln w="1270">
                  <a:noFill/>
                </a:ln>
                <a:solidFill>
                  <a:srgbClr val="FFFF00"/>
                </a:solidFill>
                <a:effectLst>
                  <a:outerShdw dist="63500" dir="2700000" algn="tl" rotWithShape="0">
                    <a:prstClr val="black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Community Metabolism</a:t>
            </a:r>
            <a:endParaRPr lang="en-US" sz="900" b="1" baseline="-25000">
              <a:ln w="1270">
                <a:noFill/>
              </a:ln>
              <a:solidFill>
                <a:srgbClr val="FFFF00"/>
              </a:solidFill>
              <a:effectLst>
                <a:outerShdw dist="63500" dir="2700000" algn="tl" rotWithShape="0">
                  <a:prstClr val="black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900" b="1">
                <a:ln w="1270">
                  <a:noFill/>
                </a:ln>
                <a:solidFill>
                  <a:srgbClr val="FFFF00"/>
                </a:solidFill>
                <a:effectLst>
                  <a:outerShdw dist="63500" dir="2700000" algn="tl" rotWithShape="0">
                    <a:prstClr val="black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&gt;&gt; Reef function validation</a:t>
            </a:r>
          </a:p>
        </p:txBody>
      </p:sp>
    </p:spTree>
    <p:extLst>
      <p:ext uri="{BB962C8B-B14F-4D97-AF65-F5344CB8AC3E}">
        <p14:creationId xmlns:p14="http://schemas.microsoft.com/office/powerpoint/2010/main" val="17350364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A1668D9-7DC0-FF41-8ED3-557575C031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0" y="0"/>
            <a:ext cx="913648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4548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55E3A59-C6C0-6E42-A7ED-D181314DDF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7581" y="393006"/>
            <a:ext cx="3112168" cy="4572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C8E3A71-E945-6940-A69E-24FD197A32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1930" y="457610"/>
            <a:ext cx="2057400" cy="444279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43AF734-803F-9E41-B609-EB79A6AE24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849" y="1366672"/>
            <a:ext cx="3105510" cy="3657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A9635F7-2DF9-174E-92C5-C1849C6B0C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000" y="134771"/>
            <a:ext cx="3430806" cy="1018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6828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7C7774-8A35-4E4C-9828-3016985E3D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450" y="520682"/>
            <a:ext cx="2834217" cy="14305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D46A746-BF5F-0043-BD25-96A8CC1C6E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125" y="2508249"/>
            <a:ext cx="7397751" cy="24105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1376A3C-BE3E-D043-A9BB-89ABD9019B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2067" y="520682"/>
            <a:ext cx="5482167" cy="1571976"/>
          </a:xfrm>
          <a:prstGeom prst="rect">
            <a:avLst/>
          </a:prstGeom>
        </p:spPr>
      </p:pic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436250DB-BAA1-F442-AF40-DEBED81CFE10}"/>
              </a:ext>
            </a:extLst>
          </p:cNvPr>
          <p:cNvSpPr/>
          <p:nvPr/>
        </p:nvSpPr>
        <p:spPr>
          <a:xfrm>
            <a:off x="6663267" y="2446867"/>
            <a:ext cx="745066" cy="2350008"/>
          </a:xfrm>
          <a:prstGeom prst="roundRect">
            <a:avLst/>
          </a:prstGeom>
          <a:noFill/>
          <a:ln w="127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AE04F73-0AA9-B64C-A33F-B41D3F0B6C59}"/>
              </a:ext>
            </a:extLst>
          </p:cNvPr>
          <p:cNvSpPr txBox="1"/>
          <p:nvPr/>
        </p:nvSpPr>
        <p:spPr>
          <a:xfrm>
            <a:off x="6590806" y="4820615"/>
            <a:ext cx="8899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CORAL</a:t>
            </a:r>
          </a:p>
        </p:txBody>
      </p:sp>
    </p:spTree>
    <p:extLst>
      <p:ext uri="{BB962C8B-B14F-4D97-AF65-F5344CB8AC3E}">
        <p14:creationId xmlns:p14="http://schemas.microsoft.com/office/powerpoint/2010/main" val="11124445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9A9804-FE9B-8C4F-8285-ED8B024574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7464" y="57150"/>
            <a:ext cx="7109072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1320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97CC5E-2EF4-6C4B-8DC4-D4DA695368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844" y="57150"/>
            <a:ext cx="7176313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429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7291082-CE14-514D-8ADA-D2B765B66A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2648465"/>
            <a:ext cx="2086358" cy="232203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13743BD-5C8F-1A4D-8ACE-490DDDBD77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50513"/>
            <a:ext cx="7162800" cy="2387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6FBF286-07C1-044E-9B5C-26ED436D6C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9200" y="2648465"/>
            <a:ext cx="4394200" cy="231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6996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3D866E-35F9-5549-9332-B17C72C43A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3334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7570202-AD76-B242-91E7-2D03BEC8A3F6}"/>
              </a:ext>
            </a:extLst>
          </p:cNvPr>
          <p:cNvSpPr txBox="1"/>
          <p:nvPr/>
        </p:nvSpPr>
        <p:spPr>
          <a:xfrm>
            <a:off x="6492830" y="2820832"/>
            <a:ext cx="2592641" cy="221599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17475" indent="-117475"/>
            <a:r>
              <a:rPr lang="en-US" sz="1600" b="1">
                <a:solidFill>
                  <a:srgbClr val="3953A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Earth Surface Coverage</a:t>
            </a:r>
          </a:p>
          <a:p>
            <a:pPr marL="117475" indent="-117475"/>
            <a:r>
              <a:rPr lang="en-US" sz="1600" b="1">
                <a:solidFill>
                  <a:srgbClr val="3953A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	74,756.41 km</a:t>
            </a:r>
            <a:r>
              <a:rPr lang="en-US" sz="1600" b="1" baseline="30000">
                <a:solidFill>
                  <a:srgbClr val="3953A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en-US" sz="1600" b="1">
              <a:solidFill>
                <a:srgbClr val="3953A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17475" indent="-117475"/>
            <a:endParaRPr lang="en-US" sz="1600" b="1">
              <a:solidFill>
                <a:srgbClr val="3953A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17475" indent="-117475"/>
            <a:r>
              <a:rPr lang="en-US" sz="1600" b="1">
                <a:solidFill>
                  <a:srgbClr val="3953A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Reef Coverage</a:t>
            </a:r>
          </a:p>
          <a:p>
            <a:pPr marL="117475" indent="-117475"/>
            <a:r>
              <a:rPr lang="en-US" sz="1600" b="1">
                <a:solidFill>
                  <a:srgbClr val="3953A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	10,000 km</a:t>
            </a:r>
            <a:r>
              <a:rPr lang="en-US" sz="1600" b="1" baseline="30000">
                <a:solidFill>
                  <a:srgbClr val="3953A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600" b="1">
                <a:solidFill>
                  <a:srgbClr val="3953A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(est.)</a:t>
            </a:r>
          </a:p>
          <a:p>
            <a:pPr marL="117475" indent="-117475"/>
            <a:r>
              <a:rPr lang="en-US" sz="1600" b="1">
                <a:solidFill>
                  <a:srgbClr val="3953A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	~2% world reef area</a:t>
            </a:r>
          </a:p>
          <a:p>
            <a:pPr marL="117475" indent="-117475"/>
            <a:endParaRPr lang="en-US" sz="1600" b="1">
              <a:solidFill>
                <a:srgbClr val="3953A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17475" indent="-117475"/>
            <a:r>
              <a:rPr lang="en-US" sz="1600" b="1">
                <a:solidFill>
                  <a:srgbClr val="3953A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In-Water Validation</a:t>
            </a:r>
          </a:p>
          <a:p>
            <a:pPr marL="117475" indent="-117475"/>
            <a:r>
              <a:rPr lang="en-US" sz="1600" b="1">
                <a:solidFill>
                  <a:srgbClr val="3953A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	All campaigns except Florida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0B71E3E-8520-0841-8853-28059F5A1CAA}"/>
              </a:ext>
            </a:extLst>
          </p:cNvPr>
          <p:cNvGrpSpPr/>
          <p:nvPr/>
        </p:nvGrpSpPr>
        <p:grpSpPr>
          <a:xfrm>
            <a:off x="202903" y="317319"/>
            <a:ext cx="6145034" cy="4801091"/>
            <a:chOff x="1226633" y="317319"/>
            <a:chExt cx="6145034" cy="4801091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379C58CC-1EE8-F24B-9333-A57C1617BBC7}"/>
                </a:ext>
              </a:extLst>
            </p:cNvPr>
            <p:cNvGrpSpPr/>
            <p:nvPr/>
          </p:nvGrpSpPr>
          <p:grpSpPr>
            <a:xfrm>
              <a:off x="1226633" y="317319"/>
              <a:ext cx="2661445" cy="2743200"/>
              <a:chOff x="1226633" y="267624"/>
              <a:chExt cx="2661445" cy="2743200"/>
            </a:xfrm>
          </p:grpSpPr>
          <p:pic>
            <p:nvPicPr>
              <p:cNvPr id="2" name="Picture 1">
                <a:extLst>
                  <a:ext uri="{FF2B5EF4-FFF2-40B4-BE49-F238E27FC236}">
                    <a16:creationId xmlns:a16="http://schemas.microsoft.com/office/drawing/2014/main" id="{4AEC60FB-6EC3-2F44-B214-BB62AA3DAE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26633" y="267624"/>
                <a:ext cx="2661445" cy="2743200"/>
              </a:xfrm>
              <a:prstGeom prst="rect">
                <a:avLst/>
              </a:prstGeom>
            </p:spPr>
          </p:pic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759B4CE-14EF-8D45-A793-A33E309D192F}"/>
                  </a:ext>
                </a:extLst>
              </p:cNvPr>
              <p:cNvSpPr txBox="1"/>
              <p:nvPr/>
            </p:nvSpPr>
            <p:spPr>
              <a:xfrm>
                <a:off x="2899318" y="376353"/>
                <a:ext cx="922047" cy="230832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900">
                    <a:latin typeface="Arial" panose="020B0604020202020204" pitchFamily="34" charset="0"/>
                    <a:cs typeface="Arial" panose="020B0604020202020204" pitchFamily="34" charset="0"/>
                  </a:rPr>
                  <a:t>Sep–Oct 2016</a:t>
                </a: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751DEA29-224E-1642-A75B-4CEBAAAD9A39}"/>
                </a:ext>
              </a:extLst>
            </p:cNvPr>
            <p:cNvGrpSpPr/>
            <p:nvPr/>
          </p:nvGrpSpPr>
          <p:grpSpPr>
            <a:xfrm>
              <a:off x="1226633" y="3061010"/>
              <a:ext cx="3092097" cy="2057400"/>
              <a:chOff x="1226633" y="3061010"/>
              <a:chExt cx="3092097" cy="2057400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793B3B65-490F-794A-8A0D-7A7731CA98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26633" y="3061010"/>
                <a:ext cx="3092097" cy="2057400"/>
              </a:xfrm>
              <a:prstGeom prst="rect">
                <a:avLst/>
              </a:prstGeom>
            </p:spPr>
          </p:pic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01FE10A-6213-1045-82F6-6E6F29DB7BEC}"/>
                  </a:ext>
                </a:extLst>
              </p:cNvPr>
              <p:cNvSpPr txBox="1"/>
              <p:nvPr/>
            </p:nvSpPr>
            <p:spPr>
              <a:xfrm>
                <a:off x="3344455" y="3151676"/>
                <a:ext cx="934871" cy="230832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900">
                    <a:latin typeface="Arial" panose="020B0604020202020204" pitchFamily="34" charset="0"/>
                    <a:cs typeface="Arial" panose="020B0604020202020204" pitchFamily="34" charset="0"/>
                  </a:rPr>
                  <a:t>Feb–Mar 2017</a:t>
                </a: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98926124-1D8C-9D4A-B90E-04859E88D0D6}"/>
                </a:ext>
              </a:extLst>
            </p:cNvPr>
            <p:cNvGrpSpPr/>
            <p:nvPr/>
          </p:nvGrpSpPr>
          <p:grpSpPr>
            <a:xfrm>
              <a:off x="4391984" y="3061010"/>
              <a:ext cx="2979683" cy="2057400"/>
              <a:chOff x="4391984" y="3061010"/>
              <a:chExt cx="2979683" cy="2057400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1D0AF01E-5B61-7043-AECE-85744D02FC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91984" y="3061010"/>
                <a:ext cx="2979683" cy="2057400"/>
              </a:xfrm>
              <a:prstGeom prst="rect">
                <a:avLst/>
              </a:prstGeom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C0BCB25-D305-CA4A-92B3-1BCADD81EC9E}"/>
                  </a:ext>
                </a:extLst>
              </p:cNvPr>
              <p:cNvSpPr txBox="1"/>
              <p:nvPr/>
            </p:nvSpPr>
            <p:spPr>
              <a:xfrm>
                <a:off x="4486075" y="3157497"/>
                <a:ext cx="691215" cy="230832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900">
                    <a:latin typeface="Arial" panose="020B0604020202020204" pitchFamily="34" charset="0"/>
                    <a:cs typeface="Arial" panose="020B0604020202020204" pitchFamily="34" charset="0"/>
                  </a:rPr>
                  <a:t>May 2017</a:t>
                </a: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09F2973C-FFAC-5845-8870-CBAA59CA0458}"/>
                </a:ext>
              </a:extLst>
            </p:cNvPr>
            <p:cNvGrpSpPr/>
            <p:nvPr/>
          </p:nvGrpSpPr>
          <p:grpSpPr>
            <a:xfrm>
              <a:off x="5117525" y="317319"/>
              <a:ext cx="1394790" cy="2743200"/>
              <a:chOff x="5117525" y="267624"/>
              <a:chExt cx="1394790" cy="2743200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C60A171C-23DE-1F4E-8120-52FE55F5B7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17525" y="267624"/>
                <a:ext cx="1394790" cy="2743200"/>
              </a:xfrm>
              <a:prstGeom prst="rect">
                <a:avLst/>
              </a:prstGeom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2FF254B-CF8F-864C-8F5F-8BB45821E393}"/>
                  </a:ext>
                </a:extLst>
              </p:cNvPr>
              <p:cNvSpPr txBox="1"/>
              <p:nvPr/>
            </p:nvSpPr>
            <p:spPr>
              <a:xfrm>
                <a:off x="5213291" y="367990"/>
                <a:ext cx="691215" cy="230832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900">
                    <a:latin typeface="Arial" panose="020B0604020202020204" pitchFamily="34" charset="0"/>
                    <a:cs typeface="Arial" panose="020B0604020202020204" pitchFamily="34" charset="0"/>
                  </a:rPr>
                  <a:t>May 2017</a:t>
                </a:r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72FACED8-7D3E-664B-92B3-D9EFD5E9479C}"/>
                </a:ext>
              </a:extLst>
            </p:cNvPr>
            <p:cNvGrpSpPr/>
            <p:nvPr/>
          </p:nvGrpSpPr>
          <p:grpSpPr>
            <a:xfrm>
              <a:off x="3960312" y="317319"/>
              <a:ext cx="1084979" cy="2743200"/>
              <a:chOff x="3960312" y="267624"/>
              <a:chExt cx="1084979" cy="2743200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5049A7DD-3FE6-C948-97C5-D8B07243C1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60312" y="267624"/>
                <a:ext cx="1084979" cy="2743200"/>
              </a:xfrm>
              <a:prstGeom prst="rect">
                <a:avLst/>
              </a:prstGeom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CB88931-2152-CD4D-B2B8-8952AE2E6993}"/>
                  </a:ext>
                </a:extLst>
              </p:cNvPr>
              <p:cNvSpPr txBox="1"/>
              <p:nvPr/>
            </p:nvSpPr>
            <p:spPr>
              <a:xfrm>
                <a:off x="4292705" y="371504"/>
                <a:ext cx="652744" cy="230832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900">
                    <a:latin typeface="Arial" panose="020B0604020202020204" pitchFamily="34" charset="0"/>
                    <a:cs typeface="Arial" panose="020B0604020202020204" pitchFamily="34" charset="0"/>
                  </a:rPr>
                  <a:t>Apr 2017</a:t>
                </a:r>
              </a:p>
            </p:txBody>
          </p:sp>
        </p:grp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094B095F-8406-1C4F-B791-4A21A214E354}"/>
              </a:ext>
            </a:extLst>
          </p:cNvPr>
          <p:cNvSpPr txBox="1"/>
          <p:nvPr/>
        </p:nvSpPr>
        <p:spPr>
          <a:xfrm>
            <a:off x="0" y="0"/>
            <a:ext cx="79751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solidFill>
                  <a:srgbClr val="3953A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O1: </a:t>
            </a:r>
            <a:r>
              <a:rPr lang="en-US" sz="1400" b="1" dirty="0">
                <a:solidFill>
                  <a:srgbClr val="3953A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Make high-density </a:t>
            </a:r>
            <a:r>
              <a:rPr lang="en-US" sz="1400" b="1" kern="0" dirty="0">
                <a:solidFill>
                  <a:srgbClr val="3953A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observations of reef condition for a large, representative area of the world’s reefs</a:t>
            </a:r>
            <a:endParaRPr lang="en-US" sz="1400" b="1">
              <a:solidFill>
                <a:srgbClr val="3953A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D953005-6DCB-6F49-908A-0E23150F3B3E}"/>
              </a:ext>
            </a:extLst>
          </p:cNvPr>
          <p:cNvSpPr txBox="1"/>
          <p:nvPr/>
        </p:nvSpPr>
        <p:spPr>
          <a:xfrm>
            <a:off x="5560819" y="2349336"/>
            <a:ext cx="342900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7800" indent="-177800"/>
            <a:r>
              <a:rPr lang="en-US" b="1">
                <a:solidFill>
                  <a:srgbClr val="3953A4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•	All data publicly available!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E3181991-C1EC-6E43-ABA1-745AE7DDC3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60819" y="564191"/>
            <a:ext cx="3429000" cy="155678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56921D1-87EB-334C-9E9B-B227F33C6B3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12709" y="227878"/>
            <a:ext cx="635000" cy="31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4176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DBB23C4-6056-E041-82B5-A034EBED68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0" y="0"/>
            <a:ext cx="913648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4829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24F494-7AE0-DC49-A5E9-09704FA9EB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0" y="0"/>
            <a:ext cx="913648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437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E76B79-8EDE-BC49-A48A-56D2B3563D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0" y="0"/>
            <a:ext cx="913648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822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E2F14D-BA81-E444-AD13-E994014DFB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39"/>
            <a:ext cx="9144000" cy="5135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9745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CB02AC-1CF5-0E48-A757-53810CDD6D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39"/>
            <a:ext cx="9144000" cy="5135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0558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B20677F-60E4-6D4B-B89A-B5A5C6F477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2888" y="57150"/>
            <a:ext cx="7245286" cy="5029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56D5F8E-C572-934B-B747-A4E2B70F05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524" y="3413304"/>
            <a:ext cx="1229373" cy="136824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517B6B5-5B24-4744-B7F3-52710FE3A29B}"/>
              </a:ext>
            </a:extLst>
          </p:cNvPr>
          <p:cNvSpPr txBox="1"/>
          <p:nvPr/>
        </p:nvSpPr>
        <p:spPr>
          <a:xfrm>
            <a:off x="184556" y="296339"/>
            <a:ext cx="1373308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n-US">
                <a:solidFill>
                  <a:srgbClr val="3953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At-sensor radiance</a:t>
            </a:r>
          </a:p>
          <a:p>
            <a:pPr algn="ctr">
              <a:spcBef>
                <a:spcPts val="1200"/>
              </a:spcBef>
            </a:pPr>
            <a:r>
              <a:rPr lang="en-US">
                <a:solidFill>
                  <a:srgbClr val="3953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</a:t>
            </a:r>
          </a:p>
          <a:p>
            <a:pPr algn="ctr">
              <a:spcBef>
                <a:spcPts val="1200"/>
              </a:spcBef>
            </a:pPr>
            <a:r>
              <a:rPr lang="en-US">
                <a:solidFill>
                  <a:srgbClr val="3953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Water-surface reflectance</a:t>
            </a:r>
          </a:p>
          <a:p>
            <a:pPr algn="ctr"/>
            <a:endParaRPr lang="en-US">
              <a:solidFill>
                <a:srgbClr val="3953A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>
                <a:solidFill>
                  <a:srgbClr val="3953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Kaneohe Bay</a:t>
            </a:r>
          </a:p>
        </p:txBody>
      </p:sp>
    </p:spTree>
    <p:extLst>
      <p:ext uri="{BB962C8B-B14F-4D97-AF65-F5344CB8AC3E}">
        <p14:creationId xmlns:p14="http://schemas.microsoft.com/office/powerpoint/2010/main" val="28808553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Default Theme" id="{D14D8C5F-B6A5-EC43-AD42-A1A84AD28353}" vid="{D1B67226-E444-744B-83EA-DEAAD1AAE31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1999</TotalTime>
  <Words>172</Words>
  <Application>Microsoft Macintosh PowerPoint</Application>
  <PresentationFormat>On-screen Show (16:9)</PresentationFormat>
  <Paragraphs>55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2" baseType="lpstr">
      <vt:lpstr>Arial</vt:lpstr>
      <vt:lpstr>Calibri</vt:lpstr>
      <vt:lpstr>Default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Eric Hochberg</dc:creator>
  <cp:lastModifiedBy>Eric Hochberg</cp:lastModifiedBy>
  <cp:revision>36</cp:revision>
  <dcterms:created xsi:type="dcterms:W3CDTF">2020-05-23T13:58:20Z</dcterms:created>
  <dcterms:modified xsi:type="dcterms:W3CDTF">2020-05-24T23:21:23Z</dcterms:modified>
</cp:coreProperties>
</file>