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5670550"/>
  <p:notesSz cx="7772400" cy="10058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MoBtZdSMCEOoZKhJVHFrQf8h/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7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368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402138" y="0"/>
            <a:ext cx="3368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3575"/>
            <a:ext cx="3368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37528f465f_0_20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uncertainty graphic. Add wavelengths to complex slide</a:t>
            </a:r>
            <a:endParaRPr/>
          </a:p>
        </p:txBody>
      </p:sp>
      <p:sp>
        <p:nvSpPr>
          <p:cNvPr id="83" name="Google Shape;83;g237528f465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4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5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Slide 16/15: add maps with stars for these regions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5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7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17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19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uncertainties backup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NASA Ocean Ecology Lab (for?? / HICO)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p19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23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Updated Graphic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23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4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21716ebf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4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21716ebf97_0_0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221716ebf97_0_0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12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Slide 14: Indicate on the slide HICO derived Rrs from these specific Rrs à that we use as input to estimate these values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6" name="Google Shape;626;p12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13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/>
              <a:t>Mention that we only use 5, but we can reconstruct </a:t>
            </a:r>
            <a:endParaRPr/>
          </a:p>
        </p:txBody>
      </p:sp>
      <p:sp>
        <p:nvSpPr>
          <p:cNvPr id="676" name="Google Shape;676;p13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0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enlarge the fonts for measured in situ remote, add red box around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4" name="Google Shape;714;p10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777240" y="4840605"/>
            <a:ext cx="6217800" cy="3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Abundance +  phytoplankton community composition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Refer to Moritz Leman Presentation on Tuesday – most of chla tss and CDOM are published and available – mention his poster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700"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IOP will be published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Add red circle around numbers chla N =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Ask arun about slide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Send Slides to Emmanuel and Raphael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9: Say out loud the Mdsa accuact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Aph at the top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11 Pahlevan is 2021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11: enlarge the fonts for measured in situ remote, add red box around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13: Change the color of the shapes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14: Indicate on the slide HICO derived Rrs from these specific Rrs à that we use as input to estimate these values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15: Mention that we only use 5, but we can reconstruct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Slide 16/15: add maps with stars for these regions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Future applications: workshop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Any additional information for the model is great.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Stakeholder engagement workshop – preliminary engagement workshop à focus on 4 specific parameters, chla/tss/cdom/pc from OLCI over Lake Erie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Acknowledgements: NASA Pace SAT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NASA OBPG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Updated Graphic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legend to the graphic</a:t>
            </a:r>
            <a:endParaRPr/>
          </a:p>
        </p:txBody>
      </p:sp>
      <p:sp>
        <p:nvSpPr>
          <p:cNvPr id="224" name="Google Shape;2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most of chla tss and CDOM are published and available – mention his poster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7528f465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4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37528f465f_0_106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Updated Graphic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237528f465f_0_106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/>
              <a:t>Say out loud the Mdsa accuact </a:t>
            </a:r>
            <a:endParaRPr/>
          </a:p>
        </p:txBody>
      </p:sp>
      <p:sp>
        <p:nvSpPr>
          <p:cNvPr id="327" name="Google Shape;3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edec7d236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4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21edec7d236_0_366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High nutrients supported by agricultural runoff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g21edec7d236_0_366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edec7d23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400" cy="3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21edec7d236_0_251:notes"/>
          <p:cNvSpPr txBox="1">
            <a:spLocks noGrp="1"/>
          </p:cNvSpPr>
          <p:nvPr>
            <p:ph type="body" idx="1"/>
          </p:nvPr>
        </p:nvSpPr>
        <p:spPr>
          <a:xfrm>
            <a:off x="777875" y="4840288"/>
            <a:ext cx="6216600" cy="3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Slide 14: Indicate on the slide HICO derived Rrs from these specific Rrs à that we use as input to estimate these values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21edec7d236_0_251:notes"/>
          <p:cNvSpPr txBox="1">
            <a:spLocks noGrp="1"/>
          </p:cNvSpPr>
          <p:nvPr>
            <p:ph type="sldNum" idx="12"/>
          </p:nvPr>
        </p:nvSpPr>
        <p:spPr>
          <a:xfrm>
            <a:off x="4402138" y="9553575"/>
            <a:ext cx="33687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9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body" idx="2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4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body" idx="2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3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body" idx="4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body" idx="5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body" idx="6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755529" y="1957235"/>
            <a:ext cx="8569049" cy="283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6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body" idx="3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cc02.safelinks.protection.outlook.com/?url=https%3A%2F%2Fdoi.org%2F10.1038%2Fs41597-023-01973-y&amp;data=05%7C01%7Cryan.e.o%27shea%40nasa.gov%7Cfed9385e41c74523648308db01438c9d%7C7005d45845be48ae8140d43da96dd17b%7C0%7C0%7C638105161856780368%7CUnknown%7CTWFpbGZsb3d8eyJWIjoiMC4wLjAwMDAiLCJQIjoiV2luMzIiLCJBTiI6Ik1haWwiLCJXVCI6Mn0%3D%7C3000%7C%7C%7C&amp;sdata=d%2BP%2F9sTV9afbPsWRHqvvqj4ZfVd%2BeOJAz0IN61rFsKY%3D&amp;reserved=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7528f465f_0_20"/>
          <p:cNvSpPr txBox="1"/>
          <p:nvPr/>
        </p:nvSpPr>
        <p:spPr>
          <a:xfrm>
            <a:off x="401502" y="308823"/>
            <a:ext cx="9071700" cy="1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500" b="1" dirty="0">
                <a:solidFill>
                  <a:srgbClr val="201F1E"/>
                </a:solidFill>
                <a:latin typeface="Calibri"/>
                <a:ea typeface="Calibri"/>
                <a:cs typeface="Calibri"/>
                <a:sym typeface="Calibri"/>
              </a:rPr>
              <a:t>Demonstrating Fresh and Coastal Water Products from PACE/OCI Proxy Observations</a:t>
            </a:r>
            <a:endParaRPr sz="3500" b="1" dirty="0">
              <a:solidFill>
                <a:schemeClr val="dk1"/>
              </a:solidFill>
            </a:endParaRPr>
          </a:p>
        </p:txBody>
      </p:sp>
      <p:sp>
        <p:nvSpPr>
          <p:cNvPr id="86" name="Google Shape;86;g237528f465f_0_20"/>
          <p:cNvSpPr/>
          <p:nvPr/>
        </p:nvSpPr>
        <p:spPr>
          <a:xfrm>
            <a:off x="1721602" y="5032055"/>
            <a:ext cx="1203300" cy="629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g237528f465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0902" y="955424"/>
            <a:ext cx="947149" cy="86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g237528f465f_0_20"/>
          <p:cNvGrpSpPr/>
          <p:nvPr/>
        </p:nvGrpSpPr>
        <p:grpSpPr>
          <a:xfrm>
            <a:off x="0" y="4121488"/>
            <a:ext cx="9874700" cy="1549050"/>
            <a:chOff x="95350" y="4091063"/>
            <a:chExt cx="9874700" cy="1549050"/>
          </a:xfrm>
        </p:grpSpPr>
        <p:pic>
          <p:nvPicPr>
            <p:cNvPr id="89" name="Google Shape;89;g237528f465f_0_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0175" y="4091063"/>
              <a:ext cx="1949875" cy="154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g237528f465f_0_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5350" y="4129424"/>
              <a:ext cx="1766800" cy="1472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g237528f465f_0_20"/>
            <p:cNvSpPr txBox="1"/>
            <p:nvPr/>
          </p:nvSpPr>
          <p:spPr>
            <a:xfrm>
              <a:off x="1486000" y="4188350"/>
              <a:ext cx="72105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US" sz="1200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Ryan E. O’Shea</a:t>
              </a:r>
              <a:r>
                <a:rPr lang="en-US" sz="1200" b="1" u="sng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 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(ryan.e.o’shea@nasa.gov); Nima Pahlevan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1,2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 Brandon Smith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1,2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Caren Binding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Emmanuel Boss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Ruth Briland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Todd Egerton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 Raphael Kudela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 Stephanie Schollaert Uz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; Jennifer Wolny</a:t>
              </a:r>
              <a:r>
                <a:rPr lang="en-US" sz="1200" b="1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2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/>
            </a:p>
          </p:txBody>
        </p:sp>
      </p:grpSp>
      <p:pic>
        <p:nvPicPr>
          <p:cNvPr id="92" name="Google Shape;92;g237528f465f_0_20"/>
          <p:cNvPicPr preferRelativeResize="0"/>
          <p:nvPr/>
        </p:nvPicPr>
        <p:blipFill rotWithShape="1">
          <a:blip r:embed="rId6">
            <a:alphaModFix/>
          </a:blip>
          <a:srcRect l="9524" t="6068" r="13106" b="73674"/>
          <a:stretch/>
        </p:blipFill>
        <p:spPr>
          <a:xfrm>
            <a:off x="0" y="1870025"/>
            <a:ext cx="10080625" cy="193046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37528f465f_0_20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94" name="Google Shape;94;g237528f465f_0_20"/>
          <p:cNvSpPr txBox="1"/>
          <p:nvPr/>
        </p:nvSpPr>
        <p:spPr>
          <a:xfrm>
            <a:off x="1613050" y="4736325"/>
            <a:ext cx="6648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Science Systems and Applications Inc., Lanham, MD, United States;</a:t>
            </a: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2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 Goddard Space Flight Center, Greenbelt, MD, U.S.; </a:t>
            </a: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 and Climate Change Canada; </a:t>
            </a: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of Marine Sciences, University of Maine;</a:t>
            </a:r>
            <a:endParaRPr sz="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Division of Drinking and Ground Waters, Ohio Environmental Protection Agency; </a:t>
            </a: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Virginia Department of Health;</a:t>
            </a:r>
            <a:endParaRPr sz="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Sciences Department, Institute of Marine Sciences, University of California-Santa Cruz;</a:t>
            </a:r>
            <a:endParaRPr sz="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-US" sz="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Office of Regulatory Science, Center for Food Safety and Applied Nutrition, U.S. Food and Drug Administration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5"/>
          <p:cNvPicPr preferRelativeResize="0"/>
          <p:nvPr/>
        </p:nvPicPr>
        <p:blipFill rotWithShape="1">
          <a:blip r:embed="rId3">
            <a:alphaModFix/>
          </a:blip>
          <a:srcRect l="72168" t="11245" r="11226" b="10050"/>
          <a:stretch/>
        </p:blipFill>
        <p:spPr>
          <a:xfrm>
            <a:off x="633240" y="1377036"/>
            <a:ext cx="1361750" cy="37421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11" name="Google Shape;411;p15"/>
          <p:cNvSpPr txBox="1"/>
          <p:nvPr/>
        </p:nvSpPr>
        <p:spPr>
          <a:xfrm>
            <a:off x="6343726" y="5292712"/>
            <a:ext cx="48114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 provided by C. Giardino &amp; M. Bresciani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5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13" name="Google Shape;413;p15"/>
          <p:cNvSpPr/>
          <p:nvPr/>
        </p:nvSpPr>
        <p:spPr>
          <a:xfrm>
            <a:off x="8695200" y="911500"/>
            <a:ext cx="216900" cy="2169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5"/>
          <p:cNvSpPr txBox="1"/>
          <p:nvPr/>
        </p:nvSpPr>
        <p:spPr>
          <a:xfrm>
            <a:off x="7326600" y="743325"/>
            <a:ext cx="136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concentration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5"/>
          <p:cNvSpPr txBox="1"/>
          <p:nvPr/>
        </p:nvSpPr>
        <p:spPr>
          <a:xfrm>
            <a:off x="6343726" y="5058297"/>
            <a:ext cx="290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Vaicute et al. 2021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5"/>
          <p:cNvSpPr txBox="1"/>
          <p:nvPr/>
        </p:nvSpPr>
        <p:spPr>
          <a:xfrm>
            <a:off x="1095294" y="-252263"/>
            <a:ext cx="9484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Impacts of Uncertainties in Satellite Rrs on MDN retrievals: </a:t>
            </a:r>
            <a:endParaRPr sz="22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PRISMA </a:t>
            </a: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Product Maps of Curonian Lagoon against </a:t>
            </a:r>
            <a:r>
              <a:rPr lang="en-US" sz="2200" b="0" i="1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matchups</a:t>
            </a:r>
            <a:endParaRPr sz="22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15"/>
          <p:cNvPicPr preferRelativeResize="0"/>
          <p:nvPr/>
        </p:nvPicPr>
        <p:blipFill rotWithShape="1">
          <a:blip r:embed="rId4">
            <a:alphaModFix/>
          </a:blip>
          <a:srcRect l="9297" b="7952"/>
          <a:stretch/>
        </p:blipFill>
        <p:spPr>
          <a:xfrm>
            <a:off x="565275" y="835213"/>
            <a:ext cx="5825699" cy="4496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15"/>
          <p:cNvGrpSpPr/>
          <p:nvPr/>
        </p:nvGrpSpPr>
        <p:grpSpPr>
          <a:xfrm>
            <a:off x="0" y="743325"/>
            <a:ext cx="10080625" cy="4927228"/>
            <a:chOff x="0" y="743325"/>
            <a:chExt cx="10080625" cy="4927228"/>
          </a:xfrm>
        </p:grpSpPr>
        <p:grpSp>
          <p:nvGrpSpPr>
            <p:cNvPr id="419" name="Google Shape;419;p15"/>
            <p:cNvGrpSpPr/>
            <p:nvPr/>
          </p:nvGrpSpPr>
          <p:grpSpPr>
            <a:xfrm>
              <a:off x="0" y="743325"/>
              <a:ext cx="10080625" cy="4927228"/>
              <a:chOff x="0" y="743325"/>
              <a:chExt cx="10080625" cy="4927228"/>
            </a:xfrm>
          </p:grpSpPr>
          <p:pic>
            <p:nvPicPr>
              <p:cNvPr id="420" name="Google Shape;420;p15"/>
              <p:cNvPicPr preferRelativeResize="0"/>
              <p:nvPr/>
            </p:nvPicPr>
            <p:blipFill rotWithShape="1">
              <a:blip r:embed="rId5">
                <a:alphaModFix/>
              </a:blip>
              <a:srcRect l="3110" r="8243"/>
              <a:stretch/>
            </p:blipFill>
            <p:spPr>
              <a:xfrm>
                <a:off x="0" y="743325"/>
                <a:ext cx="10080625" cy="49272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1" name="Google Shape;421;p15"/>
              <p:cNvSpPr/>
              <p:nvPr/>
            </p:nvSpPr>
            <p:spPr>
              <a:xfrm>
                <a:off x="5480625" y="1572325"/>
                <a:ext cx="299700" cy="307500"/>
              </a:xfrm>
              <a:prstGeom prst="star4">
                <a:avLst>
                  <a:gd name="adj" fmla="val 12500"/>
                </a:avLst>
              </a:prstGeom>
              <a:solidFill>
                <a:srgbClr val="FFED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2" name="Google Shape;422;p15"/>
            <p:cNvSpPr txBox="1"/>
            <p:nvPr/>
          </p:nvSpPr>
          <p:spPr>
            <a:xfrm>
              <a:off x="4300042" y="994809"/>
              <a:ext cx="1432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Little </a:t>
              </a:r>
              <a:r>
                <a:rPr lang="en-US" sz="2000" b="1" i="1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in situ</a:t>
              </a: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data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429" name="Google Shape;429;p17"/>
          <p:cNvSpPr txBox="1">
            <a:spLocks noGrp="1"/>
          </p:cNvSpPr>
          <p:nvPr>
            <p:ph type="body" idx="1"/>
          </p:nvPr>
        </p:nvSpPr>
        <p:spPr>
          <a:xfrm>
            <a:off x="504038" y="4058575"/>
            <a:ext cx="50781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-US" sz="1600" b="1"/>
              <a:t>3. Model can be rapidly redeployed to new hyperspectral (or old multispectral) sensors</a:t>
            </a:r>
            <a:endParaRPr sz="1600" b="1"/>
          </a:p>
          <a:p>
            <a:pPr marL="457200" lvl="0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n-US" sz="1600"/>
              <a:t>Similar architecture model, with particulate backscatter, will be pushed to PACE SDS</a:t>
            </a:r>
            <a:endParaRPr sz="1600" b="1"/>
          </a:p>
        </p:txBody>
      </p:sp>
      <p:pic>
        <p:nvPicPr>
          <p:cNvPr id="430" name="Google Shape;4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1843" y="873263"/>
            <a:ext cx="3153398" cy="14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7"/>
          <p:cNvSpPr txBox="1"/>
          <p:nvPr/>
        </p:nvSpPr>
        <p:spPr>
          <a:xfrm>
            <a:off x="435450" y="2758050"/>
            <a:ext cx="4741200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Product maps consistent with literature understanding &amp; </a:t>
            </a:r>
            <a:r>
              <a:rPr lang="en-US" sz="1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measurements despite atmospheric correction uncertainties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2" name="Google Shape;4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701" y="3957324"/>
            <a:ext cx="1668506" cy="11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7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434" name="Google Shape;434;p17"/>
          <p:cNvPicPr preferRelativeResize="0"/>
          <p:nvPr/>
        </p:nvPicPr>
        <p:blipFill rotWithShape="1">
          <a:blip r:embed="rId5">
            <a:alphaModFix/>
          </a:blip>
          <a:srcRect t="4869"/>
          <a:stretch/>
        </p:blipFill>
        <p:spPr>
          <a:xfrm>
            <a:off x="6411292" y="2479904"/>
            <a:ext cx="2123320" cy="14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7"/>
          <p:cNvSpPr txBox="1"/>
          <p:nvPr/>
        </p:nvSpPr>
        <p:spPr>
          <a:xfrm>
            <a:off x="504000" y="1281825"/>
            <a:ext cx="5078184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Expected ranges of </a:t>
            </a:r>
            <a:r>
              <a:rPr lang="en-US" sz="1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uncertainties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10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 – 30% for Chl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/TSS/a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cdom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(440)</a:t>
            </a:r>
            <a:endParaRPr/>
          </a:p>
          <a:p>
            <a:pPr marL="355600" marR="0" lvl="0" indent="-10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60% for PC</a:t>
            </a:r>
            <a:endParaRPr/>
          </a:p>
          <a:p>
            <a:pPr marL="355600" marR="0" lvl="0" indent="-10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20-40% a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&amp; a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7"/>
          <p:cNvSpPr txBox="1"/>
          <p:nvPr/>
        </p:nvSpPr>
        <p:spPr>
          <a:xfrm>
            <a:off x="509100" y="5198000"/>
            <a:ext cx="515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Visit my poster for more validation exercises with OLCI! 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9" descr="Marine Research Institute – Marine Research Institu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2188" y="3818787"/>
            <a:ext cx="1715900" cy="77642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9"/>
          <p:cNvSpPr txBox="1">
            <a:spLocks noGrp="1"/>
          </p:cNvSpPr>
          <p:nvPr>
            <p:ph type="title"/>
          </p:nvPr>
        </p:nvSpPr>
        <p:spPr>
          <a:xfrm>
            <a:off x="474894" y="-38959"/>
            <a:ext cx="9071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/>
              <a:t>Acknowledgements</a:t>
            </a:r>
            <a:endParaRPr sz="2800"/>
          </a:p>
        </p:txBody>
      </p:sp>
      <p:sp>
        <p:nvSpPr>
          <p:cNvPr id="444" name="Google Shape;444;p19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445" name="Google Shape;44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17" y="37615"/>
            <a:ext cx="1715910" cy="14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6272" y="176600"/>
            <a:ext cx="1267377" cy="115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9" descr="Home: NOAA Great Lakes Environmental Research Laboratory - Ann Arbor, MI,  US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881" y="4477663"/>
            <a:ext cx="2775982" cy="8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9" descr="Logo_CNR-2010-ENG-mediu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908" y="3758375"/>
            <a:ext cx="3466667" cy="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9987" y="3703050"/>
            <a:ext cx="860900" cy="8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0112" y="3799438"/>
            <a:ext cx="815100" cy="8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6548" y="4829802"/>
            <a:ext cx="6031784" cy="36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9"/>
          <p:cNvPicPr preferRelativeResize="0"/>
          <p:nvPr/>
        </p:nvPicPr>
        <p:blipFill rotWithShape="1">
          <a:blip r:embed="rId11">
            <a:alphaModFix/>
          </a:blip>
          <a:srcRect t="5685" r="44113"/>
          <a:stretch/>
        </p:blipFill>
        <p:spPr>
          <a:xfrm>
            <a:off x="7225079" y="3856313"/>
            <a:ext cx="1507928" cy="55437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9"/>
          <p:cNvSpPr txBox="1">
            <a:spLocks noGrp="1"/>
          </p:cNvSpPr>
          <p:nvPr>
            <p:ph type="body" idx="1"/>
          </p:nvPr>
        </p:nvSpPr>
        <p:spPr>
          <a:xfrm>
            <a:off x="474896" y="712376"/>
            <a:ext cx="9071700" cy="3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64"/>
              <a:buFont typeface="Arial"/>
              <a:buNone/>
            </a:pPr>
            <a:r>
              <a:rPr lang="en-US" sz="2200" b="1">
                <a:latin typeface="Arial"/>
                <a:ea typeface="Arial"/>
                <a:cs typeface="Arial"/>
                <a:sym typeface="Arial"/>
              </a:rPr>
              <a:t>Funding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PACE Science &amp; Applications Team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Ocean Biology &amp; Biogeochemistry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200" b="1">
                <a:latin typeface="Arial"/>
                <a:ea typeface="Arial"/>
                <a:cs typeface="Arial"/>
                <a:sym typeface="Arial"/>
              </a:rPr>
              <a:t>Data providers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: C. Binding, C. Giardino, M. Bresciani, Keith et al., Z. Lee, S. Simis, Schalles, Valente et al., Nechad et al., SeaBASS,  and many more.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"/>
          <p:cNvSpPr/>
          <p:nvPr/>
        </p:nvSpPr>
        <p:spPr>
          <a:xfrm>
            <a:off x="1297400" y="431325"/>
            <a:ext cx="7279200" cy="5143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3"/>
          <p:cNvSpPr txBox="1"/>
          <p:nvPr/>
        </p:nvSpPr>
        <p:spPr>
          <a:xfrm>
            <a:off x="2056938" y="2808050"/>
            <a:ext cx="55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a Machine Learning model for non-unique inverse problem: Mixture Density Network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3"/>
          <p:cNvSpPr txBox="1"/>
          <p:nvPr/>
        </p:nvSpPr>
        <p:spPr>
          <a:xfrm>
            <a:off x="504454" y="-429620"/>
            <a:ext cx="90717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Hyperspectral Inversion Framework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462;p23"/>
          <p:cNvGrpSpPr/>
          <p:nvPr/>
        </p:nvGrpSpPr>
        <p:grpSpPr>
          <a:xfrm>
            <a:off x="7195569" y="1777186"/>
            <a:ext cx="1243047" cy="2994454"/>
            <a:chOff x="7216157" y="1671686"/>
            <a:chExt cx="1243047" cy="2994454"/>
          </a:xfrm>
        </p:grpSpPr>
        <p:sp>
          <p:nvSpPr>
            <p:cNvPr id="463" name="Google Shape;463;p23"/>
            <p:cNvSpPr/>
            <p:nvPr/>
          </p:nvSpPr>
          <p:spPr>
            <a:xfrm rot="-5400000">
              <a:off x="7466204" y="2725389"/>
              <a:ext cx="1435500" cy="550500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Combination Function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4" name="Google Shape;464;p23"/>
            <p:cNvCxnSpPr/>
            <p:nvPr/>
          </p:nvCxnSpPr>
          <p:spPr>
            <a:xfrm>
              <a:off x="7227778" y="2996924"/>
              <a:ext cx="682800" cy="3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65" name="Google Shape;465;p23"/>
            <p:cNvCxnSpPr>
              <a:stCxn id="466" idx="3"/>
              <a:endCxn id="463" idx="0"/>
            </p:cNvCxnSpPr>
            <p:nvPr/>
          </p:nvCxnSpPr>
          <p:spPr>
            <a:xfrm>
              <a:off x="7216157" y="1671686"/>
              <a:ext cx="692400" cy="1329000"/>
            </a:xfrm>
            <a:prstGeom prst="bentConnector3">
              <a:avLst>
                <a:gd name="adj1" fmla="val 52984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67" name="Google Shape;467;p23"/>
            <p:cNvCxnSpPr>
              <a:stCxn id="468" idx="3"/>
              <a:endCxn id="463" idx="0"/>
            </p:cNvCxnSpPr>
            <p:nvPr/>
          </p:nvCxnSpPr>
          <p:spPr>
            <a:xfrm rot="10800000" flipH="1">
              <a:off x="7219076" y="3000540"/>
              <a:ext cx="689700" cy="1665600"/>
            </a:xfrm>
            <a:prstGeom prst="bentConnector3">
              <a:avLst>
                <a:gd name="adj1" fmla="val 5298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469" name="Google Shape;469;p23"/>
          <p:cNvGrpSpPr/>
          <p:nvPr/>
        </p:nvGrpSpPr>
        <p:grpSpPr>
          <a:xfrm>
            <a:off x="384550" y="1388511"/>
            <a:ext cx="730200" cy="3388168"/>
            <a:chOff x="405138" y="1283011"/>
            <a:chExt cx="730200" cy="3388168"/>
          </a:xfrm>
        </p:grpSpPr>
        <p:sp>
          <p:nvSpPr>
            <p:cNvPr id="470" name="Google Shape;470;p23"/>
            <p:cNvSpPr/>
            <p:nvPr/>
          </p:nvSpPr>
          <p:spPr>
            <a:xfrm>
              <a:off x="405138" y="1283011"/>
              <a:ext cx="730200" cy="6849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422390" y="1481476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405138" y="2634645"/>
              <a:ext cx="730200" cy="6849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422390" y="2849457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405138" y="3986279"/>
              <a:ext cx="730200" cy="68490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433464" y="4188339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716853" y="3433310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718625" y="360348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718626" y="3785901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715081" y="208221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716853" y="2252396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716854" y="243480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23"/>
          <p:cNvGrpSpPr/>
          <p:nvPr/>
        </p:nvGrpSpPr>
        <p:grpSpPr>
          <a:xfrm>
            <a:off x="1114750" y="794013"/>
            <a:ext cx="3204943" cy="4472187"/>
            <a:chOff x="1135338" y="688513"/>
            <a:chExt cx="3204943" cy="4472187"/>
          </a:xfrm>
        </p:grpSpPr>
        <p:sp>
          <p:nvSpPr>
            <p:cNvPr id="483" name="Google Shape;483;p23"/>
            <p:cNvSpPr/>
            <p:nvPr/>
          </p:nvSpPr>
          <p:spPr>
            <a:xfrm rot="-5400000">
              <a:off x="3347281" y="2696263"/>
              <a:ext cx="1435500" cy="550500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Normalization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4" name="Google Shape;484;p23"/>
            <p:cNvCxnSpPr/>
            <p:nvPr/>
          </p:nvCxnSpPr>
          <p:spPr>
            <a:xfrm rot="-5400000">
              <a:off x="2048775" y="3854500"/>
              <a:ext cx="2170800" cy="441600"/>
            </a:xfrm>
            <a:prstGeom prst="bentConnector3">
              <a:avLst>
                <a:gd name="adj1" fmla="val 4982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5" name="Google Shape;485;p23"/>
            <p:cNvCxnSpPr/>
            <p:nvPr/>
          </p:nvCxnSpPr>
          <p:spPr>
            <a:xfrm rot="-5400000">
              <a:off x="2431875" y="3458725"/>
              <a:ext cx="1387800" cy="460800"/>
            </a:xfrm>
            <a:prstGeom prst="bentConnector3">
              <a:avLst>
                <a:gd name="adj1" fmla="val 712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6" name="Google Shape;486;p23"/>
            <p:cNvCxnSpPr/>
            <p:nvPr/>
          </p:nvCxnSpPr>
          <p:spPr>
            <a:xfrm rot="-5400000" flipH="1">
              <a:off x="1899656" y="1540213"/>
              <a:ext cx="2308200" cy="604800"/>
            </a:xfrm>
            <a:prstGeom prst="bentConnector3">
              <a:avLst>
                <a:gd name="adj1" fmla="val -455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7" name="Google Shape;487;p23"/>
            <p:cNvCxnSpPr/>
            <p:nvPr/>
          </p:nvCxnSpPr>
          <p:spPr>
            <a:xfrm rot="-5400000" flipH="1">
              <a:off x="2279556" y="1913838"/>
              <a:ext cx="1547100" cy="606000"/>
            </a:xfrm>
            <a:prstGeom prst="bentConnector3">
              <a:avLst>
                <a:gd name="adj1" fmla="val -6506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8" name="Google Shape;488;p23"/>
            <p:cNvCxnSpPr>
              <a:stCxn id="489" idx="6"/>
            </p:cNvCxnSpPr>
            <p:nvPr/>
          </p:nvCxnSpPr>
          <p:spPr>
            <a:xfrm>
              <a:off x="2928082" y="2641954"/>
              <a:ext cx="426900" cy="348000"/>
            </a:xfrm>
            <a:prstGeom prst="bentConnector3">
              <a:avLst>
                <a:gd name="adj1" fmla="val 104851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0" name="Google Shape;490;p23"/>
            <p:cNvCxnSpPr>
              <a:stCxn id="491" idx="6"/>
              <a:endCxn id="483" idx="0"/>
            </p:cNvCxnSpPr>
            <p:nvPr/>
          </p:nvCxnSpPr>
          <p:spPr>
            <a:xfrm rot="10800000" flipH="1">
              <a:off x="2924181" y="2971648"/>
              <a:ext cx="865500" cy="329100"/>
            </a:xfrm>
            <a:prstGeom prst="bentConnector3">
              <a:avLst>
                <a:gd name="adj1" fmla="val 52167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2" name="Google Shape;492;p23"/>
            <p:cNvCxnSpPr>
              <a:stCxn id="472" idx="6"/>
              <a:endCxn id="483" idx="0"/>
            </p:cNvCxnSpPr>
            <p:nvPr/>
          </p:nvCxnSpPr>
          <p:spPr>
            <a:xfrm rot="10800000" flipH="1">
              <a:off x="1135338" y="2971395"/>
              <a:ext cx="2654400" cy="57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493" name="Google Shape;493;p23"/>
          <p:cNvGrpSpPr/>
          <p:nvPr/>
        </p:nvGrpSpPr>
        <p:grpSpPr>
          <a:xfrm>
            <a:off x="1114750" y="472324"/>
            <a:ext cx="1983840" cy="5102200"/>
            <a:chOff x="1135338" y="366824"/>
            <a:chExt cx="1983840" cy="5102200"/>
          </a:xfrm>
        </p:grpSpPr>
        <p:sp>
          <p:nvSpPr>
            <p:cNvPr id="494" name="Google Shape;494;p23"/>
            <p:cNvSpPr/>
            <p:nvPr/>
          </p:nvSpPr>
          <p:spPr>
            <a:xfrm>
              <a:off x="1854786" y="4893069"/>
              <a:ext cx="1059600" cy="5244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1854786" y="4113868"/>
              <a:ext cx="1059600" cy="524400"/>
            </a:xfrm>
            <a:prstGeom prst="ellipse">
              <a:avLst/>
            </a:prstGeom>
            <a:solidFill>
              <a:srgbClr val="B3C6E7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2009928" y="366824"/>
              <a:ext cx="730200" cy="684900"/>
            </a:xfrm>
            <a:prstGeom prst="ellipse">
              <a:avLst/>
            </a:prstGeom>
            <a:solidFill>
              <a:srgbClr val="B3C6E7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1942275" y="544500"/>
              <a:ext cx="8655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1868482" y="2379754"/>
              <a:ext cx="1059600" cy="524400"/>
            </a:xfrm>
            <a:prstGeom prst="ellipse">
              <a:avLst/>
            </a:prstGeom>
            <a:solidFill>
              <a:srgbClr val="B3C6E7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1769178" y="2450471"/>
              <a:ext cx="13500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LH(λ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1877554" y="4226408"/>
              <a:ext cx="10596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2343558" y="1886019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2345330" y="205619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2345331" y="2238610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2015596" y="1119648"/>
              <a:ext cx="730200" cy="6849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1963750" y="1291750"/>
              <a:ext cx="865500" cy="52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1864581" y="3038548"/>
              <a:ext cx="1059600" cy="5244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1780352" y="3134597"/>
              <a:ext cx="1254000" cy="4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LH(λ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2350736" y="3602675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2352509" y="3772853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2352509" y="3955266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1837522" y="5017524"/>
              <a:ext cx="11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MA(λ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λ</a:t>
              </a:r>
              <a:r>
                <a:rPr lang="en-US" sz="12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0" name="Google Shape;510;p23"/>
            <p:cNvCxnSpPr/>
            <p:nvPr/>
          </p:nvCxnSpPr>
          <p:spPr>
            <a:xfrm rot="10800000" flipH="1">
              <a:off x="1330550" y="1471525"/>
              <a:ext cx="675000" cy="14922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" name="Google Shape;511;p23"/>
            <p:cNvCxnSpPr>
              <a:endCxn id="489" idx="2"/>
            </p:cNvCxnSpPr>
            <p:nvPr/>
          </p:nvCxnSpPr>
          <p:spPr>
            <a:xfrm rot="10800000" flipH="1">
              <a:off x="1308982" y="2641954"/>
              <a:ext cx="559500" cy="3333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2" name="Google Shape;512;p23"/>
            <p:cNvCxnSpPr>
              <a:endCxn id="491" idx="2"/>
            </p:cNvCxnSpPr>
            <p:nvPr/>
          </p:nvCxnSpPr>
          <p:spPr>
            <a:xfrm>
              <a:off x="1296381" y="2975248"/>
              <a:ext cx="568200" cy="3255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3" name="Google Shape;513;p23"/>
            <p:cNvCxnSpPr/>
            <p:nvPr/>
          </p:nvCxnSpPr>
          <p:spPr>
            <a:xfrm>
              <a:off x="1303413" y="2971602"/>
              <a:ext cx="551400" cy="2180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4" name="Google Shape;514;p23"/>
            <p:cNvCxnSpPr/>
            <p:nvPr/>
          </p:nvCxnSpPr>
          <p:spPr>
            <a:xfrm rot="10800000" flipH="1">
              <a:off x="1330550" y="687975"/>
              <a:ext cx="677700" cy="2291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5" name="Google Shape;515;p23"/>
            <p:cNvCxnSpPr>
              <a:endCxn id="495" idx="2"/>
            </p:cNvCxnSpPr>
            <p:nvPr/>
          </p:nvCxnSpPr>
          <p:spPr>
            <a:xfrm>
              <a:off x="1308486" y="2984668"/>
              <a:ext cx="546300" cy="13914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6" name="Google Shape;516;p23"/>
            <p:cNvCxnSpPr>
              <a:stCxn id="470" idx="6"/>
            </p:cNvCxnSpPr>
            <p:nvPr/>
          </p:nvCxnSpPr>
          <p:spPr>
            <a:xfrm>
              <a:off x="1135338" y="1625461"/>
              <a:ext cx="190800" cy="1352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17" name="Google Shape;517;p23"/>
            <p:cNvCxnSpPr>
              <a:stCxn id="474" idx="6"/>
            </p:cNvCxnSpPr>
            <p:nvPr/>
          </p:nvCxnSpPr>
          <p:spPr>
            <a:xfrm rot="10800000" flipH="1">
              <a:off x="1135338" y="2961629"/>
              <a:ext cx="197400" cy="1367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518" name="Google Shape;518;p23"/>
          <p:cNvGrpSpPr/>
          <p:nvPr/>
        </p:nvGrpSpPr>
        <p:grpSpPr>
          <a:xfrm>
            <a:off x="8932887" y="1172852"/>
            <a:ext cx="730200" cy="3808488"/>
            <a:chOff x="8986449" y="1059915"/>
            <a:chExt cx="730200" cy="3808488"/>
          </a:xfrm>
        </p:grpSpPr>
        <p:sp>
          <p:nvSpPr>
            <p:cNvPr id="519" name="Google Shape;519;p23"/>
            <p:cNvSpPr/>
            <p:nvPr/>
          </p:nvSpPr>
          <p:spPr>
            <a:xfrm>
              <a:off x="9116608" y="1631616"/>
              <a:ext cx="505500" cy="475200"/>
            </a:xfrm>
            <a:prstGeom prst="ellipse">
              <a:avLst/>
            </a:prstGeom>
            <a:solidFill>
              <a:srgbClr val="A1F3C4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9116163" y="1059915"/>
              <a:ext cx="505500" cy="4752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9116608" y="2193704"/>
              <a:ext cx="505500" cy="475200"/>
            </a:xfrm>
            <a:prstGeom prst="ellipse">
              <a:avLst/>
            </a:prstGeom>
            <a:solidFill>
              <a:srgbClr val="BF9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9062803" y="2275523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9116163" y="1710195"/>
              <a:ext cx="5055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9062803" y="1134137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Chla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9098803" y="2763390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8986449" y="2846225"/>
              <a:ext cx="7302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CDOM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9116608" y="3312668"/>
              <a:ext cx="505500" cy="4752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9061578" y="3358191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9117830" y="3848144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9074521" y="3898897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9106127" y="4393203"/>
              <a:ext cx="505500" cy="475200"/>
            </a:xfrm>
            <a:prstGeom prst="ellipse">
              <a:avLst/>
            </a:prstGeom>
            <a:solidFill>
              <a:srgbClr val="BFBFB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9062818" y="4454490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3"/>
          <p:cNvGrpSpPr/>
          <p:nvPr/>
        </p:nvGrpSpPr>
        <p:grpSpPr>
          <a:xfrm>
            <a:off x="8438616" y="1410539"/>
            <a:ext cx="625800" cy="3333300"/>
            <a:chOff x="8459204" y="1191127"/>
            <a:chExt cx="625800" cy="3333300"/>
          </a:xfrm>
        </p:grpSpPr>
        <p:cxnSp>
          <p:nvCxnSpPr>
            <p:cNvPr id="534" name="Google Shape;534;p23"/>
            <p:cNvCxnSpPr>
              <a:stCxn id="463" idx="2"/>
              <a:endCxn id="520" idx="2"/>
            </p:cNvCxnSpPr>
            <p:nvPr/>
          </p:nvCxnSpPr>
          <p:spPr>
            <a:xfrm rot="10800000" flipH="1">
              <a:off x="8459204" y="1191127"/>
              <a:ext cx="624000" cy="1695600"/>
            </a:xfrm>
            <a:prstGeom prst="bentConnector3">
              <a:avLst>
                <a:gd name="adj1" fmla="val 53298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5" name="Google Shape;535;p23"/>
            <p:cNvCxnSpPr>
              <a:stCxn id="463" idx="2"/>
              <a:endCxn id="521" idx="2"/>
            </p:cNvCxnSpPr>
            <p:nvPr/>
          </p:nvCxnSpPr>
          <p:spPr>
            <a:xfrm rot="10800000" flipH="1">
              <a:off x="8459204" y="2324827"/>
              <a:ext cx="624300" cy="561900"/>
            </a:xfrm>
            <a:prstGeom prst="bentConnector3">
              <a:avLst>
                <a:gd name="adj1" fmla="val 53308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6" name="Google Shape;536;p23"/>
            <p:cNvCxnSpPr>
              <a:stCxn id="463" idx="2"/>
              <a:endCxn id="519" idx="2"/>
            </p:cNvCxnSpPr>
            <p:nvPr/>
          </p:nvCxnSpPr>
          <p:spPr>
            <a:xfrm rot="10800000" flipH="1">
              <a:off x="8459204" y="1762627"/>
              <a:ext cx="624300" cy="1124100"/>
            </a:xfrm>
            <a:prstGeom prst="bentConnector3">
              <a:avLst>
                <a:gd name="adj1" fmla="val 53308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7" name="Google Shape;537;p23"/>
            <p:cNvCxnSpPr>
              <a:stCxn id="463" idx="2"/>
              <a:endCxn id="525" idx="2"/>
            </p:cNvCxnSpPr>
            <p:nvPr/>
          </p:nvCxnSpPr>
          <p:spPr>
            <a:xfrm>
              <a:off x="8459204" y="2886727"/>
              <a:ext cx="606600" cy="7800"/>
            </a:xfrm>
            <a:prstGeom prst="bentConnector3">
              <a:avLst>
                <a:gd name="adj1" fmla="val 53396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8" name="Google Shape;538;p23"/>
            <p:cNvCxnSpPr>
              <a:stCxn id="463" idx="2"/>
              <a:endCxn id="527" idx="2"/>
            </p:cNvCxnSpPr>
            <p:nvPr/>
          </p:nvCxnSpPr>
          <p:spPr>
            <a:xfrm>
              <a:off x="8459204" y="2886727"/>
              <a:ext cx="624300" cy="557100"/>
            </a:xfrm>
            <a:prstGeom prst="bentConnector3">
              <a:avLst>
                <a:gd name="adj1" fmla="val 53308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39" name="Google Shape;539;p23"/>
            <p:cNvCxnSpPr>
              <a:stCxn id="463" idx="2"/>
              <a:endCxn id="529" idx="2"/>
            </p:cNvCxnSpPr>
            <p:nvPr/>
          </p:nvCxnSpPr>
          <p:spPr>
            <a:xfrm>
              <a:off x="8459204" y="2886727"/>
              <a:ext cx="625800" cy="1092600"/>
            </a:xfrm>
            <a:prstGeom prst="bentConnector3">
              <a:avLst>
                <a:gd name="adj1" fmla="val 53278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40" name="Google Shape;540;p23"/>
            <p:cNvCxnSpPr>
              <a:stCxn id="463" idx="2"/>
              <a:endCxn id="531" idx="2"/>
            </p:cNvCxnSpPr>
            <p:nvPr/>
          </p:nvCxnSpPr>
          <p:spPr>
            <a:xfrm>
              <a:off x="8459204" y="2886727"/>
              <a:ext cx="613800" cy="1637700"/>
            </a:xfrm>
            <a:prstGeom prst="bentConnector3">
              <a:avLst>
                <a:gd name="adj1" fmla="val 53366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541" name="Google Shape;541;p23"/>
          <p:cNvGrpSpPr/>
          <p:nvPr/>
        </p:nvGrpSpPr>
        <p:grpSpPr>
          <a:xfrm>
            <a:off x="4319693" y="1956294"/>
            <a:ext cx="1008775" cy="2241600"/>
            <a:chOff x="4340280" y="1850794"/>
            <a:chExt cx="1008775" cy="2241600"/>
          </a:xfrm>
        </p:grpSpPr>
        <p:cxnSp>
          <p:nvCxnSpPr>
            <p:cNvPr id="542" name="Google Shape;542;p23"/>
            <p:cNvCxnSpPr>
              <a:stCxn id="483" idx="2"/>
            </p:cNvCxnSpPr>
            <p:nvPr/>
          </p:nvCxnSpPr>
          <p:spPr>
            <a:xfrm>
              <a:off x="4340280" y="2971513"/>
              <a:ext cx="5007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43" name="Google Shape;543;p23"/>
            <p:cNvSpPr/>
            <p:nvPr/>
          </p:nvSpPr>
          <p:spPr>
            <a:xfrm rot="-5400000">
              <a:off x="3977905" y="2721244"/>
              <a:ext cx="2241600" cy="500700"/>
            </a:xfrm>
            <a:prstGeom prst="rect">
              <a:avLst/>
            </a:prstGeom>
            <a:solidFill>
              <a:srgbClr val="BFBFB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Neural Network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4" name="Google Shape;544;p23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pSp>
        <p:nvGrpSpPr>
          <p:cNvPr id="545" name="Google Shape;545;p23"/>
          <p:cNvGrpSpPr/>
          <p:nvPr/>
        </p:nvGrpSpPr>
        <p:grpSpPr>
          <a:xfrm>
            <a:off x="5328468" y="1279324"/>
            <a:ext cx="1874193" cy="4176035"/>
            <a:chOff x="5328468" y="1279324"/>
            <a:chExt cx="1874193" cy="4176035"/>
          </a:xfrm>
        </p:grpSpPr>
        <p:pic>
          <p:nvPicPr>
            <p:cNvPr id="546" name="Google Shape;546;p23" descr="Chart, histogram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13538" t="13089" r="11660" b="12328"/>
            <a:stretch/>
          </p:blipFill>
          <p:spPr>
            <a:xfrm>
              <a:off x="6005359" y="2651768"/>
              <a:ext cx="1190210" cy="86163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547" name="Google Shape;547;p23"/>
            <p:cNvGrpSpPr/>
            <p:nvPr/>
          </p:nvGrpSpPr>
          <p:grpSpPr>
            <a:xfrm>
              <a:off x="5328468" y="1279324"/>
              <a:ext cx="1874193" cy="4176035"/>
              <a:chOff x="5348330" y="1173824"/>
              <a:chExt cx="1874193" cy="4176035"/>
            </a:xfrm>
          </p:grpSpPr>
          <p:cxnSp>
            <p:nvCxnSpPr>
              <p:cNvPr id="548" name="Google Shape;548;p23"/>
              <p:cNvCxnSpPr>
                <a:stCxn id="543" idx="2"/>
              </p:cNvCxnSpPr>
              <p:nvPr/>
            </p:nvCxnSpPr>
            <p:spPr>
              <a:xfrm>
                <a:off x="5348330" y="2971594"/>
                <a:ext cx="672600" cy="39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grpSp>
            <p:nvGrpSpPr>
              <p:cNvPr id="549" name="Google Shape;549;p23"/>
              <p:cNvGrpSpPr/>
              <p:nvPr/>
            </p:nvGrpSpPr>
            <p:grpSpPr>
              <a:xfrm>
                <a:off x="5348330" y="1173824"/>
                <a:ext cx="1874193" cy="4176035"/>
                <a:chOff x="5348330" y="1173824"/>
                <a:chExt cx="1874193" cy="4176035"/>
              </a:xfrm>
            </p:grpSpPr>
            <p:grpSp>
              <p:nvGrpSpPr>
                <p:cNvPr id="550" name="Google Shape;550;p23"/>
                <p:cNvGrpSpPr/>
                <p:nvPr/>
              </p:nvGrpSpPr>
              <p:grpSpPr>
                <a:xfrm>
                  <a:off x="5942102" y="2449699"/>
                  <a:ext cx="1273337" cy="1209609"/>
                  <a:chOff x="5942102" y="2449699"/>
                  <a:chExt cx="1273337" cy="1209609"/>
                </a:xfrm>
              </p:grpSpPr>
              <p:sp>
                <p:nvSpPr>
                  <p:cNvPr id="551" name="Google Shape;551;p23"/>
                  <p:cNvSpPr/>
                  <p:nvPr/>
                </p:nvSpPr>
                <p:spPr>
                  <a:xfrm>
                    <a:off x="6016939" y="3406408"/>
                    <a:ext cx="1198500" cy="2529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Gaussian 2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52" name="Google Shape;552;p23"/>
                  <p:cNvGrpSpPr/>
                  <p:nvPr/>
                </p:nvGrpSpPr>
                <p:grpSpPr>
                  <a:xfrm>
                    <a:off x="5942102" y="2449699"/>
                    <a:ext cx="903857" cy="956781"/>
                    <a:chOff x="6814013" y="1295742"/>
                    <a:chExt cx="1277898" cy="1397373"/>
                  </a:xfrm>
                </p:grpSpPr>
                <p:sp>
                  <p:nvSpPr>
                    <p:cNvPr id="553" name="Google Shape;553;p23"/>
                    <p:cNvSpPr/>
                    <p:nvPr/>
                  </p:nvSpPr>
                  <p:spPr>
                    <a:xfrm>
                      <a:off x="7513491" y="2301305"/>
                      <a:ext cx="3930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54" name="Google Shape;554;p23"/>
                    <p:cNvSpPr/>
                    <p:nvPr/>
                  </p:nvSpPr>
                  <p:spPr>
                    <a:xfrm>
                      <a:off x="6814013" y="1295742"/>
                      <a:ext cx="3996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555" name="Google Shape;555;p23"/>
                    <p:cNvCxnSpPr/>
                    <p:nvPr/>
                  </p:nvCxnSpPr>
                  <p:spPr>
                    <a:xfrm>
                      <a:off x="6945629" y="1644846"/>
                      <a:ext cx="230700" cy="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56" name="Google Shape;556;p23"/>
                    <p:cNvCxnSpPr/>
                    <p:nvPr/>
                  </p:nvCxnSpPr>
                  <p:spPr>
                    <a:xfrm>
                      <a:off x="7166378" y="1416246"/>
                      <a:ext cx="0" cy="22860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57" name="Google Shape;557;p23"/>
                    <p:cNvCxnSpPr/>
                    <p:nvPr/>
                  </p:nvCxnSpPr>
                  <p:spPr>
                    <a:xfrm>
                      <a:off x="7467611" y="2192118"/>
                      <a:ext cx="6243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4472C4"/>
                      </a:solidFill>
                      <a:prstDash val="solid"/>
                      <a:round/>
                      <a:headEnd type="stealth" w="med" len="med"/>
                      <a:tailEnd type="stealth" w="med" len="med"/>
                    </a:ln>
                  </p:spPr>
                </p:cxnSp>
                <p:cxnSp>
                  <p:nvCxnSpPr>
                    <p:cNvPr id="558" name="Google Shape;558;p23"/>
                    <p:cNvCxnSpPr/>
                    <p:nvPr/>
                  </p:nvCxnSpPr>
                  <p:spPr>
                    <a:xfrm>
                      <a:off x="7797242" y="1470915"/>
                      <a:ext cx="0" cy="12222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ED7D3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</p:grpSp>
            </p:grpSp>
            <p:grpSp>
              <p:nvGrpSpPr>
                <p:cNvPr id="559" name="Google Shape;559;p23"/>
                <p:cNvGrpSpPr/>
                <p:nvPr/>
              </p:nvGrpSpPr>
              <p:grpSpPr>
                <a:xfrm>
                  <a:off x="5897379" y="1173824"/>
                  <a:ext cx="1322225" cy="1181581"/>
                  <a:chOff x="5897379" y="1173824"/>
                  <a:chExt cx="1322225" cy="1181581"/>
                </a:xfrm>
              </p:grpSpPr>
              <p:grpSp>
                <p:nvGrpSpPr>
                  <p:cNvPr id="560" name="Google Shape;560;p23"/>
                  <p:cNvGrpSpPr/>
                  <p:nvPr/>
                </p:nvGrpSpPr>
                <p:grpSpPr>
                  <a:xfrm>
                    <a:off x="5897379" y="1173824"/>
                    <a:ext cx="1318052" cy="928753"/>
                    <a:chOff x="6802135" y="1320266"/>
                    <a:chExt cx="1863498" cy="1356437"/>
                  </a:xfrm>
                </p:grpSpPr>
                <p:pic>
                  <p:nvPicPr>
                    <p:cNvPr id="466" name="Google Shape;466;p23" descr="Chart, histogram&#10;&#10;Description automatically generated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13538" t="13089" r="11660" b="12328"/>
                    <a:stretch/>
                  </p:blipFill>
                  <p:spPr>
                    <a:xfrm>
                      <a:off x="6982883" y="1418183"/>
                      <a:ext cx="1682750" cy="1258415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pic>
                <p:sp>
                  <p:nvSpPr>
                    <p:cNvPr id="561" name="Google Shape;561;p23"/>
                    <p:cNvSpPr/>
                    <p:nvPr/>
                  </p:nvSpPr>
                  <p:spPr>
                    <a:xfrm>
                      <a:off x="7665872" y="1725262"/>
                      <a:ext cx="624300" cy="420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</a:t>
                      </a:r>
                      <a:r>
                        <a:rPr lang="en-US" sz="1400" b="1" i="0" u="none" strike="noStrike" cap="none" baseline="-2500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b="0" i="0" u="none" strike="noStrike" cap="none" baseline="-25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62" name="Google Shape;562;p23"/>
                    <p:cNvSpPr/>
                    <p:nvPr/>
                  </p:nvSpPr>
                  <p:spPr>
                    <a:xfrm>
                      <a:off x="7394350" y="2230247"/>
                      <a:ext cx="558900" cy="391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C55A1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µ</a:t>
                      </a:r>
                      <a:r>
                        <a:rPr lang="en-US" sz="1400" b="1" i="0" u="none" strike="noStrike" cap="none" baseline="-25000">
                          <a:solidFill>
                            <a:srgbClr val="C55A1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b="0" i="0" u="none" strike="noStrike" cap="none" baseline="-25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63" name="Google Shape;563;p23"/>
                    <p:cNvSpPr/>
                    <p:nvPr/>
                  </p:nvSpPr>
                  <p:spPr>
                    <a:xfrm>
                      <a:off x="6802135" y="1320266"/>
                      <a:ext cx="592200" cy="420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α</a:t>
                      </a:r>
                      <a:r>
                        <a:rPr lang="en-US" sz="1000" b="1" i="0" u="none" strike="noStrike" cap="none" baseline="-25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 b="1" i="0" u="none" strike="noStrike" cap="none" baseline="-25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564" name="Google Shape;564;p23"/>
                    <p:cNvCxnSpPr/>
                    <p:nvPr/>
                  </p:nvCxnSpPr>
                  <p:spPr>
                    <a:xfrm>
                      <a:off x="7839074" y="1454503"/>
                      <a:ext cx="0" cy="12222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ED7D3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65" name="Google Shape;565;p23"/>
                    <p:cNvCxnSpPr/>
                    <p:nvPr/>
                  </p:nvCxnSpPr>
                  <p:spPr>
                    <a:xfrm>
                      <a:off x="6982883" y="1644846"/>
                      <a:ext cx="230700" cy="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66" name="Google Shape;566;p23"/>
                    <p:cNvCxnSpPr/>
                    <p:nvPr/>
                  </p:nvCxnSpPr>
                  <p:spPr>
                    <a:xfrm>
                      <a:off x="7213600" y="1416246"/>
                      <a:ext cx="0" cy="22860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67" name="Google Shape;567;p23"/>
                    <p:cNvCxnSpPr/>
                    <p:nvPr/>
                  </p:nvCxnSpPr>
                  <p:spPr>
                    <a:xfrm>
                      <a:off x="7524853" y="2175706"/>
                      <a:ext cx="6243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4472C4"/>
                      </a:solidFill>
                      <a:prstDash val="solid"/>
                      <a:round/>
                      <a:headEnd type="stealth" w="med" len="med"/>
                      <a:tailEnd type="stealth" w="med" len="med"/>
                    </a:ln>
                  </p:spPr>
                </p:cxnSp>
              </p:grpSp>
              <p:sp>
                <p:nvSpPr>
                  <p:cNvPr id="568" name="Google Shape;568;p23"/>
                  <p:cNvSpPr/>
                  <p:nvPr/>
                </p:nvSpPr>
                <p:spPr>
                  <a:xfrm>
                    <a:off x="6021104" y="2102505"/>
                    <a:ext cx="1198500" cy="2529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Gaussian 1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69" name="Google Shape;569;p23"/>
                <p:cNvGrpSpPr/>
                <p:nvPr/>
              </p:nvGrpSpPr>
              <p:grpSpPr>
                <a:xfrm>
                  <a:off x="5968461" y="4160512"/>
                  <a:ext cx="1254062" cy="1189347"/>
                  <a:chOff x="5968461" y="4160512"/>
                  <a:chExt cx="1254062" cy="1189347"/>
                </a:xfrm>
              </p:grpSpPr>
              <p:grpSp>
                <p:nvGrpSpPr>
                  <p:cNvPr id="570" name="Google Shape;570;p23"/>
                  <p:cNvGrpSpPr/>
                  <p:nvPr/>
                </p:nvGrpSpPr>
                <p:grpSpPr>
                  <a:xfrm>
                    <a:off x="5968461" y="4160512"/>
                    <a:ext cx="1249889" cy="961293"/>
                    <a:chOff x="6898507" y="1308923"/>
                    <a:chExt cx="1767126" cy="1403963"/>
                  </a:xfrm>
                </p:grpSpPr>
                <p:pic>
                  <p:nvPicPr>
                    <p:cNvPr id="468" name="Google Shape;468;p23" descr="Chart, histogram&#10;&#10;Description automatically generated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l="13538" t="13089" r="11660" b="12328"/>
                    <a:stretch/>
                  </p:blipFill>
                  <p:spPr>
                    <a:xfrm>
                      <a:off x="6982883" y="1418183"/>
                      <a:ext cx="1682750" cy="1258415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pic>
                <p:sp>
                  <p:nvSpPr>
                    <p:cNvPr id="571" name="Google Shape;571;p23"/>
                    <p:cNvSpPr/>
                    <p:nvPr/>
                  </p:nvSpPr>
                  <p:spPr>
                    <a:xfrm>
                      <a:off x="7780749" y="1844901"/>
                      <a:ext cx="3882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72" name="Google Shape;572;p23"/>
                    <p:cNvSpPr/>
                    <p:nvPr/>
                  </p:nvSpPr>
                  <p:spPr>
                    <a:xfrm>
                      <a:off x="7470475" y="2343586"/>
                      <a:ext cx="3930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73" name="Google Shape;573;p23"/>
                    <p:cNvSpPr/>
                    <p:nvPr/>
                  </p:nvSpPr>
                  <p:spPr>
                    <a:xfrm>
                      <a:off x="6898507" y="1308923"/>
                      <a:ext cx="399600" cy="36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574" name="Google Shape;574;p23"/>
                    <p:cNvCxnSpPr/>
                    <p:nvPr/>
                  </p:nvCxnSpPr>
                  <p:spPr>
                    <a:xfrm>
                      <a:off x="7839074" y="1454503"/>
                      <a:ext cx="0" cy="12222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rgbClr val="ED7D3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75" name="Google Shape;575;p23"/>
                    <p:cNvCxnSpPr/>
                    <p:nvPr/>
                  </p:nvCxnSpPr>
                  <p:spPr>
                    <a:xfrm>
                      <a:off x="6982883" y="1644846"/>
                      <a:ext cx="230700" cy="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76" name="Google Shape;576;p23"/>
                    <p:cNvCxnSpPr/>
                    <p:nvPr/>
                  </p:nvCxnSpPr>
                  <p:spPr>
                    <a:xfrm>
                      <a:off x="7213600" y="1416246"/>
                      <a:ext cx="0" cy="228600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77" name="Google Shape;577;p23"/>
                    <p:cNvCxnSpPr/>
                    <p:nvPr/>
                  </p:nvCxnSpPr>
                  <p:spPr>
                    <a:xfrm>
                      <a:off x="7524853" y="2175706"/>
                      <a:ext cx="6243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4472C4"/>
                      </a:solidFill>
                      <a:prstDash val="solid"/>
                      <a:round/>
                      <a:headEnd type="stealth" w="med" len="med"/>
                      <a:tailEnd type="stealth" w="med" len="med"/>
                    </a:ln>
                  </p:spPr>
                </p:cxnSp>
              </p:grpSp>
              <p:sp>
                <p:nvSpPr>
                  <p:cNvPr id="578" name="Google Shape;578;p23"/>
                  <p:cNvSpPr/>
                  <p:nvPr/>
                </p:nvSpPr>
                <p:spPr>
                  <a:xfrm>
                    <a:off x="6024023" y="5096959"/>
                    <a:ext cx="1198500" cy="2529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Gaussian 5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79" name="Google Shape;579;p23"/>
                <p:cNvGrpSpPr/>
                <p:nvPr/>
              </p:nvGrpSpPr>
              <p:grpSpPr>
                <a:xfrm>
                  <a:off x="6573463" y="3708477"/>
                  <a:ext cx="107973" cy="451552"/>
                  <a:chOff x="6573463" y="3708477"/>
                  <a:chExt cx="107973" cy="451552"/>
                </a:xfrm>
              </p:grpSpPr>
              <p:sp>
                <p:nvSpPr>
                  <p:cNvPr id="580" name="Google Shape;580;p23"/>
                  <p:cNvSpPr/>
                  <p:nvPr/>
                </p:nvSpPr>
                <p:spPr>
                  <a:xfrm>
                    <a:off x="6573463" y="3708477"/>
                    <a:ext cx="106200" cy="990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1" name="Google Shape;581;p23"/>
                  <p:cNvSpPr/>
                  <p:nvPr/>
                </p:nvSpPr>
                <p:spPr>
                  <a:xfrm>
                    <a:off x="6575236" y="3878637"/>
                    <a:ext cx="106200" cy="990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2" name="Google Shape;582;p23"/>
                  <p:cNvSpPr/>
                  <p:nvPr/>
                </p:nvSpPr>
                <p:spPr>
                  <a:xfrm>
                    <a:off x="6575236" y="4061029"/>
                    <a:ext cx="106200" cy="990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cxnSp>
              <p:nvCxnSpPr>
                <p:cNvPr id="583" name="Google Shape;583;p23"/>
                <p:cNvCxnSpPr>
                  <a:stCxn id="543" idx="2"/>
                  <a:endCxn id="466" idx="1"/>
                </p:cNvCxnSpPr>
                <p:nvPr/>
              </p:nvCxnSpPr>
              <p:spPr>
                <a:xfrm rot="10800000" flipH="1">
                  <a:off x="5348330" y="1671694"/>
                  <a:ext cx="676800" cy="1299900"/>
                </a:xfrm>
                <a:prstGeom prst="bentConnector3">
                  <a:avLst>
                    <a:gd name="adj1" fmla="val 50007"/>
                  </a:avLst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584" name="Google Shape;584;p23"/>
                <p:cNvCxnSpPr>
                  <a:endCxn id="468" idx="1"/>
                </p:cNvCxnSpPr>
                <p:nvPr/>
              </p:nvCxnSpPr>
              <p:spPr>
                <a:xfrm rot="-5400000" flipH="1">
                  <a:off x="5015190" y="3653190"/>
                  <a:ext cx="1689900" cy="336000"/>
                </a:xfrm>
                <a:prstGeom prst="bentConnector2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grpSp>
              <p:nvGrpSpPr>
                <p:cNvPr id="585" name="Google Shape;585;p23"/>
                <p:cNvGrpSpPr/>
                <p:nvPr/>
              </p:nvGrpSpPr>
              <p:grpSpPr>
                <a:xfrm>
                  <a:off x="6320327" y="2754875"/>
                  <a:ext cx="614236" cy="616476"/>
                  <a:chOff x="6320327" y="2754875"/>
                  <a:chExt cx="614236" cy="616476"/>
                </a:xfrm>
              </p:grpSpPr>
              <p:sp>
                <p:nvSpPr>
                  <p:cNvPr id="586" name="Google Shape;586;p23"/>
                  <p:cNvSpPr/>
                  <p:nvPr/>
                </p:nvSpPr>
                <p:spPr>
                  <a:xfrm>
                    <a:off x="6492963" y="2754875"/>
                    <a:ext cx="441600" cy="288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σ</a:t>
                    </a:r>
                    <a:r>
                      <a:rPr lang="en-US" sz="1400" b="1" i="0" u="none" strike="noStrike" cap="none" baseline="-250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 sz="1400" b="0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" name="Google Shape;587;p23"/>
                  <p:cNvSpPr/>
                  <p:nvPr/>
                </p:nvSpPr>
                <p:spPr>
                  <a:xfrm>
                    <a:off x="6320327" y="3103151"/>
                    <a:ext cx="395400" cy="26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C55A1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µ</a:t>
                    </a:r>
                    <a:r>
                      <a:rPr lang="en-US" sz="1400" b="1" i="0" u="none" strike="noStrike" cap="none" baseline="-25000">
                        <a:solidFill>
                          <a:srgbClr val="C55A1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 sz="1400" b="0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88" name="Google Shape;588;p23"/>
                <p:cNvGrpSpPr/>
                <p:nvPr/>
              </p:nvGrpSpPr>
              <p:grpSpPr>
                <a:xfrm>
                  <a:off x="6000279" y="4220487"/>
                  <a:ext cx="943121" cy="843514"/>
                  <a:chOff x="6000279" y="4220487"/>
                  <a:chExt cx="943121" cy="843514"/>
                </a:xfrm>
              </p:grpSpPr>
              <p:sp>
                <p:nvSpPr>
                  <p:cNvPr id="589" name="Google Shape;589;p23"/>
                  <p:cNvSpPr/>
                  <p:nvPr/>
                </p:nvSpPr>
                <p:spPr>
                  <a:xfrm>
                    <a:off x="6501800" y="4456563"/>
                    <a:ext cx="441600" cy="288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σ</a:t>
                    </a:r>
                    <a:r>
                      <a:rPr lang="en-US" sz="1400" b="1" i="0" u="none" strike="noStrike" cap="none" baseline="-2500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 sz="1400" b="0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23"/>
                  <p:cNvSpPr/>
                  <p:nvPr/>
                </p:nvSpPr>
                <p:spPr>
                  <a:xfrm>
                    <a:off x="6333827" y="4795801"/>
                    <a:ext cx="395400" cy="26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lang="en-US" sz="1400" b="1" i="0" u="none" strike="noStrike" cap="none">
                        <a:solidFill>
                          <a:srgbClr val="C55A1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µ</a:t>
                    </a:r>
                    <a:r>
                      <a:rPr lang="en-US" sz="1400" b="1" i="0" u="none" strike="noStrike" cap="none" baseline="-25000">
                        <a:solidFill>
                          <a:srgbClr val="C55A1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 sz="1400" b="0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23"/>
                  <p:cNvSpPr/>
                  <p:nvPr/>
                </p:nvSpPr>
                <p:spPr>
                  <a:xfrm>
                    <a:off x="6000279" y="4220487"/>
                    <a:ext cx="418800" cy="288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 baseline="-250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92" name="Google Shape;592;p23"/>
                <p:cNvSpPr/>
                <p:nvPr/>
              </p:nvSpPr>
              <p:spPr>
                <a:xfrm>
                  <a:off x="5897366" y="4160037"/>
                  <a:ext cx="418800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000" b="1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α</a:t>
                  </a:r>
                  <a:r>
                    <a:rPr lang="en-US" sz="1000" b="1" i="0" u="none" strike="noStrike" cap="none" baseline="-250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5</a:t>
                  </a:r>
                  <a:endParaRPr sz="1000" b="1" i="0" u="none" strike="noStrike" cap="none" baseline="-25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93" name="Google Shape;593;p23"/>
            <p:cNvSpPr/>
            <p:nvPr/>
          </p:nvSpPr>
          <p:spPr>
            <a:xfrm>
              <a:off x="5866629" y="2571962"/>
              <a:ext cx="4188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α</a:t>
              </a:r>
              <a:r>
                <a:rPr lang="en-US" sz="10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99" name="Google Shape;599;p2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600" name="Google Shape;600;p24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71" y="1397999"/>
            <a:ext cx="9596283" cy="298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413" y="-3"/>
            <a:ext cx="10080625" cy="3086207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5"/>
          <p:cNvSpPr txBox="1"/>
          <p:nvPr/>
        </p:nvSpPr>
        <p:spPr>
          <a:xfrm>
            <a:off x="504504" y="2956169"/>
            <a:ext cx="9071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0" i="0" u="none" strike="noStrike" cap="non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Error in 20-40% and is ~ to </a:t>
            </a:r>
            <a:r>
              <a:rPr lang="en-US" sz="1600" b="0" i="1" u="none" strike="noStrike" cap="non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600" b="0" i="0" u="none" strike="noStrike" cap="non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data magnitude, comparable to dedicated a</a:t>
            </a:r>
            <a:r>
              <a:rPr lang="en-US" sz="1600" b="0" i="0" u="none" strike="noStrike" cap="none" baseline="-25000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1600" b="0" i="0" u="none" strike="noStrike" cap="none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 MDN</a:t>
            </a:r>
            <a:r>
              <a:rPr lang="en-US" sz="1600" b="0" i="0" u="none" strike="noStrike" cap="none" baseline="30000">
                <a:solidFill>
                  <a:srgbClr val="A61C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 b="0" i="0" u="none" strike="noStrike" cap="none" baseline="30000">
              <a:solidFill>
                <a:srgbClr val="A61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7" name="Google Shape;607;p25"/>
          <p:cNvGrpSpPr/>
          <p:nvPr/>
        </p:nvGrpSpPr>
        <p:grpSpPr>
          <a:xfrm>
            <a:off x="127413" y="3370733"/>
            <a:ext cx="9825800" cy="2334695"/>
            <a:chOff x="0" y="1306675"/>
            <a:chExt cx="10190625" cy="2471361"/>
          </a:xfrm>
        </p:grpSpPr>
        <p:pic>
          <p:nvPicPr>
            <p:cNvPr id="608" name="Google Shape;608;p25"/>
            <p:cNvPicPr preferRelativeResize="0"/>
            <p:nvPr/>
          </p:nvPicPr>
          <p:blipFill rotWithShape="1">
            <a:blip r:embed="rId4">
              <a:alphaModFix/>
            </a:blip>
            <a:srcRect l="-2785" t="64474" b="3932"/>
            <a:stretch/>
          </p:blipFill>
          <p:spPr>
            <a:xfrm>
              <a:off x="6587650" y="1361623"/>
              <a:ext cx="3602975" cy="210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25"/>
            <p:cNvPicPr preferRelativeResize="0"/>
            <p:nvPr/>
          </p:nvPicPr>
          <p:blipFill rotWithShape="1">
            <a:blip r:embed="rId4">
              <a:alphaModFix/>
            </a:blip>
            <a:srcRect t="31590" r="2229" b="35669"/>
            <a:stretch/>
          </p:blipFill>
          <p:spPr>
            <a:xfrm>
              <a:off x="3326750" y="1306675"/>
              <a:ext cx="3427100" cy="2186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25"/>
            <p:cNvPicPr preferRelativeResize="0"/>
            <p:nvPr/>
          </p:nvPicPr>
          <p:blipFill rotWithShape="1">
            <a:blip r:embed="rId4">
              <a:alphaModFix/>
            </a:blip>
            <a:srcRect r="2229" b="67909"/>
            <a:stretch/>
          </p:blipFill>
          <p:spPr>
            <a:xfrm>
              <a:off x="0" y="1328363"/>
              <a:ext cx="3427100" cy="2142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25"/>
            <p:cNvPicPr preferRelativeResize="0"/>
            <p:nvPr/>
          </p:nvPicPr>
          <p:blipFill rotWithShape="1">
            <a:blip r:embed="rId4">
              <a:alphaModFix/>
            </a:blip>
            <a:srcRect l="5612" t="95727" r="-1398"/>
            <a:stretch/>
          </p:blipFill>
          <p:spPr>
            <a:xfrm>
              <a:off x="3573275" y="3492761"/>
              <a:ext cx="3357475" cy="28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2" name="Google Shape;612;p25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13" name="Google Shape;613;p25"/>
          <p:cNvSpPr txBox="1"/>
          <p:nvPr/>
        </p:nvSpPr>
        <p:spPr>
          <a:xfrm>
            <a:off x="8324000" y="5377625"/>
            <a:ext cx="190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Pahlevan et al. 2021, RSE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21716ebf97_0_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700" cy="94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221716ebf97_0_0"/>
          <p:cNvSpPr txBox="1">
            <a:spLocks noGrp="1"/>
          </p:cNvSpPr>
          <p:nvPr>
            <p:ph type="body" idx="1"/>
          </p:nvPr>
        </p:nvSpPr>
        <p:spPr>
          <a:xfrm>
            <a:off x="755529" y="1957235"/>
            <a:ext cx="8568900" cy="28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g221716ebf97_0_0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400" cy="39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622" name="Google Shape;622;g221716ebf9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775" y="127200"/>
            <a:ext cx="5755500" cy="554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12"/>
          <p:cNvGrpSpPr/>
          <p:nvPr/>
        </p:nvGrpSpPr>
        <p:grpSpPr>
          <a:xfrm>
            <a:off x="0" y="546325"/>
            <a:ext cx="4166100" cy="4973374"/>
            <a:chOff x="0" y="546325"/>
            <a:chExt cx="4166100" cy="4973374"/>
          </a:xfrm>
        </p:grpSpPr>
        <p:grpSp>
          <p:nvGrpSpPr>
            <p:cNvPr id="629" name="Google Shape;629;p12"/>
            <p:cNvGrpSpPr/>
            <p:nvPr/>
          </p:nvGrpSpPr>
          <p:grpSpPr>
            <a:xfrm>
              <a:off x="0" y="546325"/>
              <a:ext cx="4061801" cy="4973374"/>
              <a:chOff x="0" y="429100"/>
              <a:chExt cx="4212176" cy="5087330"/>
            </a:xfrm>
          </p:grpSpPr>
          <p:grpSp>
            <p:nvGrpSpPr>
              <p:cNvPr id="630" name="Google Shape;630;p12"/>
              <p:cNvGrpSpPr/>
              <p:nvPr/>
            </p:nvGrpSpPr>
            <p:grpSpPr>
              <a:xfrm>
                <a:off x="324821" y="429100"/>
                <a:ext cx="3887355" cy="5087330"/>
                <a:chOff x="130871" y="429100"/>
                <a:chExt cx="3887355" cy="5087330"/>
              </a:xfrm>
            </p:grpSpPr>
            <p:sp>
              <p:nvSpPr>
                <p:cNvPr id="631" name="Google Shape;631;p12"/>
                <p:cNvSpPr/>
                <p:nvPr/>
              </p:nvSpPr>
              <p:spPr>
                <a:xfrm>
                  <a:off x="2161700" y="3613650"/>
                  <a:ext cx="1333500" cy="400200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632" name="Google Shape;632;p1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8803" r="5394" b="10281"/>
                <a:stretch/>
              </p:blipFill>
              <p:spPr>
                <a:xfrm>
                  <a:off x="130871" y="429100"/>
                  <a:ext cx="3887355" cy="50873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33" name="Google Shape;633;p12"/>
                <p:cNvSpPr txBox="1"/>
                <p:nvPr/>
              </p:nvSpPr>
              <p:spPr>
                <a:xfrm>
                  <a:off x="547775" y="620852"/>
                  <a:ext cx="852300" cy="40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DRP</a:t>
                  </a:r>
                  <a:endParaRPr sz="1400" b="1" i="0" u="none" strike="noStrike" cap="non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12"/>
                <p:cNvSpPr txBox="1"/>
                <p:nvPr/>
              </p:nvSpPr>
              <p:spPr>
                <a:xfrm>
                  <a:off x="2382725" y="470002"/>
                  <a:ext cx="852300" cy="40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CC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CB</a:t>
                  </a:r>
                  <a:endParaRPr sz="1400" b="1" i="0" u="none" strike="noStrike" cap="none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12"/>
                <p:cNvSpPr txBox="1"/>
                <p:nvPr/>
              </p:nvSpPr>
              <p:spPr>
                <a:xfrm>
                  <a:off x="1889150" y="1230002"/>
                  <a:ext cx="852300" cy="40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FFC000"/>
                      </a:solidFill>
                      <a:highlight>
                        <a:srgbClr val="434343"/>
                      </a:highlight>
                      <a:latin typeface="Arial"/>
                      <a:ea typeface="Arial"/>
                      <a:cs typeface="Arial"/>
                      <a:sym typeface="Arial"/>
                    </a:rPr>
                    <a:t>MB</a:t>
                  </a:r>
                  <a:endParaRPr sz="1400" b="1" i="0" u="none" strike="noStrike" cap="none">
                    <a:solidFill>
                      <a:srgbClr val="FFC000"/>
                    </a:solidFill>
                    <a:highlight>
                      <a:srgbClr val="434343"/>
                    </a:highlight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12"/>
                <p:cNvSpPr txBox="1"/>
                <p:nvPr/>
              </p:nvSpPr>
              <p:spPr>
                <a:xfrm>
                  <a:off x="442050" y="1230002"/>
                  <a:ext cx="852300" cy="40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B050"/>
                      </a:solidFill>
                      <a:highlight>
                        <a:srgbClr val="434343"/>
                      </a:highlight>
                      <a:latin typeface="Arial"/>
                      <a:ea typeface="Arial"/>
                      <a:cs typeface="Arial"/>
                      <a:sym typeface="Arial"/>
                    </a:rPr>
                    <a:t>SB</a:t>
                  </a:r>
                  <a:endParaRPr sz="1400" b="1" i="0" u="none" strike="noStrike" cap="none">
                    <a:solidFill>
                      <a:srgbClr val="00B050"/>
                    </a:solidFill>
                    <a:highlight>
                      <a:srgbClr val="434343"/>
                    </a:highlight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7" name="Google Shape;637;p12"/>
              <p:cNvGrpSpPr/>
              <p:nvPr/>
            </p:nvGrpSpPr>
            <p:grpSpPr>
              <a:xfrm>
                <a:off x="0" y="618388"/>
                <a:ext cx="414900" cy="4863025"/>
                <a:chOff x="-70425" y="529275"/>
                <a:chExt cx="414900" cy="4863025"/>
              </a:xfrm>
            </p:grpSpPr>
            <p:sp>
              <p:nvSpPr>
                <p:cNvPr id="638" name="Google Shape;638;p12"/>
                <p:cNvSpPr txBox="1"/>
                <p:nvPr/>
              </p:nvSpPr>
              <p:spPr>
                <a:xfrm rot="-5400000">
                  <a:off x="-299625" y="758475"/>
                  <a:ext cx="873300" cy="41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444 nm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12"/>
                <p:cNvSpPr txBox="1"/>
                <p:nvPr/>
              </p:nvSpPr>
              <p:spPr>
                <a:xfrm rot="-5400000">
                  <a:off x="-299625" y="1750775"/>
                  <a:ext cx="873300" cy="41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490 nm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12"/>
                <p:cNvSpPr txBox="1"/>
                <p:nvPr/>
              </p:nvSpPr>
              <p:spPr>
                <a:xfrm rot="-5400000">
                  <a:off x="-299625" y="3779313"/>
                  <a:ext cx="873300" cy="41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620 nm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12"/>
                <p:cNvSpPr txBox="1"/>
                <p:nvPr/>
              </p:nvSpPr>
              <p:spPr>
                <a:xfrm rot="-5400000">
                  <a:off x="-299625" y="2765050"/>
                  <a:ext cx="873300" cy="41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530 nm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p12"/>
                <p:cNvSpPr txBox="1"/>
                <p:nvPr/>
              </p:nvSpPr>
              <p:spPr>
                <a:xfrm rot="-5400000">
                  <a:off x="-299625" y="4748200"/>
                  <a:ext cx="873300" cy="41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673 nm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43" name="Google Shape;643;p12"/>
            <p:cNvSpPr txBox="1"/>
            <p:nvPr/>
          </p:nvSpPr>
          <p:spPr>
            <a:xfrm rot="-5400000">
              <a:off x="3404400" y="2715103"/>
              <a:ext cx="1092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n-US" sz="1600" b="1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[m</a:t>
              </a:r>
              <a:r>
                <a:rPr lang="en-US" sz="16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-1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]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4" name="Google Shape;644;p12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45" name="Google Shape;645;p12"/>
          <p:cNvSpPr txBox="1"/>
          <p:nvPr/>
        </p:nvSpPr>
        <p:spPr>
          <a:xfrm>
            <a:off x="1096800" y="-315525"/>
            <a:ext cx="9484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Impacts of Uncertainties in Satellite Rrs on MDN retrievals: </a:t>
            </a:r>
            <a:endParaRPr sz="2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HICO</a:t>
            </a:r>
            <a:r>
              <a:rPr lang="en-US" sz="20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Product Maps of Lake Erie vs. Historical Understanding (09/08/14)</a:t>
            </a:r>
            <a:endParaRPr sz="20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12"/>
          <p:cNvGrpSpPr/>
          <p:nvPr/>
        </p:nvGrpSpPr>
        <p:grpSpPr>
          <a:xfrm>
            <a:off x="4166100" y="668650"/>
            <a:ext cx="3587875" cy="5032244"/>
            <a:chOff x="4166100" y="668650"/>
            <a:chExt cx="3587875" cy="5032244"/>
          </a:xfrm>
        </p:grpSpPr>
        <p:grpSp>
          <p:nvGrpSpPr>
            <p:cNvPr id="647" name="Google Shape;647;p12"/>
            <p:cNvGrpSpPr/>
            <p:nvPr/>
          </p:nvGrpSpPr>
          <p:grpSpPr>
            <a:xfrm>
              <a:off x="4166100" y="668650"/>
              <a:ext cx="3587875" cy="5032244"/>
              <a:chOff x="4166100" y="668650"/>
              <a:chExt cx="3587875" cy="5032244"/>
            </a:xfrm>
          </p:grpSpPr>
          <p:grpSp>
            <p:nvGrpSpPr>
              <p:cNvPr id="648" name="Google Shape;648;p12"/>
              <p:cNvGrpSpPr/>
              <p:nvPr/>
            </p:nvGrpSpPr>
            <p:grpSpPr>
              <a:xfrm>
                <a:off x="4166100" y="668650"/>
                <a:ext cx="3587875" cy="5032244"/>
                <a:chOff x="4166100" y="668650"/>
                <a:chExt cx="3587875" cy="5032244"/>
              </a:xfrm>
            </p:grpSpPr>
            <p:grpSp>
              <p:nvGrpSpPr>
                <p:cNvPr id="649" name="Google Shape;649;p12"/>
                <p:cNvGrpSpPr/>
                <p:nvPr/>
              </p:nvGrpSpPr>
              <p:grpSpPr>
                <a:xfrm>
                  <a:off x="4166100" y="668650"/>
                  <a:ext cx="3587875" cy="4884803"/>
                  <a:chOff x="4166100" y="668650"/>
                  <a:chExt cx="3587875" cy="4884803"/>
                </a:xfrm>
              </p:grpSpPr>
              <p:grpSp>
                <p:nvGrpSpPr>
                  <p:cNvPr id="650" name="Google Shape;650;p12"/>
                  <p:cNvGrpSpPr/>
                  <p:nvPr/>
                </p:nvGrpSpPr>
                <p:grpSpPr>
                  <a:xfrm>
                    <a:off x="4523900" y="668650"/>
                    <a:ext cx="3230075" cy="4884803"/>
                    <a:chOff x="4523900" y="668650"/>
                    <a:chExt cx="3230075" cy="4884803"/>
                  </a:xfrm>
                </p:grpSpPr>
                <p:pic>
                  <p:nvPicPr>
                    <p:cNvPr id="651" name="Google Shape;651;p12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l="2997" t="2438"/>
                    <a:stretch/>
                  </p:blipFill>
                  <p:spPr>
                    <a:xfrm>
                      <a:off x="4523900" y="668650"/>
                      <a:ext cx="3230075" cy="48848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652" name="Google Shape;652;p12"/>
                    <p:cNvGrpSpPr/>
                    <p:nvPr/>
                  </p:nvGrpSpPr>
                  <p:grpSpPr>
                    <a:xfrm>
                      <a:off x="4947325" y="668650"/>
                      <a:ext cx="583625" cy="702850"/>
                      <a:chOff x="4947325" y="668650"/>
                      <a:chExt cx="583625" cy="702850"/>
                    </a:xfrm>
                  </p:grpSpPr>
                  <p:sp>
                    <p:nvSpPr>
                      <p:cNvPr id="653" name="Google Shape;653;p12"/>
                      <p:cNvSpPr/>
                      <p:nvPr/>
                    </p:nvSpPr>
                    <p:spPr>
                      <a:xfrm>
                        <a:off x="5022425" y="775400"/>
                        <a:ext cx="309300" cy="48570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54" name="Google Shape;654;p12"/>
                      <p:cNvSpPr txBox="1"/>
                      <p:nvPr/>
                    </p:nvSpPr>
                    <p:spPr>
                      <a:xfrm>
                        <a:off x="4947325" y="668650"/>
                        <a:ext cx="556200" cy="3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t" anchorCtr="0">
                        <a:sp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000"/>
                          <a:buFont typeface="Arial"/>
                          <a:buNone/>
                        </a:pPr>
                        <a:r>
                          <a:rPr lang="en-US" sz="1000" b="1" i="0" u="none" strike="noStrike" cap="none">
                            <a:solidFill>
                              <a:srgbClr val="0070C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DRP</a:t>
                        </a:r>
                        <a:endParaRPr sz="1000" b="1" i="0" u="none" strike="noStrike" cap="non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55" name="Google Shape;655;p12"/>
                      <p:cNvSpPr txBox="1"/>
                      <p:nvPr/>
                    </p:nvSpPr>
                    <p:spPr>
                      <a:xfrm>
                        <a:off x="4964950" y="789700"/>
                        <a:ext cx="556200" cy="3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t" anchorCtr="0">
                        <a:sp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000"/>
                          <a:buFont typeface="Arial"/>
                          <a:buNone/>
                        </a:pPr>
                        <a:r>
                          <a:rPr lang="en-US" sz="1000" b="1" i="0" u="none" strike="noStrike" cap="none">
                            <a:solidFill>
                              <a:srgbClr val="ED7D31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MB</a:t>
                        </a:r>
                        <a:endParaRPr sz="1000" b="1" i="0" u="none" strike="noStrike" cap="none">
                          <a:solidFill>
                            <a:srgbClr val="ED7D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56" name="Google Shape;656;p12"/>
                      <p:cNvSpPr txBox="1"/>
                      <p:nvPr/>
                    </p:nvSpPr>
                    <p:spPr>
                      <a:xfrm>
                        <a:off x="4974750" y="910650"/>
                        <a:ext cx="556200" cy="3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t" anchorCtr="0">
                        <a:sp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000"/>
                          <a:buFont typeface="Arial"/>
                          <a:buNone/>
                        </a:pPr>
                        <a:r>
                          <a:rPr lang="en-US" sz="1000" b="1" i="0" u="none" strike="noStrike" cap="none">
                            <a:solidFill>
                              <a:srgbClr val="38761D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SB</a:t>
                        </a:r>
                        <a:endParaRPr sz="1000" b="1" i="0" u="none" strike="noStrike" cap="none">
                          <a:solidFill>
                            <a:srgbClr val="38761D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57" name="Google Shape;657;p12"/>
                      <p:cNvSpPr txBox="1"/>
                      <p:nvPr/>
                    </p:nvSpPr>
                    <p:spPr>
                      <a:xfrm>
                        <a:off x="4974750" y="1032800"/>
                        <a:ext cx="556200" cy="3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t" anchorCtr="0">
                        <a:sp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000"/>
                          <a:buFont typeface="Arial"/>
                          <a:buNone/>
                        </a:pPr>
                        <a:r>
                          <a:rPr lang="en-US" sz="1000" b="1" i="0" u="none" strike="noStrike" cap="none">
                            <a:solidFill>
                              <a:srgbClr val="99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CB</a:t>
                        </a:r>
                        <a:endParaRPr sz="1000" b="1" i="0" u="none" strike="noStrike" cap="none">
                          <a:solidFill>
                            <a:srgbClr val="99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658" name="Google Shape;658;p12"/>
                  <p:cNvSpPr txBox="1"/>
                  <p:nvPr/>
                </p:nvSpPr>
                <p:spPr>
                  <a:xfrm rot="-5400000">
                    <a:off x="3835500" y="2715103"/>
                    <a:ext cx="10923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600"/>
                      <a:buFont typeface="Arial"/>
                      <a:buNone/>
                    </a:pPr>
                    <a:r>
                      <a:rPr lang="en-US"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a</a:t>
                    </a:r>
                    <a:r>
                      <a:rPr lang="en-US" sz="1600" b="1" i="0" u="none" strike="noStrike" cap="none" baseline="-25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ph</a:t>
                    </a:r>
                    <a:r>
                      <a:rPr lang="en-US"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[m</a:t>
                    </a:r>
                    <a:r>
                      <a:rPr lang="en-US" sz="1600" b="1" i="0" u="none" strike="noStrike" cap="none" baseline="300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-1</a:t>
                    </a:r>
                    <a:r>
                      <a:rPr lang="en-US"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]</a:t>
                    </a:r>
                    <a:endParaRPr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59" name="Google Shape;659;p12"/>
                <p:cNvSpPr txBox="1"/>
                <p:nvPr/>
              </p:nvSpPr>
              <p:spPr>
                <a:xfrm rot="-5400000">
                  <a:off x="3835500" y="4242328"/>
                  <a:ext cx="10923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a*</a:t>
                  </a:r>
                  <a:r>
                    <a:rPr lang="en-US" sz="1600" b="1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</a:t>
                  </a: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[m</a:t>
                  </a:r>
                  <a:r>
                    <a:rPr lang="en-US" sz="1600" b="1" i="0" u="none" strike="noStrike" cap="none" baseline="30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-1</a:t>
                  </a: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]</a:t>
                  </a:r>
                  <a:endParaRPr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12"/>
                <p:cNvSpPr txBox="1"/>
                <p:nvPr/>
              </p:nvSpPr>
              <p:spPr>
                <a:xfrm>
                  <a:off x="5203500" y="5270037"/>
                  <a:ext cx="2016650" cy="4308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Wavelength [nm]</a:t>
                  </a:r>
                  <a:endParaRPr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1" name="Google Shape;661;p12"/>
              <p:cNvSpPr/>
              <p:nvPr/>
            </p:nvSpPr>
            <p:spPr>
              <a:xfrm>
                <a:off x="4669675" y="3699875"/>
                <a:ext cx="3084300" cy="1083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2" name="Google Shape;662;p12"/>
            <p:cNvSpPr txBox="1"/>
            <p:nvPr/>
          </p:nvSpPr>
          <p:spPr>
            <a:xfrm rot="-5400000">
              <a:off x="3835500" y="1161778"/>
              <a:ext cx="1092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en-US" sz="1600" b="1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rs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[sr</a:t>
              </a:r>
              <a:r>
                <a:rPr lang="en-US" sz="1600" b="1" i="0" u="none" strike="noStrike" cap="none" baseline="30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-1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]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12"/>
          <p:cNvGrpSpPr/>
          <p:nvPr/>
        </p:nvGrpSpPr>
        <p:grpSpPr>
          <a:xfrm>
            <a:off x="6731650" y="741625"/>
            <a:ext cx="3306325" cy="2926500"/>
            <a:chOff x="6731650" y="741625"/>
            <a:chExt cx="3306325" cy="2926500"/>
          </a:xfrm>
        </p:grpSpPr>
        <p:sp>
          <p:nvSpPr>
            <p:cNvPr id="664" name="Google Shape;664;p12"/>
            <p:cNvSpPr txBox="1"/>
            <p:nvPr/>
          </p:nvSpPr>
          <p:spPr>
            <a:xfrm>
              <a:off x="7838375" y="924175"/>
              <a:ext cx="2199600" cy="1046700"/>
            </a:xfrm>
            <a:prstGeom prst="rect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E69138"/>
                  </a:solidFill>
                  <a:latin typeface="Arial"/>
                  <a:ea typeface="Arial"/>
                  <a:cs typeface="Arial"/>
                  <a:sym typeface="Arial"/>
                </a:rPr>
                <a:t>MB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&amp; </a:t>
              </a:r>
              <a:r>
                <a:rPr lang="en-US" sz="1400" b="1" i="0" u="none" strike="noStrike" cap="none">
                  <a:solidFill>
                    <a:srgbClr val="38761D"/>
                  </a:solidFill>
                  <a:latin typeface="Arial"/>
                  <a:ea typeface="Arial"/>
                  <a:cs typeface="Arial"/>
                  <a:sym typeface="Arial"/>
                </a:rPr>
                <a:t>SB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visible absorption dips/peaks at 620 nm (PC absorption max) for R</a:t>
              </a:r>
              <a:r>
                <a:rPr lang="en-US" sz="14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rs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/a</a:t>
              </a:r>
              <a:r>
                <a:rPr lang="en-US" sz="14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</a:t>
              </a:r>
              <a:endParaRPr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2"/>
            <p:cNvSpPr/>
            <p:nvPr/>
          </p:nvSpPr>
          <p:spPr>
            <a:xfrm>
              <a:off x="6731650" y="741625"/>
              <a:ext cx="431100" cy="2926500"/>
            </a:xfrm>
            <a:prstGeom prst="rect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12"/>
          <p:cNvGrpSpPr/>
          <p:nvPr/>
        </p:nvGrpSpPr>
        <p:grpSpPr>
          <a:xfrm>
            <a:off x="7753975" y="3593975"/>
            <a:ext cx="2326650" cy="1838251"/>
            <a:chOff x="7753975" y="3593975"/>
            <a:chExt cx="2326650" cy="1838251"/>
          </a:xfrm>
        </p:grpSpPr>
        <p:grpSp>
          <p:nvGrpSpPr>
            <p:cNvPr id="667" name="Google Shape;667;p12"/>
            <p:cNvGrpSpPr/>
            <p:nvPr/>
          </p:nvGrpSpPr>
          <p:grpSpPr>
            <a:xfrm>
              <a:off x="7753975" y="4041675"/>
              <a:ext cx="2007175" cy="1390551"/>
              <a:chOff x="7753975" y="4041675"/>
              <a:chExt cx="2007175" cy="1390551"/>
            </a:xfrm>
          </p:grpSpPr>
          <p:pic>
            <p:nvPicPr>
              <p:cNvPr id="668" name="Google Shape;668;p12"/>
              <p:cNvPicPr preferRelativeResize="0"/>
              <p:nvPr/>
            </p:nvPicPr>
            <p:blipFill rotWithShape="1">
              <a:blip r:embed="rId5">
                <a:alphaModFix amt="60000"/>
              </a:blip>
              <a:srcRect l="16225"/>
              <a:stretch/>
            </p:blipFill>
            <p:spPr>
              <a:xfrm>
                <a:off x="7753975" y="4410975"/>
                <a:ext cx="1949100" cy="10212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9" name="Google Shape;669;p12"/>
              <p:cNvSpPr txBox="1"/>
              <p:nvPr/>
            </p:nvSpPr>
            <p:spPr>
              <a:xfrm>
                <a:off x="7812650" y="4041675"/>
                <a:ext cx="1948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Binding et al. 2019</a:t>
                </a:r>
                <a:endParaRPr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12"/>
            <p:cNvSpPr txBox="1"/>
            <p:nvPr/>
          </p:nvSpPr>
          <p:spPr>
            <a:xfrm>
              <a:off x="7810225" y="3593975"/>
              <a:ext cx="2270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E69138"/>
                  </a:solidFill>
                  <a:latin typeface="Arial"/>
                  <a:ea typeface="Arial"/>
                  <a:cs typeface="Arial"/>
                  <a:sym typeface="Arial"/>
                </a:rPr>
                <a:t>MB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specific absorption consistent with literature</a:t>
              </a:r>
              <a:endParaRPr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1" name="Google Shape;671;p12"/>
          <p:cNvSpPr txBox="1"/>
          <p:nvPr/>
        </p:nvSpPr>
        <p:spPr>
          <a:xfrm>
            <a:off x="7810225" y="3222763"/>
            <a:ext cx="2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DRP</a:t>
            </a:r>
            <a:r>
              <a:rPr lang="en-US" sz="1400" b="1" i="0" u="none" strike="noStrike" cap="non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lang="en-US" sz="1400" b="1" i="0" u="none" strike="noStrike" cap="non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CB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near 0 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endParaRPr sz="1400" b="0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2"/>
          <p:cNvSpPr txBox="1"/>
          <p:nvPr/>
        </p:nvSpPr>
        <p:spPr>
          <a:xfrm>
            <a:off x="189716" y="266040"/>
            <a:ext cx="1092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[m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3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679" name="Google Shape;679;p13"/>
          <p:cNvGrpSpPr/>
          <p:nvPr/>
        </p:nvGrpSpPr>
        <p:grpSpPr>
          <a:xfrm>
            <a:off x="-2812" y="688321"/>
            <a:ext cx="4070504" cy="4954062"/>
            <a:chOff x="-113029" y="365144"/>
            <a:chExt cx="4405306" cy="5230769"/>
          </a:xfrm>
        </p:grpSpPr>
        <p:grpSp>
          <p:nvGrpSpPr>
            <p:cNvPr id="680" name="Google Shape;680;p13"/>
            <p:cNvGrpSpPr/>
            <p:nvPr/>
          </p:nvGrpSpPr>
          <p:grpSpPr>
            <a:xfrm>
              <a:off x="236278" y="365144"/>
              <a:ext cx="4055999" cy="5230769"/>
              <a:chOff x="236278" y="365144"/>
              <a:chExt cx="4055999" cy="5230769"/>
            </a:xfrm>
          </p:grpSpPr>
          <p:pic>
            <p:nvPicPr>
              <p:cNvPr id="681" name="Google Shape;681;p13"/>
              <p:cNvPicPr preferRelativeResize="0"/>
              <p:nvPr/>
            </p:nvPicPr>
            <p:blipFill rotWithShape="1">
              <a:blip r:embed="rId3">
                <a:alphaModFix/>
              </a:blip>
              <a:srcRect l="38358" r="4682" b="9814"/>
              <a:stretch/>
            </p:blipFill>
            <p:spPr>
              <a:xfrm>
                <a:off x="236278" y="365144"/>
                <a:ext cx="4055999" cy="52307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2" name="Google Shape;682;p13"/>
              <p:cNvSpPr txBox="1"/>
              <p:nvPr/>
            </p:nvSpPr>
            <p:spPr>
              <a:xfrm>
                <a:off x="702238" y="569215"/>
                <a:ext cx="852300" cy="42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DRP</a:t>
                </a:r>
                <a:endParaRPr sz="14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13"/>
              <p:cNvSpPr txBox="1"/>
              <p:nvPr/>
            </p:nvSpPr>
            <p:spPr>
              <a:xfrm>
                <a:off x="2537188" y="418365"/>
                <a:ext cx="852300" cy="42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CC0000"/>
                    </a:solidFill>
                    <a:latin typeface="Arial"/>
                    <a:ea typeface="Arial"/>
                    <a:cs typeface="Arial"/>
                    <a:sym typeface="Arial"/>
                  </a:rPr>
                  <a:t>CB</a:t>
                </a:r>
                <a:endParaRPr sz="1400" b="1" i="0" u="none" strike="noStrike" cap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3"/>
              <p:cNvSpPr txBox="1"/>
              <p:nvPr/>
            </p:nvSpPr>
            <p:spPr>
              <a:xfrm>
                <a:off x="2043613" y="1178365"/>
                <a:ext cx="852300" cy="42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FFC000"/>
                    </a:solidFill>
                    <a:highlight>
                      <a:srgbClr val="434343"/>
                    </a:highlight>
                    <a:latin typeface="Arial"/>
                    <a:ea typeface="Arial"/>
                    <a:cs typeface="Arial"/>
                    <a:sym typeface="Arial"/>
                  </a:rPr>
                  <a:t>MB</a:t>
                </a:r>
                <a:endParaRPr sz="1400" b="1" i="0" u="none" strike="noStrike" cap="none">
                  <a:solidFill>
                    <a:srgbClr val="FFC000"/>
                  </a:solidFill>
                  <a:highlight>
                    <a:srgbClr val="434343"/>
                  </a:highlight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3"/>
              <p:cNvSpPr txBox="1"/>
              <p:nvPr/>
            </p:nvSpPr>
            <p:spPr>
              <a:xfrm>
                <a:off x="596513" y="1178365"/>
                <a:ext cx="852300" cy="42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00B050"/>
                    </a:solidFill>
                    <a:highlight>
                      <a:srgbClr val="434343"/>
                    </a:highlight>
                    <a:latin typeface="Arial"/>
                    <a:ea typeface="Arial"/>
                    <a:cs typeface="Arial"/>
                    <a:sym typeface="Arial"/>
                  </a:rPr>
                  <a:t>SB</a:t>
                </a:r>
                <a:endParaRPr sz="1400" b="1" i="0" u="none" strike="noStrike" cap="none">
                  <a:solidFill>
                    <a:srgbClr val="00B050"/>
                  </a:solidFill>
                  <a:highlight>
                    <a:srgbClr val="434343"/>
                  </a:highlight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6" name="Google Shape;686;p13"/>
            <p:cNvSpPr txBox="1"/>
            <p:nvPr/>
          </p:nvSpPr>
          <p:spPr>
            <a:xfrm rot="-5400000">
              <a:off x="-333079" y="749325"/>
              <a:ext cx="8733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444 nm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"/>
            <p:cNvSpPr txBox="1"/>
            <p:nvPr/>
          </p:nvSpPr>
          <p:spPr>
            <a:xfrm rot="-5400000">
              <a:off x="-333079" y="1741625"/>
              <a:ext cx="8733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490 nm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"/>
            <p:cNvSpPr txBox="1"/>
            <p:nvPr/>
          </p:nvSpPr>
          <p:spPr>
            <a:xfrm rot="-5400000">
              <a:off x="-333079" y="3770163"/>
              <a:ext cx="8733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593 nm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"/>
            <p:cNvSpPr txBox="1"/>
            <p:nvPr/>
          </p:nvSpPr>
          <p:spPr>
            <a:xfrm rot="-5400000">
              <a:off x="-333079" y="2755900"/>
              <a:ext cx="8733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547 nm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"/>
            <p:cNvSpPr txBox="1"/>
            <p:nvPr/>
          </p:nvSpPr>
          <p:spPr>
            <a:xfrm rot="-5400000">
              <a:off x="-333079" y="4739050"/>
              <a:ext cx="8733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644 nm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1" name="Google Shape;691;p13"/>
          <p:cNvSpPr/>
          <p:nvPr/>
        </p:nvSpPr>
        <p:spPr>
          <a:xfrm>
            <a:off x="4669675" y="3699875"/>
            <a:ext cx="3084300" cy="10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3"/>
          <p:cNvSpPr txBox="1"/>
          <p:nvPr/>
        </p:nvSpPr>
        <p:spPr>
          <a:xfrm rot="-5400000">
            <a:off x="3332700" y="2702899"/>
            <a:ext cx="1318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[m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3" name="Google Shape;693;p13"/>
          <p:cNvGrpSpPr/>
          <p:nvPr/>
        </p:nvGrpSpPr>
        <p:grpSpPr>
          <a:xfrm>
            <a:off x="4204668" y="614888"/>
            <a:ext cx="3737582" cy="3738698"/>
            <a:chOff x="4454068" y="663975"/>
            <a:chExt cx="3737582" cy="3738698"/>
          </a:xfrm>
        </p:grpSpPr>
        <p:pic>
          <p:nvPicPr>
            <p:cNvPr id="694" name="Google Shape;694;p13"/>
            <p:cNvPicPr preferRelativeResize="0"/>
            <p:nvPr/>
          </p:nvPicPr>
          <p:blipFill rotWithShape="1">
            <a:blip r:embed="rId4">
              <a:alphaModFix/>
            </a:blip>
            <a:srcRect t="2437" b="66109"/>
            <a:stretch/>
          </p:blipFill>
          <p:spPr>
            <a:xfrm>
              <a:off x="4824100" y="663975"/>
              <a:ext cx="3367550" cy="1595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5" name="Google Shape;695;p13"/>
            <p:cNvGrpSpPr/>
            <p:nvPr/>
          </p:nvGrpSpPr>
          <p:grpSpPr>
            <a:xfrm>
              <a:off x="4454068" y="663975"/>
              <a:ext cx="3737582" cy="3738698"/>
              <a:chOff x="4454068" y="663975"/>
              <a:chExt cx="3737582" cy="3738698"/>
            </a:xfrm>
          </p:grpSpPr>
          <p:grpSp>
            <p:nvGrpSpPr>
              <p:cNvPr id="696" name="Google Shape;696;p13"/>
              <p:cNvGrpSpPr/>
              <p:nvPr/>
            </p:nvGrpSpPr>
            <p:grpSpPr>
              <a:xfrm>
                <a:off x="4454068" y="663975"/>
                <a:ext cx="1454982" cy="2973339"/>
                <a:chOff x="4454068" y="663975"/>
                <a:chExt cx="1454982" cy="2973339"/>
              </a:xfrm>
            </p:grpSpPr>
            <p:grpSp>
              <p:nvGrpSpPr>
                <p:cNvPr id="697" name="Google Shape;697;p13"/>
                <p:cNvGrpSpPr/>
                <p:nvPr/>
              </p:nvGrpSpPr>
              <p:grpSpPr>
                <a:xfrm>
                  <a:off x="5319525" y="663975"/>
                  <a:ext cx="589525" cy="708550"/>
                  <a:chOff x="5319525" y="663975"/>
                  <a:chExt cx="589525" cy="708550"/>
                </a:xfrm>
              </p:grpSpPr>
              <p:sp>
                <p:nvSpPr>
                  <p:cNvPr id="698" name="Google Shape;698;p13"/>
                  <p:cNvSpPr/>
                  <p:nvPr/>
                </p:nvSpPr>
                <p:spPr>
                  <a:xfrm>
                    <a:off x="5421750" y="764675"/>
                    <a:ext cx="309300" cy="485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9" name="Google Shape;699;p13"/>
                  <p:cNvSpPr txBox="1"/>
                  <p:nvPr/>
                </p:nvSpPr>
                <p:spPr>
                  <a:xfrm>
                    <a:off x="5319525" y="663975"/>
                    <a:ext cx="556200" cy="33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en-US" sz="1000" b="1" i="0" u="none" strike="noStrike" cap="none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DRP</a:t>
                    </a:r>
                    <a:endParaRPr sz="1000" b="1" i="0" u="none" strike="noStrike" cap="non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0" name="Google Shape;700;p13"/>
                  <p:cNvSpPr txBox="1"/>
                  <p:nvPr/>
                </p:nvSpPr>
                <p:spPr>
                  <a:xfrm>
                    <a:off x="5343050" y="790725"/>
                    <a:ext cx="556200" cy="33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en-US" sz="1000" b="1" i="0" u="none" strike="noStrike" cap="none">
                        <a:solidFill>
                          <a:srgbClr val="ED7D3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MB</a:t>
                    </a:r>
                    <a:endParaRPr sz="1000" b="1" i="0" u="none" strike="noStrike" cap="none">
                      <a:solidFill>
                        <a:srgbClr val="ED7D3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1" name="Google Shape;701;p13"/>
                  <p:cNvSpPr txBox="1"/>
                  <p:nvPr/>
                </p:nvSpPr>
                <p:spPr>
                  <a:xfrm>
                    <a:off x="5352850" y="911675"/>
                    <a:ext cx="556200" cy="33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en-US" sz="1000" b="1" i="0" u="none" strike="noStrike" cap="none">
                        <a:solidFill>
                          <a:srgbClr val="38761D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SB</a:t>
                    </a:r>
                    <a:endParaRPr sz="1000" b="1" i="0" u="none" strike="noStrike" cap="none">
                      <a:solidFill>
                        <a:srgbClr val="38761D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2" name="Google Shape;702;p13"/>
                  <p:cNvSpPr txBox="1"/>
                  <p:nvPr/>
                </p:nvSpPr>
                <p:spPr>
                  <a:xfrm>
                    <a:off x="5352850" y="1033825"/>
                    <a:ext cx="556200" cy="33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lang="en-US" sz="1000" b="1" i="0" u="none" strike="noStrike" cap="none">
                        <a:solidFill>
                          <a:srgbClr val="99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CB</a:t>
                    </a:r>
                    <a:endParaRPr sz="1000" b="1" i="0" u="none" strike="noStrike" cap="none">
                      <a:solidFill>
                        <a:srgbClr val="99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03" name="Google Shape;703;p13"/>
                <p:cNvSpPr txBox="1"/>
                <p:nvPr/>
              </p:nvSpPr>
              <p:spPr>
                <a:xfrm rot="-5400000">
                  <a:off x="4024618" y="2776764"/>
                  <a:ext cx="12900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</a:t>
                  </a:r>
                  <a:r>
                    <a:rPr lang="en-US" sz="1600" b="1" i="0" u="none" strike="noStrike" cap="none" baseline="-25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</a:t>
                  </a: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[m</a:t>
                  </a:r>
                  <a:r>
                    <a:rPr lang="en-US" sz="1600" b="1" i="0" u="none" strike="noStrike" cap="none" baseline="300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-1</a:t>
                  </a:r>
                  <a:r>
                    <a:rPr lang="en-US" sz="16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]</a:t>
                  </a:r>
                  <a:endParaRPr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4" name="Google Shape;704;p13"/>
              <p:cNvSpPr txBox="1"/>
              <p:nvPr/>
            </p:nvSpPr>
            <p:spPr>
              <a:xfrm>
                <a:off x="5543362" y="3971816"/>
                <a:ext cx="1929025" cy="43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Wavelength [nm]</a:t>
                </a:r>
                <a:endParaRPr/>
              </a:p>
            </p:txBody>
          </p:sp>
          <p:sp>
            <p:nvSpPr>
              <p:cNvPr id="705" name="Google Shape;705;p13"/>
              <p:cNvSpPr txBox="1"/>
              <p:nvPr/>
            </p:nvSpPr>
            <p:spPr>
              <a:xfrm rot="-5400000">
                <a:off x="4126450" y="1218828"/>
                <a:ext cx="10923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-US" sz="1600" b="1" i="0" u="none" strike="noStrike" cap="none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rs </a:t>
                </a: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[sr</a:t>
                </a:r>
                <a:r>
                  <a:rPr lang="en-US" sz="1600" b="1" i="0" u="none" strike="noStrike" cap="none" baseline="30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-1</a:t>
                </a:r>
                <a:r>
                  <a:rPr lang="en-US" sz="16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]</a:t>
                </a:r>
                <a:endParaRPr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06" name="Google Shape;706;p13"/>
              <p:cNvPicPr preferRelativeResize="0"/>
              <p:nvPr/>
            </p:nvPicPr>
            <p:blipFill rotWithShape="1">
              <a:blip r:embed="rId4">
                <a:alphaModFix/>
              </a:blip>
              <a:srcRect t="65001" b="1107"/>
              <a:stretch/>
            </p:blipFill>
            <p:spPr>
              <a:xfrm>
                <a:off x="4824100" y="2327163"/>
                <a:ext cx="3367550" cy="17187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07" name="Google Shape;707;p13"/>
          <p:cNvSpPr txBox="1"/>
          <p:nvPr/>
        </p:nvSpPr>
        <p:spPr>
          <a:xfrm>
            <a:off x="1096800" y="-315525"/>
            <a:ext cx="9484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Impacts of Uncertainties in Satellite Rrs on MDN retrievals: </a:t>
            </a:r>
            <a:endParaRPr sz="20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HICO</a:t>
            </a:r>
            <a:r>
              <a:rPr lang="en-US" sz="20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Product Maps of Lake Erie vs. Historical Understanding (09/08/14)</a:t>
            </a:r>
            <a:endParaRPr sz="20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3"/>
          <p:cNvSpPr txBox="1"/>
          <p:nvPr/>
        </p:nvSpPr>
        <p:spPr>
          <a:xfrm>
            <a:off x="7942250" y="3299663"/>
            <a:ext cx="2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DRP</a:t>
            </a:r>
            <a:r>
              <a:rPr lang="en-US" sz="1400" b="1" i="0" u="none" strike="noStrike" cap="non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lang="en-US" sz="1400" b="1" i="0" u="none" strike="noStrike" cap="none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CB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1400" b="0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3"/>
          <p:cNvSpPr txBox="1"/>
          <p:nvPr/>
        </p:nvSpPr>
        <p:spPr>
          <a:xfrm>
            <a:off x="1577955" y="461614"/>
            <a:ext cx="1318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[m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3"/>
          <p:cNvSpPr txBox="1"/>
          <p:nvPr/>
        </p:nvSpPr>
        <p:spPr>
          <a:xfrm>
            <a:off x="7877024" y="770328"/>
            <a:ext cx="22491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Spatially consistent products, minimal artifacts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10"/>
          <p:cNvGrpSpPr/>
          <p:nvPr/>
        </p:nvGrpSpPr>
        <p:grpSpPr>
          <a:xfrm>
            <a:off x="1188" y="2225098"/>
            <a:ext cx="10132237" cy="3140234"/>
            <a:chOff x="1188" y="2225098"/>
            <a:chExt cx="10132237" cy="3140234"/>
          </a:xfrm>
        </p:grpSpPr>
        <p:pic>
          <p:nvPicPr>
            <p:cNvPr id="717" name="Google Shape;71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75407" y="2225098"/>
              <a:ext cx="4324572" cy="23813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8" name="Google Shape;718;p10"/>
            <p:cNvGrpSpPr/>
            <p:nvPr/>
          </p:nvGrpSpPr>
          <p:grpSpPr>
            <a:xfrm>
              <a:off x="1188" y="2671170"/>
              <a:ext cx="10132237" cy="2694162"/>
              <a:chOff x="1188" y="2671332"/>
              <a:chExt cx="10132237" cy="2694162"/>
            </a:xfrm>
          </p:grpSpPr>
          <p:sp>
            <p:nvSpPr>
              <p:cNvPr id="719" name="Google Shape;719;p10"/>
              <p:cNvSpPr/>
              <p:nvPr/>
            </p:nvSpPr>
            <p:spPr>
              <a:xfrm>
                <a:off x="3033023" y="2671332"/>
                <a:ext cx="744138" cy="2205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3C4C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2700797" y="4012038"/>
                <a:ext cx="1113597" cy="316513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0"/>
              <p:cNvSpPr txBox="1"/>
              <p:nvPr/>
            </p:nvSpPr>
            <p:spPr>
              <a:xfrm>
                <a:off x="1188" y="5057717"/>
                <a:ext cx="1013223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Compare MDN estimates from HICO R</a:t>
                </a:r>
                <a:r>
                  <a:rPr lang="en-US" sz="1400" b="0" i="0" u="none" strike="noStrike" cap="none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rs</a:t>
                </a: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to MDN estimates from</a:t>
                </a:r>
                <a:r>
                  <a:rPr lang="en-US" sz="1400" b="0" i="1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in situ </a:t>
                </a: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lang="en-US" sz="1400" b="0" i="0" u="none" strike="noStrike" cap="none" baseline="-25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rs</a:t>
                </a: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to assess model sensitivity to uncertainties in Rrs  </a:t>
                </a:r>
                <a:endParaRPr/>
              </a:p>
            </p:txBody>
          </p:sp>
        </p:grpSp>
      </p:grpSp>
      <p:grpSp>
        <p:nvGrpSpPr>
          <p:cNvPr id="722" name="Google Shape;722;p10"/>
          <p:cNvGrpSpPr/>
          <p:nvPr/>
        </p:nvGrpSpPr>
        <p:grpSpPr>
          <a:xfrm>
            <a:off x="899976" y="2407503"/>
            <a:ext cx="2157170" cy="2770233"/>
            <a:chOff x="899976" y="2407503"/>
            <a:chExt cx="2157170" cy="2770233"/>
          </a:xfrm>
        </p:grpSpPr>
        <p:grpSp>
          <p:nvGrpSpPr>
            <p:cNvPr id="723" name="Google Shape;723;p10"/>
            <p:cNvGrpSpPr/>
            <p:nvPr/>
          </p:nvGrpSpPr>
          <p:grpSpPr>
            <a:xfrm>
              <a:off x="1178188" y="3323066"/>
              <a:ext cx="1878958" cy="1854670"/>
              <a:chOff x="1178188" y="3323066"/>
              <a:chExt cx="1878958" cy="1854670"/>
            </a:xfrm>
          </p:grpSpPr>
          <p:sp>
            <p:nvSpPr>
              <p:cNvPr id="724" name="Google Shape;724;p10"/>
              <p:cNvSpPr txBox="1"/>
              <p:nvPr/>
            </p:nvSpPr>
            <p:spPr>
              <a:xfrm>
                <a:off x="1345912" y="3323066"/>
                <a:ext cx="1711234" cy="316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 u="none" strike="noStrike" cap="none">
                    <a:solidFill>
                      <a:srgbClr val="53C4C1"/>
                    </a:solidFill>
                    <a:latin typeface="Arial"/>
                    <a:ea typeface="Arial"/>
                    <a:cs typeface="Arial"/>
                    <a:sym typeface="Arial"/>
                  </a:rPr>
                  <a:t>In situ </a:t>
                </a:r>
                <a:r>
                  <a:rPr lang="en-US" sz="1400" b="1" i="0" u="none" strike="noStrike" cap="none">
                    <a:solidFill>
                      <a:srgbClr val="53C4C1"/>
                    </a:solidFill>
                    <a:latin typeface="Arial"/>
                    <a:ea typeface="Arial"/>
                    <a:cs typeface="Arial"/>
                    <a:sym typeface="Arial"/>
                  </a:rPr>
                  <a:t> R</a:t>
                </a:r>
                <a:r>
                  <a:rPr lang="en-US" sz="1400" b="1" i="0" u="none" strike="noStrike" cap="none" baseline="-25000">
                    <a:solidFill>
                      <a:srgbClr val="53C4C1"/>
                    </a:solidFill>
                    <a:latin typeface="Arial"/>
                    <a:ea typeface="Arial"/>
                    <a:cs typeface="Arial"/>
                    <a:sym typeface="Arial"/>
                  </a:rPr>
                  <a:t>rs</a:t>
                </a:r>
                <a:endParaRPr/>
              </a:p>
            </p:txBody>
          </p:sp>
          <p:grpSp>
            <p:nvGrpSpPr>
              <p:cNvPr id="725" name="Google Shape;725;p10"/>
              <p:cNvGrpSpPr/>
              <p:nvPr/>
            </p:nvGrpSpPr>
            <p:grpSpPr>
              <a:xfrm>
                <a:off x="1178188" y="3708923"/>
                <a:ext cx="1863428" cy="1468813"/>
                <a:chOff x="8581007" y="943146"/>
                <a:chExt cx="1863428" cy="1468813"/>
              </a:xfrm>
            </p:grpSpPr>
            <p:pic>
              <p:nvPicPr>
                <p:cNvPr id="726" name="Google Shape;726;p1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8581007" y="943146"/>
                  <a:ext cx="1409399" cy="1143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7" name="Google Shape;727;p10"/>
                <p:cNvSpPr txBox="1"/>
                <p:nvPr/>
              </p:nvSpPr>
              <p:spPr>
                <a:xfrm>
                  <a:off x="8733201" y="2095446"/>
                  <a:ext cx="1711234" cy="31651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HICO R</a:t>
                  </a:r>
                  <a:r>
                    <a:rPr lang="en-US" sz="1400" b="1" i="0" u="none" strike="noStrike" cap="none" baseline="-2500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rs</a:t>
                  </a:r>
                  <a:endParaRPr sz="1400" b="1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28" name="Google Shape;728;p10"/>
            <p:cNvGrpSpPr/>
            <p:nvPr/>
          </p:nvGrpSpPr>
          <p:grpSpPr>
            <a:xfrm>
              <a:off x="899976" y="2407503"/>
              <a:ext cx="2011998" cy="810474"/>
              <a:chOff x="2118582" y="1484034"/>
              <a:chExt cx="5951452" cy="3080691"/>
            </a:xfrm>
          </p:grpSpPr>
          <p:pic>
            <p:nvPicPr>
              <p:cNvPr id="729" name="Google Shape;729;p10" descr="A picture containing sky, outdoor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18582" y="1648055"/>
                <a:ext cx="2180514" cy="26652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dk1"/>
                </a:outerShdw>
              </a:effectLst>
            </p:spPr>
          </p:pic>
          <p:pic>
            <p:nvPicPr>
              <p:cNvPr id="730" name="Google Shape;730;p10" descr="A boat on the water&#10;&#10;Description automatically generated with low confidenc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99096" y="1484034"/>
                <a:ext cx="3770938" cy="30806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31" name="Google Shape;731;p10"/>
          <p:cNvSpPr/>
          <p:nvPr/>
        </p:nvSpPr>
        <p:spPr>
          <a:xfrm>
            <a:off x="0" y="2034216"/>
            <a:ext cx="10260424" cy="356289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0"/>
          <p:cNvSpPr txBox="1"/>
          <p:nvPr/>
        </p:nvSpPr>
        <p:spPr>
          <a:xfrm>
            <a:off x="7714204" y="5289089"/>
            <a:ext cx="585559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from Keith et al. 2014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0"/>
          <p:cNvSpPr txBox="1"/>
          <p:nvPr/>
        </p:nvSpPr>
        <p:spPr>
          <a:xfrm>
            <a:off x="504463" y="-235640"/>
            <a:ext cx="9628962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Impacts of Uncertainties in Satellite Rrs on MDN retrievals: </a:t>
            </a: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Co-aligned satellite (</a:t>
            </a:r>
            <a:r>
              <a:rPr lang="en-US" sz="2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HICO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&amp; </a:t>
            </a:r>
            <a:r>
              <a:rPr lang="en-US" sz="2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IOP comparison from Florida Bays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0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35" name="Google Shape;735;p10"/>
          <p:cNvSpPr txBox="1"/>
          <p:nvPr/>
        </p:nvSpPr>
        <p:spPr>
          <a:xfrm>
            <a:off x="5397982" y="2701863"/>
            <a:ext cx="4167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MDN a</a:t>
            </a:r>
            <a:r>
              <a:rPr lang="en-US" sz="1400" b="0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from in situ Rrs </a:t>
            </a:r>
            <a:r>
              <a:rPr lang="en-US" sz="1400" b="1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matches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measured 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0"/>
          <p:cNvSpPr txBox="1"/>
          <p:nvPr/>
        </p:nvSpPr>
        <p:spPr>
          <a:xfrm>
            <a:off x="5397982" y="2963875"/>
            <a:ext cx="482849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MDN a</a:t>
            </a:r>
            <a:r>
              <a:rPr lang="en-US" sz="1400" b="0" i="0" u="none" strike="noStrike" cap="none" baseline="-250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14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from HICO Rrs is </a:t>
            </a:r>
            <a:r>
              <a:rPr lang="en-US" sz="14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sensitive to uncertainties, approximates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measured 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0"/>
          <p:cNvSpPr txBox="1"/>
          <p:nvPr/>
        </p:nvSpPr>
        <p:spPr>
          <a:xfrm>
            <a:off x="5397982" y="3867169"/>
            <a:ext cx="416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MDN a</a:t>
            </a:r>
            <a:r>
              <a:rPr lang="en-US" sz="1400" b="0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/a</a:t>
            </a:r>
            <a:r>
              <a:rPr lang="en-US" sz="1400" b="0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from in situ Rrs </a:t>
            </a:r>
            <a:r>
              <a:rPr lang="en-US" sz="1400" b="1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measured 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r>
              <a:rPr lang="en-US" sz="1400" b="0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/a</a:t>
            </a:r>
            <a:r>
              <a:rPr lang="en-US" sz="1400" b="0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400" b="0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0"/>
          <p:cNvSpPr txBox="1"/>
          <p:nvPr/>
        </p:nvSpPr>
        <p:spPr>
          <a:xfrm>
            <a:off x="5463831" y="1239364"/>
            <a:ext cx="363623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Uncertainties in HICO Rrs magnitude &amp; spectral shape</a:t>
            </a:r>
            <a:endParaRPr sz="1400" b="1" i="0" u="none" strike="noStrike" cap="none" baseline="-25000">
              <a:solidFill>
                <a:srgbClr val="00A9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0"/>
          <p:cNvSpPr txBox="1"/>
          <p:nvPr/>
        </p:nvSpPr>
        <p:spPr>
          <a:xfrm>
            <a:off x="5415117" y="2378555"/>
            <a:ext cx="27093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MDN estimates from HICO</a:t>
            </a:r>
            <a:r>
              <a:rPr lang="en-US" sz="14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400" b="1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/>
          </a:p>
        </p:txBody>
      </p:sp>
      <p:sp>
        <p:nvSpPr>
          <p:cNvPr id="740" name="Google Shape;740;p10"/>
          <p:cNvSpPr txBox="1"/>
          <p:nvPr/>
        </p:nvSpPr>
        <p:spPr>
          <a:xfrm>
            <a:off x="5421753" y="2188718"/>
            <a:ext cx="27863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MDN estimates from </a:t>
            </a:r>
            <a:r>
              <a:rPr lang="en-US" sz="1400" b="1" i="1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400" b="1" i="0" u="none" strike="noStrike" cap="none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400" b="1" i="0" u="none" strike="noStrike" cap="none" baseline="-25000">
                <a:solidFill>
                  <a:srgbClr val="00A9A9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/>
          </a:p>
        </p:txBody>
      </p:sp>
      <p:sp>
        <p:nvSpPr>
          <p:cNvPr id="741" name="Google Shape;741;p10"/>
          <p:cNvSpPr txBox="1"/>
          <p:nvPr/>
        </p:nvSpPr>
        <p:spPr>
          <a:xfrm>
            <a:off x="5415117" y="1969798"/>
            <a:ext cx="28985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absorption measurement</a:t>
            </a:r>
            <a:endParaRPr sz="1400" b="1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0"/>
          <p:cNvSpPr txBox="1"/>
          <p:nvPr/>
        </p:nvSpPr>
        <p:spPr>
          <a:xfrm>
            <a:off x="5397982" y="4113507"/>
            <a:ext cx="4167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MDN a</a:t>
            </a:r>
            <a:r>
              <a:rPr lang="en-US" sz="14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/a</a:t>
            </a:r>
            <a:r>
              <a:rPr lang="en-US" sz="14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from HICO Rrs </a:t>
            </a: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match</a:t>
            </a: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measured  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/a</a:t>
            </a:r>
            <a:r>
              <a:rPr lang="en-US" sz="14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slope (~20% error) &amp; magnitude  (~40% error) </a:t>
            </a:r>
            <a:endParaRPr/>
          </a:p>
        </p:txBody>
      </p:sp>
      <p:grpSp>
        <p:nvGrpSpPr>
          <p:cNvPr id="743" name="Google Shape;743;p10"/>
          <p:cNvGrpSpPr/>
          <p:nvPr/>
        </p:nvGrpSpPr>
        <p:grpSpPr>
          <a:xfrm>
            <a:off x="42564" y="756297"/>
            <a:ext cx="5168274" cy="1495585"/>
            <a:chOff x="42564" y="756297"/>
            <a:chExt cx="5168274" cy="1495585"/>
          </a:xfrm>
        </p:grpSpPr>
        <p:pic>
          <p:nvPicPr>
            <p:cNvPr id="744" name="Google Shape;744;p10"/>
            <p:cNvPicPr preferRelativeResize="0"/>
            <p:nvPr/>
          </p:nvPicPr>
          <p:blipFill rotWithShape="1">
            <a:blip r:embed="rId7">
              <a:alphaModFix/>
            </a:blip>
            <a:srcRect b="73481"/>
            <a:stretch/>
          </p:blipFill>
          <p:spPr>
            <a:xfrm>
              <a:off x="42565" y="756297"/>
              <a:ext cx="5168273" cy="1285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10"/>
            <p:cNvPicPr preferRelativeResize="0"/>
            <p:nvPr/>
          </p:nvPicPr>
          <p:blipFill rotWithShape="1">
            <a:blip r:embed="rId7">
              <a:alphaModFix/>
            </a:blip>
            <a:srcRect t="95619"/>
            <a:stretch/>
          </p:blipFill>
          <p:spPr>
            <a:xfrm>
              <a:off x="42564" y="2039435"/>
              <a:ext cx="5168273" cy="2124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10"/>
          <p:cNvSpPr txBox="1"/>
          <p:nvPr/>
        </p:nvSpPr>
        <p:spPr>
          <a:xfrm>
            <a:off x="6022526" y="5344719"/>
            <a:ext cx="15087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credit: NASA</a:t>
            </a:r>
            <a:endParaRPr/>
          </a:p>
        </p:txBody>
      </p:sp>
      <p:grpSp>
        <p:nvGrpSpPr>
          <p:cNvPr id="747" name="Google Shape;747;p10"/>
          <p:cNvGrpSpPr/>
          <p:nvPr/>
        </p:nvGrpSpPr>
        <p:grpSpPr>
          <a:xfrm>
            <a:off x="24550" y="757946"/>
            <a:ext cx="5183732" cy="2616770"/>
            <a:chOff x="-2424" y="969996"/>
            <a:chExt cx="5183732" cy="2616770"/>
          </a:xfrm>
        </p:grpSpPr>
        <p:grpSp>
          <p:nvGrpSpPr>
            <p:cNvPr id="748" name="Google Shape;748;p10"/>
            <p:cNvGrpSpPr/>
            <p:nvPr/>
          </p:nvGrpSpPr>
          <p:grpSpPr>
            <a:xfrm>
              <a:off x="-2424" y="969996"/>
              <a:ext cx="5183732" cy="2616770"/>
              <a:chOff x="34451" y="766250"/>
              <a:chExt cx="5183732" cy="2616770"/>
            </a:xfrm>
          </p:grpSpPr>
          <p:pic>
            <p:nvPicPr>
              <p:cNvPr id="749" name="Google Shape;749;p10"/>
              <p:cNvPicPr preferRelativeResize="0"/>
              <p:nvPr/>
            </p:nvPicPr>
            <p:blipFill rotWithShape="1">
              <a:blip r:embed="rId7">
                <a:alphaModFix/>
              </a:blip>
              <a:srcRect b="50089"/>
              <a:stretch/>
            </p:blipFill>
            <p:spPr>
              <a:xfrm>
                <a:off x="34451" y="766250"/>
                <a:ext cx="5168273" cy="2420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0" name="Google Shape;750;p10"/>
              <p:cNvPicPr preferRelativeResize="0"/>
              <p:nvPr/>
            </p:nvPicPr>
            <p:blipFill rotWithShape="1">
              <a:blip r:embed="rId7">
                <a:alphaModFix/>
              </a:blip>
              <a:srcRect t="95619"/>
              <a:stretch/>
            </p:blipFill>
            <p:spPr>
              <a:xfrm>
                <a:off x="49910" y="3170573"/>
                <a:ext cx="5168273" cy="21244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1" name="Google Shape;751;p10"/>
            <p:cNvSpPr/>
            <p:nvPr/>
          </p:nvSpPr>
          <p:spPr>
            <a:xfrm>
              <a:off x="671586" y="2378555"/>
              <a:ext cx="809184" cy="44559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2" name="Google Shape;75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21" y="766303"/>
            <a:ext cx="5168273" cy="4848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p10"/>
          <p:cNvGrpSpPr/>
          <p:nvPr/>
        </p:nvGrpSpPr>
        <p:grpSpPr>
          <a:xfrm>
            <a:off x="0" y="743325"/>
            <a:ext cx="10080625" cy="4927228"/>
            <a:chOff x="0" y="743325"/>
            <a:chExt cx="10080625" cy="4927228"/>
          </a:xfrm>
        </p:grpSpPr>
        <p:grpSp>
          <p:nvGrpSpPr>
            <p:cNvPr id="754" name="Google Shape;754;p10"/>
            <p:cNvGrpSpPr/>
            <p:nvPr/>
          </p:nvGrpSpPr>
          <p:grpSpPr>
            <a:xfrm>
              <a:off x="0" y="743325"/>
              <a:ext cx="10080625" cy="4927228"/>
              <a:chOff x="0" y="743325"/>
              <a:chExt cx="10080625" cy="4927228"/>
            </a:xfrm>
          </p:grpSpPr>
          <p:pic>
            <p:nvPicPr>
              <p:cNvPr id="755" name="Google Shape;755;p10"/>
              <p:cNvPicPr preferRelativeResize="0"/>
              <p:nvPr/>
            </p:nvPicPr>
            <p:blipFill rotWithShape="1">
              <a:blip r:embed="rId8">
                <a:alphaModFix/>
              </a:blip>
              <a:srcRect l="3110" r="8243"/>
              <a:stretch/>
            </p:blipFill>
            <p:spPr>
              <a:xfrm>
                <a:off x="0" y="743325"/>
                <a:ext cx="10080625" cy="49272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6" name="Google Shape;756;p10"/>
              <p:cNvSpPr/>
              <p:nvPr/>
            </p:nvSpPr>
            <p:spPr>
              <a:xfrm>
                <a:off x="2442062" y="2233675"/>
                <a:ext cx="383688" cy="374383"/>
              </a:xfrm>
              <a:prstGeom prst="star4">
                <a:avLst>
                  <a:gd name="adj" fmla="val 12500"/>
                </a:avLst>
              </a:prstGeom>
              <a:solidFill>
                <a:srgbClr val="FFED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10"/>
            <p:cNvSpPr txBox="1"/>
            <p:nvPr/>
          </p:nvSpPr>
          <p:spPr>
            <a:xfrm>
              <a:off x="3134268" y="2041205"/>
              <a:ext cx="16085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Some </a:t>
              </a:r>
              <a:r>
                <a:rPr lang="en-US" sz="2000" b="1" i="1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in situ</a:t>
              </a: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data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4608" y="-38828"/>
            <a:ext cx="10175234" cy="5709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2"/>
          <p:cNvGrpSpPr/>
          <p:nvPr/>
        </p:nvGrpSpPr>
        <p:grpSpPr>
          <a:xfrm>
            <a:off x="86387" y="1043192"/>
            <a:ext cx="3417215" cy="4405971"/>
            <a:chOff x="86387" y="1043192"/>
            <a:chExt cx="3417215" cy="4405971"/>
          </a:xfrm>
        </p:grpSpPr>
        <p:grpSp>
          <p:nvGrpSpPr>
            <p:cNvPr id="101" name="Google Shape;101;p2"/>
            <p:cNvGrpSpPr/>
            <p:nvPr/>
          </p:nvGrpSpPr>
          <p:grpSpPr>
            <a:xfrm>
              <a:off x="660964" y="1234988"/>
              <a:ext cx="1154456" cy="986356"/>
              <a:chOff x="2622696" y="1683999"/>
              <a:chExt cx="2016600" cy="1708200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 txBox="1"/>
              <p:nvPr/>
            </p:nvSpPr>
            <p:spPr>
              <a:xfrm>
                <a:off x="2622696" y="2261328"/>
                <a:ext cx="2016600" cy="58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600" tIns="37775" rIns="75600" bIns="377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Ecosystem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04;p2"/>
            <p:cNvGrpSpPr/>
            <p:nvPr/>
          </p:nvGrpSpPr>
          <p:grpSpPr>
            <a:xfrm>
              <a:off x="1623129" y="4197188"/>
              <a:ext cx="1423562" cy="1223234"/>
              <a:chOff x="2600900" y="1683999"/>
              <a:chExt cx="2016600" cy="1708200"/>
            </a:xfrm>
          </p:grpSpPr>
          <p:sp>
            <p:nvSpPr>
              <p:cNvPr id="105" name="Google Shape;105;p2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 txBox="1"/>
              <p:nvPr/>
            </p:nvSpPr>
            <p:spPr>
              <a:xfrm>
                <a:off x="2600900" y="2124201"/>
                <a:ext cx="2016600" cy="83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600" tIns="37775" rIns="75600" bIns="377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 Resources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228243" y="3526559"/>
              <a:ext cx="1423562" cy="1223234"/>
              <a:chOff x="2586258" y="1683999"/>
              <a:chExt cx="2016600" cy="170820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 txBox="1"/>
              <p:nvPr/>
            </p:nvSpPr>
            <p:spPr>
              <a:xfrm>
                <a:off x="2586258" y="2171513"/>
                <a:ext cx="2016600" cy="83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600" tIns="37775" rIns="75600" bIns="377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Recreation/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Tourism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86387" y="2332874"/>
              <a:ext cx="1154456" cy="986356"/>
              <a:chOff x="2605585" y="1683999"/>
              <a:chExt cx="2016600" cy="1708200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2753031" y="1683999"/>
                <a:ext cx="1730400" cy="17082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 txBox="1"/>
              <p:nvPr/>
            </p:nvSpPr>
            <p:spPr>
              <a:xfrm>
                <a:off x="2605585" y="2038170"/>
                <a:ext cx="2016600" cy="10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600" tIns="37775" rIns="75600" bIns="377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Public Health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113;p2"/>
            <p:cNvSpPr/>
            <p:nvPr/>
          </p:nvSpPr>
          <p:spPr>
            <a:xfrm>
              <a:off x="98317" y="1043192"/>
              <a:ext cx="3405285" cy="4405971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5600" tIns="37775" rIns="75600" bIns="377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-98006" y="-58788"/>
            <a:ext cx="2420100" cy="8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5600" tIns="37775" rIns="75600" bIns="377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3100"/>
              <a:t>  Motivation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8253611" y="-11205"/>
            <a:ext cx="18270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00" tIns="37775" rIns="75600" bIns="37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Florida Atlantic University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oogle Shape;116;p2"/>
          <p:cNvGrpSpPr/>
          <p:nvPr/>
        </p:nvGrpSpPr>
        <p:grpSpPr>
          <a:xfrm>
            <a:off x="1871182" y="1208992"/>
            <a:ext cx="1667325" cy="1412510"/>
            <a:chOff x="2565362" y="1690822"/>
            <a:chExt cx="2016600" cy="1708200"/>
          </a:xfrm>
        </p:grpSpPr>
        <p:sp>
          <p:nvSpPr>
            <p:cNvPr id="117" name="Google Shape;117;p2"/>
            <p:cNvSpPr/>
            <p:nvPr/>
          </p:nvSpPr>
          <p:spPr>
            <a:xfrm>
              <a:off x="2686900" y="1690822"/>
              <a:ext cx="1730400" cy="1708200"/>
            </a:xfrm>
            <a:prstGeom prst="ellipse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5600" tIns="37775" rIns="75600" bIns="377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2565362" y="2135098"/>
              <a:ext cx="2016600" cy="104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600" tIns="37775" rIns="75600" bIns="377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Harmful Algal Blooms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(HABs)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2"/>
          <p:cNvSpPr/>
          <p:nvPr/>
        </p:nvSpPr>
        <p:spPr>
          <a:xfrm>
            <a:off x="-47000" y="5472923"/>
            <a:ext cx="82536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00" tIns="37775" rIns="75600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Kudela, R. M. et al. </a:t>
            </a:r>
            <a:r>
              <a:rPr lang="en-US"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Harmful Algal Blooms. A Scientific Summary For Policy Makers</a:t>
            </a: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(IOC/UNESCO, 2015).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5570332" y="5320053"/>
            <a:ext cx="4669601" cy="38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600" tIns="37775" rIns="75600" bIns="3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Stumpf, et. al.. (2016). Challenges for mapping cyanotoxin patterns from remote sensing of cyanobacteria. </a:t>
            </a:r>
            <a:r>
              <a:rPr lang="en-US" sz="10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Harmful Algae, 54</a:t>
            </a:r>
            <a:r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160-173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1397092" y="2559744"/>
            <a:ext cx="1248215" cy="1143777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Toxins,  hypoxia, &amp; scums</a:t>
            </a:r>
            <a:endParaRPr/>
          </a:p>
        </p:txBody>
      </p:sp>
      <p:grpSp>
        <p:nvGrpSpPr>
          <p:cNvPr id="123" name="Google Shape;123;p2"/>
          <p:cNvGrpSpPr/>
          <p:nvPr/>
        </p:nvGrpSpPr>
        <p:grpSpPr>
          <a:xfrm>
            <a:off x="6983001" y="361773"/>
            <a:ext cx="2757000" cy="4783402"/>
            <a:chOff x="6983001" y="361773"/>
            <a:chExt cx="2757000" cy="4783402"/>
          </a:xfrm>
        </p:grpSpPr>
        <p:grpSp>
          <p:nvGrpSpPr>
            <p:cNvPr id="124" name="Google Shape;124;p2"/>
            <p:cNvGrpSpPr/>
            <p:nvPr/>
          </p:nvGrpSpPr>
          <p:grpSpPr>
            <a:xfrm>
              <a:off x="6983001" y="361773"/>
              <a:ext cx="2757000" cy="4783402"/>
              <a:chOff x="6933650" y="533943"/>
              <a:chExt cx="2757000" cy="4783402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6933650" y="1260874"/>
                <a:ext cx="2757000" cy="4056471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6" name="Google Shape;126;p2"/>
              <p:cNvGrpSpPr/>
              <p:nvPr/>
            </p:nvGrpSpPr>
            <p:grpSpPr>
              <a:xfrm>
                <a:off x="7023075" y="533943"/>
                <a:ext cx="2577900" cy="3848650"/>
                <a:chOff x="7023075" y="829193"/>
                <a:chExt cx="2577900" cy="3848650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7023075" y="1622373"/>
                  <a:ext cx="2577880" cy="2130103"/>
                  <a:chOff x="8546665" y="1945360"/>
                  <a:chExt cx="3117900" cy="2576011"/>
                </a:xfrm>
              </p:grpSpPr>
              <p:grpSp>
                <p:nvGrpSpPr>
                  <p:cNvPr id="128" name="Google Shape;128;p2"/>
                  <p:cNvGrpSpPr/>
                  <p:nvPr/>
                </p:nvGrpSpPr>
                <p:grpSpPr>
                  <a:xfrm>
                    <a:off x="9121901" y="1945360"/>
                    <a:ext cx="1898831" cy="1665869"/>
                    <a:chOff x="7700058" y="905379"/>
                    <a:chExt cx="2016600" cy="1910400"/>
                  </a:xfrm>
                </p:grpSpPr>
                <p:sp>
                  <p:nvSpPr>
                    <p:cNvPr id="129" name="Google Shape;129;p2"/>
                    <p:cNvSpPr/>
                    <p:nvPr/>
                  </p:nvSpPr>
                  <p:spPr>
                    <a:xfrm>
                      <a:off x="7771281" y="905379"/>
                      <a:ext cx="1797600" cy="1910400"/>
                    </a:xfrm>
                    <a:prstGeom prst="ellipse">
                      <a:avLst/>
                    </a:prstGeom>
                    <a:solidFill>
                      <a:schemeClr val="lt2"/>
                    </a:solidFill>
                    <a:ln w="381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75600" tIns="37775" rIns="75600" bIns="377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130;p2"/>
                    <p:cNvSpPr txBox="1"/>
                    <p:nvPr/>
                  </p:nvSpPr>
                  <p:spPr>
                    <a:xfrm>
                      <a:off x="7700058" y="1361176"/>
                      <a:ext cx="2016600" cy="1194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75600" tIns="37775" rIns="75600" bIns="37775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HICO/PRISMA as proxy for PACE/OCI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1" name="Google Shape;131;p2"/>
                  <p:cNvGrpSpPr/>
                  <p:nvPr/>
                </p:nvGrpSpPr>
                <p:grpSpPr>
                  <a:xfrm>
                    <a:off x="8546665" y="3701501"/>
                    <a:ext cx="3117900" cy="819870"/>
                    <a:chOff x="8255498" y="3260147"/>
                    <a:chExt cx="3117900" cy="819870"/>
                  </a:xfrm>
                </p:grpSpPr>
                <p:sp>
                  <p:nvSpPr>
                    <p:cNvPr id="132" name="Google Shape;132;p2"/>
                    <p:cNvSpPr/>
                    <p:nvPr/>
                  </p:nvSpPr>
                  <p:spPr>
                    <a:xfrm>
                      <a:off x="8255498" y="3260147"/>
                      <a:ext cx="3117900" cy="81987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lt2"/>
                    </a:solidFill>
                    <a:ln w="28575" cap="flat" cmpd="sng">
                      <a:solidFill>
                        <a:srgbClr val="2E75B5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75600" tIns="37775" rIns="75600" bIns="37775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3" name="Google Shape;133;p2"/>
                    <p:cNvSpPr txBox="1"/>
                    <p:nvPr/>
                  </p:nvSpPr>
                  <p:spPr>
                    <a:xfrm>
                      <a:off x="8307525" y="3274249"/>
                      <a:ext cx="2890200" cy="7250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75600" tIns="37775" rIns="75600" bIns="37775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b="1" i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Temporally &amp; Spatially Consistent Observations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34" name="Google Shape;134;p2"/>
                <p:cNvSpPr/>
                <p:nvPr/>
              </p:nvSpPr>
              <p:spPr>
                <a:xfrm>
                  <a:off x="7023075" y="3861843"/>
                  <a:ext cx="2577900" cy="8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2"/>
                </a:solidFill>
                <a:ln w="28575" cap="flat" cmpd="sng">
                  <a:solidFill>
                    <a:srgbClr val="2E75B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75600" tIns="37775" rIns="75600" bIns="377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lang="en-US" sz="1700" b="1" i="0" u="none" strike="noStrike" cap="none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Simultaneously estimate biogeochemical parameters &amp; IOPs </a:t>
                  </a:r>
                  <a:endParaRPr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7275367" y="829193"/>
                  <a:ext cx="2046826" cy="665076"/>
                  <a:chOff x="8851808" y="1050779"/>
                  <a:chExt cx="2475600" cy="804300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9013655" y="1050779"/>
                    <a:ext cx="2151900" cy="80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2E75B5"/>
                  </a:solidFill>
                  <a:ln w="28575" cap="flat" cmpd="sng">
                    <a:solidFill>
                      <a:srgbClr val="2E75B5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75600" tIns="37775" rIns="75600" bIns="377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endParaRPr sz="15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 txBox="1"/>
                  <p:nvPr/>
                </p:nvSpPr>
                <p:spPr>
                  <a:xfrm>
                    <a:off x="8851808" y="1248629"/>
                    <a:ext cx="2475600" cy="40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75600" tIns="37775" rIns="75600" bIns="37775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00"/>
                      <a:buFont typeface="Arial"/>
                      <a:buNone/>
                    </a:pPr>
                    <a:r>
                      <a:rPr lang="en-US" sz="17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Earth Observation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8" name="Google Shape;138;p2"/>
            <p:cNvSpPr/>
            <p:nvPr/>
          </p:nvSpPr>
          <p:spPr>
            <a:xfrm>
              <a:off x="7072426" y="4308717"/>
              <a:ext cx="2577900" cy="629648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5600" tIns="37775" rIns="75600" bIns="377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Inform in situ sampling &amp; remediation efforts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3937058" y="325376"/>
            <a:ext cx="2467254" cy="4424417"/>
            <a:chOff x="3937058" y="325376"/>
            <a:chExt cx="2467254" cy="4424417"/>
          </a:xfrm>
        </p:grpSpPr>
        <p:grpSp>
          <p:nvGrpSpPr>
            <p:cNvPr id="140" name="Google Shape;140;p2"/>
            <p:cNvGrpSpPr/>
            <p:nvPr/>
          </p:nvGrpSpPr>
          <p:grpSpPr>
            <a:xfrm>
              <a:off x="3937058" y="325376"/>
              <a:ext cx="2467254" cy="4424417"/>
              <a:chOff x="4720633" y="1124416"/>
              <a:chExt cx="2984100" cy="5350611"/>
            </a:xfrm>
          </p:grpSpPr>
          <p:grpSp>
            <p:nvGrpSpPr>
              <p:cNvPr id="141" name="Google Shape;141;p2"/>
              <p:cNvGrpSpPr/>
              <p:nvPr/>
            </p:nvGrpSpPr>
            <p:grpSpPr>
              <a:xfrm>
                <a:off x="4720633" y="2018191"/>
                <a:ext cx="2984100" cy="4456836"/>
                <a:chOff x="4464130" y="1670937"/>
                <a:chExt cx="2984100" cy="4456833"/>
              </a:xfrm>
            </p:grpSpPr>
            <p:grpSp>
              <p:nvGrpSpPr>
                <p:cNvPr id="142" name="Google Shape;142;p2"/>
                <p:cNvGrpSpPr/>
                <p:nvPr/>
              </p:nvGrpSpPr>
              <p:grpSpPr>
                <a:xfrm>
                  <a:off x="4721484" y="2822160"/>
                  <a:ext cx="2475600" cy="804300"/>
                  <a:chOff x="4790553" y="2287411"/>
                  <a:chExt cx="2475600" cy="804300"/>
                </a:xfrm>
              </p:grpSpPr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4919131" y="2287411"/>
                    <a:ext cx="2274000" cy="80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75600" tIns="37775" rIns="75600" bIns="377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endParaRPr sz="15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 txBox="1"/>
                  <p:nvPr/>
                </p:nvSpPr>
                <p:spPr>
                  <a:xfrm>
                    <a:off x="4790553" y="2299476"/>
                    <a:ext cx="2475600" cy="725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75600" tIns="37775" rIns="75600" bIns="37775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00"/>
                      <a:buFont typeface="Arial"/>
                      <a:buNone/>
                    </a:pPr>
                    <a:r>
                      <a:rPr lang="en-US" sz="17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Representative Sampling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5" name="Google Shape;145;p2"/>
                <p:cNvGrpSpPr/>
                <p:nvPr/>
              </p:nvGrpSpPr>
              <p:grpSpPr>
                <a:xfrm>
                  <a:off x="4781786" y="3906580"/>
                  <a:ext cx="2475600" cy="804300"/>
                  <a:chOff x="4811296" y="2418775"/>
                  <a:chExt cx="2475600" cy="804300"/>
                </a:xfrm>
              </p:grpSpPr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4879573" y="2418775"/>
                    <a:ext cx="2281800" cy="8043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75600" tIns="37775" rIns="75600" bIns="377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endParaRPr sz="15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" name="Google Shape;147;p2"/>
                  <p:cNvSpPr txBox="1"/>
                  <p:nvPr/>
                </p:nvSpPr>
                <p:spPr>
                  <a:xfrm>
                    <a:off x="4811296" y="2467037"/>
                    <a:ext cx="2475600" cy="7250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75600" tIns="37775" rIns="75600" bIns="37775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00"/>
                      <a:buFont typeface="Arial"/>
                      <a:buNone/>
                    </a:pPr>
                    <a:r>
                      <a:rPr lang="en-US" sz="17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Quantify &amp; characterize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8" name="Google Shape;148;p2"/>
                <p:cNvGrpSpPr/>
                <p:nvPr/>
              </p:nvGrpSpPr>
              <p:grpSpPr>
                <a:xfrm>
                  <a:off x="4696042" y="1887477"/>
                  <a:ext cx="2475600" cy="730200"/>
                  <a:chOff x="4681187" y="2875940"/>
                  <a:chExt cx="2475600" cy="730200"/>
                </a:xfrm>
              </p:grpSpPr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4812897" y="2875940"/>
                    <a:ext cx="2281800" cy="7302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75600" tIns="37775" rIns="75600" bIns="37775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endParaRPr sz="15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Google Shape;150;p2"/>
                  <p:cNvSpPr txBox="1"/>
                  <p:nvPr/>
                </p:nvSpPr>
                <p:spPr>
                  <a:xfrm>
                    <a:off x="4681187" y="3058332"/>
                    <a:ext cx="2475600" cy="408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75600" tIns="37775" rIns="75600" bIns="37775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00"/>
                      <a:buFont typeface="Arial"/>
                      <a:buNone/>
                    </a:pPr>
                    <a:r>
                      <a:rPr lang="en-US" sz="17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Timeliness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1" name="Google Shape;151;p2"/>
                <p:cNvSpPr/>
                <p:nvPr/>
              </p:nvSpPr>
              <p:spPr>
                <a:xfrm>
                  <a:off x="4850061" y="4901580"/>
                  <a:ext cx="2281800" cy="111248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75600" tIns="37775" rIns="75600" bIns="377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endParaRPr sz="15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4464130" y="1670937"/>
                  <a:ext cx="2984100" cy="4456833"/>
                </a:xfrm>
                <a:prstGeom prst="roundRect">
                  <a:avLst>
                    <a:gd name="adj" fmla="val 16667"/>
                  </a:avLst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75600" tIns="37775" rIns="75600" bIns="377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endParaRPr sz="15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" name="Google Shape;153;p2"/>
              <p:cNvSpPr/>
              <p:nvPr/>
            </p:nvSpPr>
            <p:spPr>
              <a:xfrm>
                <a:off x="5107028" y="1124416"/>
                <a:ext cx="2151900" cy="804301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5600" tIns="37775" rIns="75600" bIns="377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endParaRPr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"/>
              <p:cNvSpPr txBox="1"/>
              <p:nvPr/>
            </p:nvSpPr>
            <p:spPr>
              <a:xfrm>
                <a:off x="4952544" y="1181154"/>
                <a:ext cx="2475600" cy="72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5600" tIns="37775" rIns="75600" bIns="377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 Quality Management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5" name="Google Shape;155;p2"/>
            <p:cNvSpPr txBox="1"/>
            <p:nvPr/>
          </p:nvSpPr>
          <p:spPr>
            <a:xfrm>
              <a:off x="4199696" y="3784726"/>
              <a:ext cx="2046826" cy="861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600" tIns="37775" rIns="75600" bIns="377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Issue warnings &amp; implement remediation efforts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/>
          <p:nvPr/>
        </p:nvSpPr>
        <p:spPr>
          <a:xfrm>
            <a:off x="1295900" y="1383735"/>
            <a:ext cx="6134887" cy="338816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983315" y="1759640"/>
            <a:ext cx="676834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 model for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non-unique inverse problems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Mixture Density Network (MDN)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501275" y="13979"/>
            <a:ext cx="90717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Hyperspectral Inversion Framework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3"/>
          <p:cNvGrpSpPr/>
          <p:nvPr/>
        </p:nvGrpSpPr>
        <p:grpSpPr>
          <a:xfrm>
            <a:off x="7558439" y="1411175"/>
            <a:ext cx="626245" cy="3333288"/>
            <a:chOff x="7693723" y="1228778"/>
            <a:chExt cx="626245" cy="3333288"/>
          </a:xfrm>
        </p:grpSpPr>
        <p:cxnSp>
          <p:nvCxnSpPr>
            <p:cNvPr id="165" name="Google Shape;165;p3"/>
            <p:cNvCxnSpPr>
              <a:endCxn id="166" idx="2"/>
            </p:cNvCxnSpPr>
            <p:nvPr/>
          </p:nvCxnSpPr>
          <p:spPr>
            <a:xfrm rot="-5400000">
              <a:off x="7159723" y="1764578"/>
              <a:ext cx="1695600" cy="624000"/>
            </a:xfrm>
            <a:prstGeom prst="bentConnector3">
              <a:avLst>
                <a:gd name="adj1" fmla="val 100259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7" name="Google Shape;167;p3"/>
            <p:cNvCxnSpPr>
              <a:endCxn id="168" idx="2"/>
            </p:cNvCxnSpPr>
            <p:nvPr/>
          </p:nvCxnSpPr>
          <p:spPr>
            <a:xfrm rot="10800000" flipH="1">
              <a:off x="7695668" y="2362567"/>
              <a:ext cx="624300" cy="561900"/>
            </a:xfrm>
            <a:prstGeom prst="bentConnector3">
              <a:avLst>
                <a:gd name="adj1" fmla="val 71680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69" name="Google Shape;169;p3"/>
            <p:cNvCxnSpPr>
              <a:endCxn id="170" idx="2"/>
            </p:cNvCxnSpPr>
            <p:nvPr/>
          </p:nvCxnSpPr>
          <p:spPr>
            <a:xfrm rot="-5400000">
              <a:off x="7445768" y="2048607"/>
              <a:ext cx="1124100" cy="624300"/>
            </a:xfrm>
            <a:prstGeom prst="bentConnector3">
              <a:avLst>
                <a:gd name="adj1" fmla="val 98561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1" name="Google Shape;171;p3"/>
            <p:cNvCxnSpPr>
              <a:endCxn id="172" idx="2"/>
            </p:cNvCxnSpPr>
            <p:nvPr/>
          </p:nvCxnSpPr>
          <p:spPr>
            <a:xfrm>
              <a:off x="7695563" y="2924453"/>
              <a:ext cx="606600" cy="7800"/>
            </a:xfrm>
            <a:prstGeom prst="bentConnector3">
              <a:avLst>
                <a:gd name="adj1" fmla="val 72304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3" name="Google Shape;173;p3"/>
            <p:cNvCxnSpPr>
              <a:endCxn id="174" idx="2"/>
            </p:cNvCxnSpPr>
            <p:nvPr/>
          </p:nvCxnSpPr>
          <p:spPr>
            <a:xfrm>
              <a:off x="7695668" y="2924431"/>
              <a:ext cx="624300" cy="557100"/>
            </a:xfrm>
            <a:prstGeom prst="bentConnector3">
              <a:avLst>
                <a:gd name="adj1" fmla="val 71680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5" name="Google Shape;175;p3"/>
            <p:cNvCxnSpPr>
              <a:endCxn id="176" idx="2"/>
            </p:cNvCxnSpPr>
            <p:nvPr/>
          </p:nvCxnSpPr>
          <p:spPr>
            <a:xfrm rot="-5400000" flipH="1">
              <a:off x="7460323" y="3157807"/>
              <a:ext cx="1092600" cy="625800"/>
            </a:xfrm>
            <a:prstGeom prst="bentConnector3">
              <a:avLst>
                <a:gd name="adj1" fmla="val 100327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7" name="Google Shape;177;p3"/>
            <p:cNvCxnSpPr>
              <a:endCxn id="178" idx="2"/>
            </p:cNvCxnSpPr>
            <p:nvPr/>
          </p:nvCxnSpPr>
          <p:spPr>
            <a:xfrm rot="-5400000" flipH="1">
              <a:off x="7183737" y="3436316"/>
              <a:ext cx="1637700" cy="613800"/>
            </a:xfrm>
            <a:prstGeom prst="bentConnector3">
              <a:avLst>
                <a:gd name="adj1" fmla="val 99282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79" name="Google Shape;179;p3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1561747" y="2724579"/>
            <a:ext cx="5954091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MDNs worked well for specific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parameters in prior research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1,2,3, etc.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3 parameter simultaneous retrievals</a:t>
            </a:r>
            <a:endParaRPr sz="18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8235660" y="4945879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2021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2022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O’Shea et al. 2021`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 txBox="1"/>
          <p:nvPr/>
        </p:nvSpPr>
        <p:spPr>
          <a:xfrm>
            <a:off x="1259470" y="3886625"/>
            <a:ext cx="6163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this research we simultaneously estimate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products, to better learn covariance between products</a:t>
            </a:r>
            <a:r>
              <a:rPr lang="en-US" sz="1800"/>
              <a:t>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3"/>
          <p:cNvGrpSpPr/>
          <p:nvPr/>
        </p:nvGrpSpPr>
        <p:grpSpPr>
          <a:xfrm>
            <a:off x="145923" y="1383735"/>
            <a:ext cx="730200" cy="3388168"/>
            <a:chOff x="405138" y="1283011"/>
            <a:chExt cx="730200" cy="3388168"/>
          </a:xfrm>
        </p:grpSpPr>
        <p:sp>
          <p:nvSpPr>
            <p:cNvPr id="184" name="Google Shape;184;p3"/>
            <p:cNvSpPr/>
            <p:nvPr/>
          </p:nvSpPr>
          <p:spPr>
            <a:xfrm>
              <a:off x="405138" y="1283011"/>
              <a:ext cx="730200" cy="6849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22390" y="1481476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05138" y="2634645"/>
              <a:ext cx="730200" cy="6849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22390" y="2849457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05138" y="3986279"/>
              <a:ext cx="730200" cy="68490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33464" y="4188339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16853" y="3433310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18625" y="360348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18626" y="3785901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15081" y="208221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16853" y="2252396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16854" y="243480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3"/>
          <p:cNvGrpSpPr/>
          <p:nvPr/>
        </p:nvGrpSpPr>
        <p:grpSpPr>
          <a:xfrm>
            <a:off x="876123" y="1726185"/>
            <a:ext cx="419700" cy="2703268"/>
            <a:chOff x="876123" y="1726185"/>
            <a:chExt cx="419700" cy="2703268"/>
          </a:xfrm>
        </p:grpSpPr>
        <p:cxnSp>
          <p:nvCxnSpPr>
            <p:cNvPr id="197" name="Google Shape;197;p3"/>
            <p:cNvCxnSpPr>
              <a:stCxn id="188" idx="6"/>
              <a:endCxn id="161" idx="1"/>
            </p:cNvCxnSpPr>
            <p:nvPr/>
          </p:nvCxnSpPr>
          <p:spPr>
            <a:xfrm rot="10800000" flipH="1">
              <a:off x="876123" y="3077953"/>
              <a:ext cx="419700" cy="13515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98" name="Google Shape;198;p3"/>
            <p:cNvGrpSpPr/>
            <p:nvPr/>
          </p:nvGrpSpPr>
          <p:grpSpPr>
            <a:xfrm>
              <a:off x="876123" y="1726185"/>
              <a:ext cx="419700" cy="1351634"/>
              <a:chOff x="876123" y="1726185"/>
              <a:chExt cx="419700" cy="1351634"/>
            </a:xfrm>
          </p:grpSpPr>
          <p:cxnSp>
            <p:nvCxnSpPr>
              <p:cNvPr id="199" name="Google Shape;199;p3"/>
              <p:cNvCxnSpPr>
                <a:stCxn id="186" idx="6"/>
                <a:endCxn id="161" idx="1"/>
              </p:cNvCxnSpPr>
              <p:nvPr/>
            </p:nvCxnSpPr>
            <p:spPr>
              <a:xfrm>
                <a:off x="876123" y="3077819"/>
                <a:ext cx="419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00" name="Google Shape;200;p3"/>
              <p:cNvCxnSpPr>
                <a:stCxn id="184" idx="6"/>
                <a:endCxn id="161" idx="1"/>
              </p:cNvCxnSpPr>
              <p:nvPr/>
            </p:nvCxnSpPr>
            <p:spPr>
              <a:xfrm>
                <a:off x="876123" y="1726185"/>
                <a:ext cx="419700" cy="13515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grpSp>
        <p:nvGrpSpPr>
          <p:cNvPr id="201" name="Google Shape;201;p3"/>
          <p:cNvGrpSpPr/>
          <p:nvPr/>
        </p:nvGrpSpPr>
        <p:grpSpPr>
          <a:xfrm>
            <a:off x="8130879" y="1173575"/>
            <a:ext cx="2125657" cy="475200"/>
            <a:chOff x="8130879" y="1173575"/>
            <a:chExt cx="2125657" cy="475200"/>
          </a:xfrm>
        </p:grpSpPr>
        <p:sp>
          <p:nvSpPr>
            <p:cNvPr id="166" name="Google Shape;166;p3"/>
            <p:cNvSpPr/>
            <p:nvPr/>
          </p:nvSpPr>
          <p:spPr>
            <a:xfrm>
              <a:off x="8184239" y="1173575"/>
              <a:ext cx="505500" cy="4752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8130879" y="1247797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Chla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 txBox="1"/>
            <p:nvPr/>
          </p:nvSpPr>
          <p:spPr>
            <a:xfrm>
              <a:off x="8804120" y="1272692"/>
              <a:ext cx="14524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Chlorophyll </a:t>
              </a:r>
              <a:r>
                <a:rPr lang="en-US" sz="12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204" name="Google Shape;204;p3"/>
          <p:cNvGrpSpPr/>
          <p:nvPr/>
        </p:nvGrpSpPr>
        <p:grpSpPr>
          <a:xfrm>
            <a:off x="8184239" y="1743504"/>
            <a:ext cx="2052602" cy="475200"/>
            <a:chOff x="8184239" y="1743504"/>
            <a:chExt cx="2052602" cy="475200"/>
          </a:xfrm>
        </p:grpSpPr>
        <p:sp>
          <p:nvSpPr>
            <p:cNvPr id="170" name="Google Shape;170;p3"/>
            <p:cNvSpPr/>
            <p:nvPr/>
          </p:nvSpPr>
          <p:spPr>
            <a:xfrm>
              <a:off x="8184684" y="1743504"/>
              <a:ext cx="505500" cy="475200"/>
            </a:xfrm>
            <a:prstGeom prst="ellipse">
              <a:avLst/>
            </a:prstGeom>
            <a:solidFill>
              <a:srgbClr val="A1F3C4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8184239" y="1823855"/>
              <a:ext cx="5055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 txBox="1"/>
            <p:nvPr/>
          </p:nvSpPr>
          <p:spPr>
            <a:xfrm>
              <a:off x="8784425" y="1825098"/>
              <a:ext cx="14524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Phycocyanin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" name="Google Shape;207;p3"/>
          <p:cNvGrpSpPr/>
          <p:nvPr/>
        </p:nvGrpSpPr>
        <p:grpSpPr>
          <a:xfrm>
            <a:off x="8130879" y="2307364"/>
            <a:ext cx="2117987" cy="475200"/>
            <a:chOff x="8130879" y="2307364"/>
            <a:chExt cx="2117987" cy="475200"/>
          </a:xfrm>
        </p:grpSpPr>
        <p:sp>
          <p:nvSpPr>
            <p:cNvPr id="168" name="Google Shape;168;p3"/>
            <p:cNvSpPr/>
            <p:nvPr/>
          </p:nvSpPr>
          <p:spPr>
            <a:xfrm>
              <a:off x="8184684" y="2307364"/>
              <a:ext cx="505500" cy="475200"/>
            </a:xfrm>
            <a:prstGeom prst="ellipse">
              <a:avLst/>
            </a:prstGeom>
            <a:solidFill>
              <a:srgbClr val="BF9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130879" y="2389183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 txBox="1"/>
            <p:nvPr/>
          </p:nvSpPr>
          <p:spPr>
            <a:xfrm>
              <a:off x="8796450" y="2314131"/>
              <a:ext cx="14524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Total Suspended Sediment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3"/>
          <p:cNvGrpSpPr/>
          <p:nvPr/>
        </p:nvGrpSpPr>
        <p:grpSpPr>
          <a:xfrm>
            <a:off x="8054525" y="2877050"/>
            <a:ext cx="2158488" cy="479370"/>
            <a:chOff x="8054525" y="2877050"/>
            <a:chExt cx="2158488" cy="479370"/>
          </a:xfrm>
        </p:grpSpPr>
        <p:sp>
          <p:nvSpPr>
            <p:cNvPr id="172" name="Google Shape;172;p3"/>
            <p:cNvSpPr/>
            <p:nvPr/>
          </p:nvSpPr>
          <p:spPr>
            <a:xfrm>
              <a:off x="8166879" y="2877050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054525" y="2959885"/>
              <a:ext cx="7302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CDOM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 txBox="1"/>
            <p:nvPr/>
          </p:nvSpPr>
          <p:spPr>
            <a:xfrm>
              <a:off x="8760597" y="2894755"/>
              <a:ext cx="14524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Colored dissolved organic matter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3"/>
          <p:cNvGrpSpPr/>
          <p:nvPr/>
        </p:nvGrpSpPr>
        <p:grpSpPr>
          <a:xfrm>
            <a:off x="8129654" y="3390959"/>
            <a:ext cx="2083359" cy="510569"/>
            <a:chOff x="8129654" y="3390959"/>
            <a:chExt cx="2083359" cy="510569"/>
          </a:xfrm>
        </p:grpSpPr>
        <p:sp>
          <p:nvSpPr>
            <p:cNvPr id="174" name="Google Shape;174;p3"/>
            <p:cNvSpPr/>
            <p:nvPr/>
          </p:nvSpPr>
          <p:spPr>
            <a:xfrm>
              <a:off x="8184684" y="3426328"/>
              <a:ext cx="505500" cy="4752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129654" y="3471851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 txBox="1"/>
            <p:nvPr/>
          </p:nvSpPr>
          <p:spPr>
            <a:xfrm>
              <a:off x="8760597" y="3390959"/>
              <a:ext cx="14524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Phytoplankton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8142597" y="3961804"/>
            <a:ext cx="2046384" cy="475200"/>
            <a:chOff x="8142597" y="3961804"/>
            <a:chExt cx="2046384" cy="475200"/>
          </a:xfrm>
        </p:grpSpPr>
        <p:sp>
          <p:nvSpPr>
            <p:cNvPr id="176" name="Google Shape;176;p3"/>
            <p:cNvSpPr/>
            <p:nvPr/>
          </p:nvSpPr>
          <p:spPr>
            <a:xfrm>
              <a:off x="8184239" y="3961804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142597" y="4014679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 txBox="1"/>
            <p:nvPr/>
          </p:nvSpPr>
          <p:spPr>
            <a:xfrm>
              <a:off x="8736565" y="4056184"/>
              <a:ext cx="14524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CDOM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3"/>
          <p:cNvGrpSpPr/>
          <p:nvPr/>
        </p:nvGrpSpPr>
        <p:grpSpPr>
          <a:xfrm>
            <a:off x="8130894" y="4506863"/>
            <a:ext cx="2044534" cy="475200"/>
            <a:chOff x="8130894" y="4506863"/>
            <a:chExt cx="2044534" cy="475200"/>
          </a:xfrm>
        </p:grpSpPr>
        <p:sp>
          <p:nvSpPr>
            <p:cNvPr id="178" name="Google Shape;178;p3"/>
            <p:cNvSpPr/>
            <p:nvPr/>
          </p:nvSpPr>
          <p:spPr>
            <a:xfrm>
              <a:off x="8174203" y="4506863"/>
              <a:ext cx="505500" cy="475200"/>
            </a:xfrm>
            <a:prstGeom prst="ellipse">
              <a:avLst/>
            </a:prstGeom>
            <a:solidFill>
              <a:srgbClr val="BFBFB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130894" y="4568150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 txBox="1"/>
            <p:nvPr/>
          </p:nvSpPr>
          <p:spPr>
            <a:xfrm>
              <a:off x="8723012" y="4513630"/>
              <a:ext cx="14524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Non-algal particle (NAP)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/>
          <p:nvPr/>
        </p:nvSpPr>
        <p:spPr>
          <a:xfrm rot="2874355">
            <a:off x="203633" y="3887570"/>
            <a:ext cx="251063" cy="227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543150" y="3661263"/>
            <a:ext cx="24879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 u="none" strike="noStrike" cap="non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700" b="1" i="0" u="none" strike="noStrike" cap="non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measurement &amp; R</a:t>
            </a:r>
            <a:r>
              <a:rPr lang="en-US" sz="1700" b="1" i="0" u="none" strike="noStrike" cap="none" baseline="-250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rs </a:t>
            </a:r>
            <a:r>
              <a:rPr lang="en-US" sz="1700" b="1" i="0" u="none" strike="noStrike" cap="none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+ satellite R</a:t>
            </a:r>
            <a:r>
              <a:rPr lang="en-US" sz="1700" b="1" i="0" u="none" strike="noStrike" cap="none" baseline="-250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/>
          </a:p>
        </p:txBody>
      </p:sp>
      <p:sp>
        <p:nvSpPr>
          <p:cNvPr id="228" name="Google Shape;228;p4"/>
          <p:cNvSpPr/>
          <p:nvPr/>
        </p:nvSpPr>
        <p:spPr>
          <a:xfrm>
            <a:off x="178275" y="4539775"/>
            <a:ext cx="301800" cy="282000"/>
          </a:xfrm>
          <a:prstGeom prst="ellipse">
            <a:avLst/>
          </a:prstGeom>
          <a:solidFill>
            <a:srgbClr val="F18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543150" y="4340938"/>
            <a:ext cx="248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In situ sampling </a:t>
            </a:r>
            <a:r>
              <a:rPr lang="en-US" sz="1700" b="1" i="0" u="none" strike="noStrike" cap="none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+ satellite R</a:t>
            </a:r>
            <a:r>
              <a:rPr lang="en-US" sz="1700" b="1" i="0" u="none" strike="noStrike" cap="none" baseline="-25000">
                <a:solidFill>
                  <a:srgbClr val="F446BC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sz="1700" b="1" i="0" u="none" strike="noStrike" cap="none" baseline="-25000">
              <a:solidFill>
                <a:srgbClr val="F446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-123775" y="-177900"/>
            <a:ext cx="103272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(N=~</a:t>
            </a:r>
            <a:r>
              <a:rPr lang="en-US" sz="2500" b="1">
                <a:solidFill>
                  <a:schemeClr val="dk1"/>
                </a:solidFill>
              </a:rPr>
              <a:t>8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2500" b="1">
                <a:solidFill>
                  <a:schemeClr val="dk1"/>
                </a:solidFill>
              </a:rPr>
              <a:t>237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Globally Distributed </a:t>
            </a:r>
            <a:r>
              <a:rPr lang="en-US" sz="25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Dataset</a:t>
            </a:r>
            <a:r>
              <a:rPr lang="en-US" sz="25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IOPs &amp; biogeochemical parameters from coastal and in</a:t>
            </a:r>
            <a:r>
              <a:rPr lang="en-US" sz="2500">
                <a:solidFill>
                  <a:schemeClr val="dk1"/>
                </a:solidFill>
              </a:rPr>
              <a:t>land waters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"/>
          <p:cNvPicPr preferRelativeResize="0"/>
          <p:nvPr/>
        </p:nvPicPr>
        <p:blipFill rotWithShape="1">
          <a:blip r:embed="rId3">
            <a:alphaModFix/>
          </a:blip>
          <a:srcRect l="3110" r="8243"/>
          <a:stretch/>
        </p:blipFill>
        <p:spPr>
          <a:xfrm>
            <a:off x="0" y="848775"/>
            <a:ext cx="10080625" cy="482177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34" name="Google Shape;234;p4"/>
          <p:cNvSpPr/>
          <p:nvPr/>
        </p:nvSpPr>
        <p:spPr>
          <a:xfrm rot="2874355">
            <a:off x="158038" y="3779148"/>
            <a:ext cx="251063" cy="227048"/>
          </a:xfrm>
          <a:prstGeom prst="rect">
            <a:avLst/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"/>
          <p:cNvSpPr txBox="1"/>
          <p:nvPr/>
        </p:nvSpPr>
        <p:spPr>
          <a:xfrm>
            <a:off x="497555" y="3552840"/>
            <a:ext cx="248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1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In situ </a:t>
            </a:r>
            <a:r>
              <a:rPr lang="en-US" sz="17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measurement &amp; hyperspectral R</a:t>
            </a:r>
            <a:r>
              <a:rPr lang="en-US" sz="1700" b="1" i="0" u="none" strike="noStrike" cap="none" baseline="-250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sz="1700" b="1" i="0" u="none" strike="noStrike" cap="none" baseline="-25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2584650" y="2454977"/>
            <a:ext cx="86100" cy="84300"/>
          </a:xfrm>
          <a:prstGeom prst="ellipse">
            <a:avLst/>
          </a:prstGeom>
          <a:solidFill>
            <a:srgbClr val="F18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4511800" y="5307050"/>
            <a:ext cx="48588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 baseline="30000">
                <a:solidFill>
                  <a:schemeClr val="dk1"/>
                </a:solidFill>
              </a:rPr>
              <a:t>1</a:t>
            </a:r>
            <a:r>
              <a:rPr lang="en-US" sz="800">
                <a:solidFill>
                  <a:schemeClr val="dk1"/>
                </a:solidFill>
              </a:rPr>
              <a:t>Lehmann, M.K., et al. </a:t>
            </a:r>
            <a:r>
              <a:rPr lang="en-US" sz="800" b="1">
                <a:solidFill>
                  <a:schemeClr val="dk1"/>
                </a:solidFill>
              </a:rPr>
              <a:t>GLORIA - A globally representative hyperspectral in situ dataset for optical sensing of water quality</a:t>
            </a:r>
            <a:r>
              <a:rPr lang="en-US" sz="800">
                <a:solidFill>
                  <a:schemeClr val="dk1"/>
                </a:solidFill>
              </a:rPr>
              <a:t>. </a:t>
            </a:r>
            <a:r>
              <a:rPr lang="en-US" sz="800" i="1">
                <a:solidFill>
                  <a:schemeClr val="dk1"/>
                </a:solidFill>
              </a:rPr>
              <a:t>Scientific Data.</a:t>
            </a:r>
            <a:r>
              <a:rPr lang="en-US" sz="800" i="1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800" u="sng">
                <a:solidFill>
                  <a:schemeClr val="hlink"/>
                </a:solidFill>
                <a:hlinkClick r:id="rId4"/>
              </a:rPr>
              <a:t>https://doi.org/10.1038/s41597-023-01973-y</a:t>
            </a:r>
            <a:r>
              <a:rPr lang="en-US" sz="800">
                <a:solidFill>
                  <a:schemeClr val="dk1"/>
                </a:solidFill>
              </a:rPr>
              <a:t>. </a:t>
            </a:r>
            <a:r>
              <a:rPr lang="en-US" sz="800" i="1">
                <a:solidFill>
                  <a:schemeClr val="dk1"/>
                </a:solidFill>
              </a:rPr>
              <a:t> </a:t>
            </a:r>
            <a:endParaRPr sz="8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"/>
          <p:cNvSpPr txBox="1"/>
          <p:nvPr/>
        </p:nvSpPr>
        <p:spPr>
          <a:xfrm>
            <a:off x="239806" y="36674"/>
            <a:ext cx="96777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3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Chl</a:t>
            </a:r>
            <a:r>
              <a:rPr lang="en-US" sz="23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PC, TSS, &amp; CDOM each span ~4 orders of magnitude concentration range with thousand(s) of samples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pSp>
        <p:nvGrpSpPr>
          <p:cNvPr id="244" name="Google Shape;244;p5"/>
          <p:cNvGrpSpPr/>
          <p:nvPr/>
        </p:nvGrpSpPr>
        <p:grpSpPr>
          <a:xfrm>
            <a:off x="894612" y="3673392"/>
            <a:ext cx="8436954" cy="1932639"/>
            <a:chOff x="894612" y="3673392"/>
            <a:chExt cx="8436954" cy="1932639"/>
          </a:xfrm>
        </p:grpSpPr>
        <p:grpSp>
          <p:nvGrpSpPr>
            <p:cNvPr id="245" name="Google Shape;245;p5"/>
            <p:cNvGrpSpPr/>
            <p:nvPr/>
          </p:nvGrpSpPr>
          <p:grpSpPr>
            <a:xfrm>
              <a:off x="894612" y="3673392"/>
              <a:ext cx="8436954" cy="1932639"/>
              <a:chOff x="516648" y="33301876"/>
              <a:chExt cx="16552784" cy="4169663"/>
            </a:xfrm>
          </p:grpSpPr>
          <p:pic>
            <p:nvPicPr>
              <p:cNvPr id="246" name="Google Shape;246;p5"/>
              <p:cNvPicPr preferRelativeResize="0"/>
              <p:nvPr/>
            </p:nvPicPr>
            <p:blipFill rotWithShape="1">
              <a:blip r:embed="rId3">
                <a:alphaModFix/>
              </a:blip>
              <a:srcRect b="67531"/>
              <a:stretch/>
            </p:blipFill>
            <p:spPr>
              <a:xfrm>
                <a:off x="516648" y="33386206"/>
                <a:ext cx="5398475" cy="3510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5"/>
              <p:cNvPicPr preferRelativeResize="0"/>
              <p:nvPr/>
            </p:nvPicPr>
            <p:blipFill rotWithShape="1">
              <a:blip r:embed="rId3">
                <a:alphaModFix/>
              </a:blip>
              <a:srcRect l="8071" t="64396" b="4524"/>
              <a:stretch/>
            </p:blipFill>
            <p:spPr>
              <a:xfrm>
                <a:off x="11884532" y="33301876"/>
                <a:ext cx="5184900" cy="3510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5"/>
              <p:cNvPicPr preferRelativeResize="0"/>
              <p:nvPr/>
            </p:nvPicPr>
            <p:blipFill rotWithShape="1">
              <a:blip r:embed="rId3">
                <a:alphaModFix/>
              </a:blip>
              <a:srcRect t="32835" b="36529"/>
              <a:stretch/>
            </p:blipFill>
            <p:spPr>
              <a:xfrm>
                <a:off x="6080450" y="33479500"/>
                <a:ext cx="5417812" cy="3323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9" name="Google Shape;249;p5"/>
              <p:cNvSpPr txBox="1"/>
              <p:nvPr/>
            </p:nvSpPr>
            <p:spPr>
              <a:xfrm>
                <a:off x="7869675" y="36674439"/>
                <a:ext cx="2684100" cy="79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latin typeface="Calibri"/>
                    <a:ea typeface="Calibri"/>
                    <a:cs typeface="Calibri"/>
                    <a:sym typeface="Calibri"/>
                  </a:rPr>
                  <a:t>Wavelength (nm)</a:t>
                </a:r>
                <a:endParaRPr sz="12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0" name="Google Shape;250;p5"/>
            <p:cNvSpPr/>
            <p:nvPr/>
          </p:nvSpPr>
          <p:spPr>
            <a:xfrm>
              <a:off x="2927275" y="3817150"/>
              <a:ext cx="604800" cy="166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785200" y="3790500"/>
              <a:ext cx="604800" cy="166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8604575" y="3719050"/>
              <a:ext cx="604800" cy="166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5"/>
          <p:cNvSpPr txBox="1"/>
          <p:nvPr/>
        </p:nvSpPr>
        <p:spPr>
          <a:xfrm>
            <a:off x="687137" y="2918361"/>
            <a:ext cx="90717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</a:rPr>
              <a:t>I</a:t>
            </a:r>
            <a:r>
              <a:rPr lang="en-US" sz="2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situ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&amp; a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span a range of optical scenarios with N</a:t>
            </a:r>
            <a:r>
              <a:rPr lang="en-US" sz="2000" b="1">
                <a:solidFill>
                  <a:schemeClr val="dk1"/>
                </a:solidFill>
              </a:rPr>
              <a:t>&gt;2,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000 </a:t>
            </a:r>
            <a:endParaRPr sz="2000" b="1" i="0" u="none" strike="noStrike" cap="none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3251" y="906575"/>
            <a:ext cx="7574025" cy="24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"/>
          <p:cNvSpPr/>
          <p:nvPr/>
        </p:nvSpPr>
        <p:spPr>
          <a:xfrm>
            <a:off x="1926963" y="982203"/>
            <a:ext cx="432000" cy="13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5519992" y="982202"/>
            <a:ext cx="432000" cy="13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1926963" y="2263499"/>
            <a:ext cx="432000" cy="12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5571282" y="2260343"/>
            <a:ext cx="432000" cy="13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7528f465f_0_106"/>
          <p:cNvSpPr/>
          <p:nvPr/>
        </p:nvSpPr>
        <p:spPr>
          <a:xfrm>
            <a:off x="1295900" y="1383735"/>
            <a:ext cx="6135000" cy="3388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37528f465f_0_106"/>
          <p:cNvSpPr txBox="1"/>
          <p:nvPr/>
        </p:nvSpPr>
        <p:spPr>
          <a:xfrm>
            <a:off x="983315" y="1759640"/>
            <a:ext cx="676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 model for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non-unique inverse problems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Mixture Density Network (MDN)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37528f465f_0_106"/>
          <p:cNvSpPr txBox="1"/>
          <p:nvPr/>
        </p:nvSpPr>
        <p:spPr>
          <a:xfrm>
            <a:off x="501275" y="13979"/>
            <a:ext cx="90717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Hyperspectral Inversion Framework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g237528f465f_0_106"/>
          <p:cNvGrpSpPr/>
          <p:nvPr/>
        </p:nvGrpSpPr>
        <p:grpSpPr>
          <a:xfrm>
            <a:off x="7558439" y="1411175"/>
            <a:ext cx="626245" cy="3333288"/>
            <a:chOff x="7693723" y="1228778"/>
            <a:chExt cx="626245" cy="3333288"/>
          </a:xfrm>
        </p:grpSpPr>
        <p:cxnSp>
          <p:nvCxnSpPr>
            <p:cNvPr id="268" name="Google Shape;268;g237528f465f_0_106"/>
            <p:cNvCxnSpPr>
              <a:endCxn id="269" idx="2"/>
            </p:cNvCxnSpPr>
            <p:nvPr/>
          </p:nvCxnSpPr>
          <p:spPr>
            <a:xfrm rot="-5400000">
              <a:off x="7159723" y="1764578"/>
              <a:ext cx="1695600" cy="624000"/>
            </a:xfrm>
            <a:prstGeom prst="bentConnector3">
              <a:avLst>
                <a:gd name="adj1" fmla="val 100259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70" name="Google Shape;270;g237528f465f_0_106"/>
            <p:cNvCxnSpPr>
              <a:endCxn id="271" idx="2"/>
            </p:cNvCxnSpPr>
            <p:nvPr/>
          </p:nvCxnSpPr>
          <p:spPr>
            <a:xfrm rot="10800000" flipH="1">
              <a:off x="7695668" y="2362567"/>
              <a:ext cx="624300" cy="561900"/>
            </a:xfrm>
            <a:prstGeom prst="bentConnector3">
              <a:avLst>
                <a:gd name="adj1" fmla="val 71680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72" name="Google Shape;272;g237528f465f_0_106"/>
            <p:cNvCxnSpPr>
              <a:endCxn id="273" idx="2"/>
            </p:cNvCxnSpPr>
            <p:nvPr/>
          </p:nvCxnSpPr>
          <p:spPr>
            <a:xfrm rot="-5400000">
              <a:off x="7445768" y="2048607"/>
              <a:ext cx="1124100" cy="624300"/>
            </a:xfrm>
            <a:prstGeom prst="bentConnector3">
              <a:avLst>
                <a:gd name="adj1" fmla="val 98561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74" name="Google Shape;274;g237528f465f_0_106"/>
            <p:cNvCxnSpPr>
              <a:endCxn id="275" idx="2"/>
            </p:cNvCxnSpPr>
            <p:nvPr/>
          </p:nvCxnSpPr>
          <p:spPr>
            <a:xfrm>
              <a:off x="7695563" y="2924453"/>
              <a:ext cx="606600" cy="7800"/>
            </a:xfrm>
            <a:prstGeom prst="bentConnector3">
              <a:avLst>
                <a:gd name="adj1" fmla="val 72304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76" name="Google Shape;276;g237528f465f_0_106"/>
            <p:cNvCxnSpPr>
              <a:endCxn id="277" idx="2"/>
            </p:cNvCxnSpPr>
            <p:nvPr/>
          </p:nvCxnSpPr>
          <p:spPr>
            <a:xfrm>
              <a:off x="7695668" y="2924431"/>
              <a:ext cx="624300" cy="557100"/>
            </a:xfrm>
            <a:prstGeom prst="bentConnector3">
              <a:avLst>
                <a:gd name="adj1" fmla="val 71680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78" name="Google Shape;278;g237528f465f_0_106"/>
            <p:cNvCxnSpPr>
              <a:endCxn id="279" idx="2"/>
            </p:cNvCxnSpPr>
            <p:nvPr/>
          </p:nvCxnSpPr>
          <p:spPr>
            <a:xfrm rot="-5400000" flipH="1">
              <a:off x="7460323" y="3157807"/>
              <a:ext cx="1092600" cy="625800"/>
            </a:xfrm>
            <a:prstGeom prst="bentConnector3">
              <a:avLst>
                <a:gd name="adj1" fmla="val 100327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80" name="Google Shape;280;g237528f465f_0_106"/>
            <p:cNvCxnSpPr>
              <a:endCxn id="281" idx="2"/>
            </p:cNvCxnSpPr>
            <p:nvPr/>
          </p:nvCxnSpPr>
          <p:spPr>
            <a:xfrm rot="-5400000" flipH="1">
              <a:off x="7183737" y="3436316"/>
              <a:ext cx="1637700" cy="613800"/>
            </a:xfrm>
            <a:prstGeom prst="bentConnector3">
              <a:avLst>
                <a:gd name="adj1" fmla="val 99282"/>
              </a:avLst>
            </a:prstGeom>
            <a:noFill/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82" name="Google Shape;282;g237528f465f_0_106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83" name="Google Shape;283;g237528f465f_0_106"/>
          <p:cNvSpPr txBox="1"/>
          <p:nvPr/>
        </p:nvSpPr>
        <p:spPr>
          <a:xfrm>
            <a:off x="1561747" y="2724579"/>
            <a:ext cx="595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Dedicated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MDNs worked well for specific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parameters in prior research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1,2,3, etc.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3 parameter simultaneous retrievals</a:t>
            </a:r>
            <a:endParaRPr sz="18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37528f465f_0_106"/>
          <p:cNvSpPr txBox="1"/>
          <p:nvPr/>
        </p:nvSpPr>
        <p:spPr>
          <a:xfrm>
            <a:off x="8235660" y="4945879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2021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2022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O’Shea et al. 2021`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37528f465f_0_106"/>
          <p:cNvSpPr txBox="1"/>
          <p:nvPr/>
        </p:nvSpPr>
        <p:spPr>
          <a:xfrm>
            <a:off x="1259470" y="3886625"/>
            <a:ext cx="6163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this research we simultaneously estimate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products, to better learn covariance between products</a:t>
            </a:r>
            <a:r>
              <a:rPr lang="en-US" sz="18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g237528f465f_0_106"/>
          <p:cNvGrpSpPr/>
          <p:nvPr/>
        </p:nvGrpSpPr>
        <p:grpSpPr>
          <a:xfrm>
            <a:off x="145923" y="1383735"/>
            <a:ext cx="730200" cy="3388168"/>
            <a:chOff x="405138" y="1283011"/>
            <a:chExt cx="730200" cy="3388168"/>
          </a:xfrm>
        </p:grpSpPr>
        <p:sp>
          <p:nvSpPr>
            <p:cNvPr id="287" name="Google Shape;287;g237528f465f_0_106"/>
            <p:cNvSpPr/>
            <p:nvPr/>
          </p:nvSpPr>
          <p:spPr>
            <a:xfrm>
              <a:off x="405138" y="1283011"/>
              <a:ext cx="730200" cy="6849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237528f465f_0_106"/>
            <p:cNvSpPr/>
            <p:nvPr/>
          </p:nvSpPr>
          <p:spPr>
            <a:xfrm>
              <a:off x="422390" y="1481476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237528f465f_0_106"/>
            <p:cNvSpPr/>
            <p:nvPr/>
          </p:nvSpPr>
          <p:spPr>
            <a:xfrm>
              <a:off x="405138" y="2634645"/>
              <a:ext cx="730200" cy="684900"/>
            </a:xfrm>
            <a:prstGeom prst="ellipse">
              <a:avLst/>
            </a:prstGeom>
            <a:solidFill>
              <a:srgbClr val="FFD966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g237528f465f_0_106"/>
            <p:cNvSpPr/>
            <p:nvPr/>
          </p:nvSpPr>
          <p:spPr>
            <a:xfrm>
              <a:off x="422390" y="2849457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b="1" baseline="-25000"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237528f465f_0_106"/>
            <p:cNvSpPr/>
            <p:nvPr/>
          </p:nvSpPr>
          <p:spPr>
            <a:xfrm>
              <a:off x="405138" y="3986279"/>
              <a:ext cx="730200" cy="684900"/>
            </a:xfrm>
            <a:prstGeom prst="ellipse">
              <a:avLst/>
            </a:prstGeom>
            <a:solidFill>
              <a:srgbClr val="C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237528f465f_0_106"/>
            <p:cNvSpPr/>
            <p:nvPr/>
          </p:nvSpPr>
          <p:spPr>
            <a:xfrm>
              <a:off x="433464" y="4188339"/>
              <a:ext cx="67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rs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</a:t>
              </a:r>
              <a:r>
                <a:rPr lang="en-US" b="1" baseline="-25000">
                  <a:latin typeface="Calibri"/>
                  <a:ea typeface="Calibri"/>
                  <a:cs typeface="Calibri"/>
                  <a:sym typeface="Calibri"/>
                </a:rPr>
                <a:t>N</a:t>
              </a: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237528f465f_0_106"/>
            <p:cNvSpPr/>
            <p:nvPr/>
          </p:nvSpPr>
          <p:spPr>
            <a:xfrm>
              <a:off x="716853" y="3433310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237528f465f_0_106"/>
            <p:cNvSpPr/>
            <p:nvPr/>
          </p:nvSpPr>
          <p:spPr>
            <a:xfrm>
              <a:off x="718625" y="360348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237528f465f_0_106"/>
            <p:cNvSpPr/>
            <p:nvPr/>
          </p:nvSpPr>
          <p:spPr>
            <a:xfrm>
              <a:off x="718626" y="3785901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237528f465f_0_106"/>
            <p:cNvSpPr/>
            <p:nvPr/>
          </p:nvSpPr>
          <p:spPr>
            <a:xfrm>
              <a:off x="715081" y="208221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237528f465f_0_106"/>
            <p:cNvSpPr/>
            <p:nvPr/>
          </p:nvSpPr>
          <p:spPr>
            <a:xfrm>
              <a:off x="716853" y="2252396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37528f465f_0_106"/>
            <p:cNvSpPr/>
            <p:nvPr/>
          </p:nvSpPr>
          <p:spPr>
            <a:xfrm>
              <a:off x="716854" y="2434808"/>
              <a:ext cx="105900" cy="990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g237528f465f_0_106"/>
          <p:cNvGrpSpPr/>
          <p:nvPr/>
        </p:nvGrpSpPr>
        <p:grpSpPr>
          <a:xfrm>
            <a:off x="876123" y="1726185"/>
            <a:ext cx="419700" cy="2703268"/>
            <a:chOff x="876123" y="1726185"/>
            <a:chExt cx="419700" cy="2703268"/>
          </a:xfrm>
        </p:grpSpPr>
        <p:cxnSp>
          <p:nvCxnSpPr>
            <p:cNvPr id="300" name="Google Shape;300;g237528f465f_0_106"/>
            <p:cNvCxnSpPr>
              <a:stCxn id="291" idx="6"/>
              <a:endCxn id="264" idx="1"/>
            </p:cNvCxnSpPr>
            <p:nvPr/>
          </p:nvCxnSpPr>
          <p:spPr>
            <a:xfrm rot="10800000" flipH="1">
              <a:off x="876123" y="3077953"/>
              <a:ext cx="419700" cy="13515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301" name="Google Shape;301;g237528f465f_0_106"/>
            <p:cNvGrpSpPr/>
            <p:nvPr/>
          </p:nvGrpSpPr>
          <p:grpSpPr>
            <a:xfrm>
              <a:off x="876123" y="1726185"/>
              <a:ext cx="419700" cy="1351800"/>
              <a:chOff x="876123" y="1726185"/>
              <a:chExt cx="419700" cy="1351800"/>
            </a:xfrm>
          </p:grpSpPr>
          <p:cxnSp>
            <p:nvCxnSpPr>
              <p:cNvPr id="302" name="Google Shape;302;g237528f465f_0_106"/>
              <p:cNvCxnSpPr>
                <a:stCxn id="289" idx="6"/>
                <a:endCxn id="264" idx="1"/>
              </p:cNvCxnSpPr>
              <p:nvPr/>
            </p:nvCxnSpPr>
            <p:spPr>
              <a:xfrm>
                <a:off x="876123" y="3077819"/>
                <a:ext cx="419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03" name="Google Shape;303;g237528f465f_0_106"/>
              <p:cNvCxnSpPr>
                <a:stCxn id="287" idx="6"/>
                <a:endCxn id="264" idx="1"/>
              </p:cNvCxnSpPr>
              <p:nvPr/>
            </p:nvCxnSpPr>
            <p:spPr>
              <a:xfrm>
                <a:off x="876123" y="1726185"/>
                <a:ext cx="419700" cy="13518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grpSp>
        <p:nvGrpSpPr>
          <p:cNvPr id="304" name="Google Shape;304;g237528f465f_0_106"/>
          <p:cNvGrpSpPr/>
          <p:nvPr/>
        </p:nvGrpSpPr>
        <p:grpSpPr>
          <a:xfrm>
            <a:off x="8130879" y="1173575"/>
            <a:ext cx="2125541" cy="475200"/>
            <a:chOff x="8130879" y="1173575"/>
            <a:chExt cx="2125541" cy="475200"/>
          </a:xfrm>
        </p:grpSpPr>
        <p:sp>
          <p:nvSpPr>
            <p:cNvPr id="269" name="Google Shape;269;g237528f465f_0_106"/>
            <p:cNvSpPr/>
            <p:nvPr/>
          </p:nvSpPr>
          <p:spPr>
            <a:xfrm>
              <a:off x="8184239" y="1173575"/>
              <a:ext cx="505500" cy="475200"/>
            </a:xfrm>
            <a:prstGeom prst="ellipse">
              <a:avLst/>
            </a:prstGeom>
            <a:solidFill>
              <a:srgbClr val="A8D08C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g237528f465f_0_106"/>
            <p:cNvSpPr/>
            <p:nvPr/>
          </p:nvSpPr>
          <p:spPr>
            <a:xfrm>
              <a:off x="8130879" y="1247797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Chla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237528f465f_0_106"/>
            <p:cNvSpPr txBox="1"/>
            <p:nvPr/>
          </p:nvSpPr>
          <p:spPr>
            <a:xfrm>
              <a:off x="8804120" y="1272692"/>
              <a:ext cx="145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Chlorophyll </a:t>
              </a:r>
              <a:r>
                <a:rPr lang="en-US" sz="12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307" name="Google Shape;307;g237528f465f_0_106"/>
          <p:cNvGrpSpPr/>
          <p:nvPr/>
        </p:nvGrpSpPr>
        <p:grpSpPr>
          <a:xfrm>
            <a:off x="8184239" y="1743504"/>
            <a:ext cx="2052486" cy="475200"/>
            <a:chOff x="8184239" y="1743504"/>
            <a:chExt cx="2052486" cy="475200"/>
          </a:xfrm>
        </p:grpSpPr>
        <p:sp>
          <p:nvSpPr>
            <p:cNvPr id="273" name="Google Shape;273;g237528f465f_0_106"/>
            <p:cNvSpPr/>
            <p:nvPr/>
          </p:nvSpPr>
          <p:spPr>
            <a:xfrm>
              <a:off x="8184684" y="1743504"/>
              <a:ext cx="505500" cy="475200"/>
            </a:xfrm>
            <a:prstGeom prst="ellipse">
              <a:avLst/>
            </a:prstGeom>
            <a:solidFill>
              <a:srgbClr val="A1F3C4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237528f465f_0_106"/>
            <p:cNvSpPr/>
            <p:nvPr/>
          </p:nvSpPr>
          <p:spPr>
            <a:xfrm>
              <a:off x="8184239" y="1823855"/>
              <a:ext cx="5055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237528f465f_0_106"/>
            <p:cNvSpPr txBox="1"/>
            <p:nvPr/>
          </p:nvSpPr>
          <p:spPr>
            <a:xfrm>
              <a:off x="8784425" y="1825098"/>
              <a:ext cx="145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Phycocyanin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g237528f465f_0_106"/>
          <p:cNvGrpSpPr/>
          <p:nvPr/>
        </p:nvGrpSpPr>
        <p:grpSpPr>
          <a:xfrm>
            <a:off x="8130879" y="2307364"/>
            <a:ext cx="2117871" cy="475200"/>
            <a:chOff x="8130879" y="2307364"/>
            <a:chExt cx="2117871" cy="475200"/>
          </a:xfrm>
        </p:grpSpPr>
        <p:sp>
          <p:nvSpPr>
            <p:cNvPr id="271" name="Google Shape;271;g237528f465f_0_106"/>
            <p:cNvSpPr/>
            <p:nvPr/>
          </p:nvSpPr>
          <p:spPr>
            <a:xfrm>
              <a:off x="8184684" y="2307364"/>
              <a:ext cx="505500" cy="475200"/>
            </a:xfrm>
            <a:prstGeom prst="ellipse">
              <a:avLst/>
            </a:prstGeom>
            <a:solidFill>
              <a:srgbClr val="BF9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237528f465f_0_106"/>
            <p:cNvSpPr/>
            <p:nvPr/>
          </p:nvSpPr>
          <p:spPr>
            <a:xfrm>
              <a:off x="8130879" y="2389183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g237528f465f_0_106"/>
            <p:cNvSpPr txBox="1"/>
            <p:nvPr/>
          </p:nvSpPr>
          <p:spPr>
            <a:xfrm>
              <a:off x="8796450" y="2314131"/>
              <a:ext cx="1452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Total Suspended Sediment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g237528f465f_0_106"/>
          <p:cNvGrpSpPr/>
          <p:nvPr/>
        </p:nvGrpSpPr>
        <p:grpSpPr>
          <a:xfrm>
            <a:off x="8054525" y="2877050"/>
            <a:ext cx="2158372" cy="479405"/>
            <a:chOff x="8054525" y="2877050"/>
            <a:chExt cx="2158372" cy="479405"/>
          </a:xfrm>
        </p:grpSpPr>
        <p:sp>
          <p:nvSpPr>
            <p:cNvPr id="275" name="Google Shape;275;g237528f465f_0_106"/>
            <p:cNvSpPr/>
            <p:nvPr/>
          </p:nvSpPr>
          <p:spPr>
            <a:xfrm>
              <a:off x="8166879" y="2877050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g237528f465f_0_106"/>
            <p:cNvSpPr/>
            <p:nvPr/>
          </p:nvSpPr>
          <p:spPr>
            <a:xfrm>
              <a:off x="8054525" y="2959885"/>
              <a:ext cx="7302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CDOM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237528f465f_0_106"/>
            <p:cNvSpPr txBox="1"/>
            <p:nvPr/>
          </p:nvSpPr>
          <p:spPr>
            <a:xfrm>
              <a:off x="8760597" y="2894755"/>
              <a:ext cx="1452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Colored dissolved organic matter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g237528f465f_0_106"/>
          <p:cNvGrpSpPr/>
          <p:nvPr/>
        </p:nvGrpSpPr>
        <p:grpSpPr>
          <a:xfrm>
            <a:off x="8129654" y="3390959"/>
            <a:ext cx="2083243" cy="510569"/>
            <a:chOff x="8129654" y="3390959"/>
            <a:chExt cx="2083243" cy="510569"/>
          </a:xfrm>
        </p:grpSpPr>
        <p:sp>
          <p:nvSpPr>
            <p:cNvPr id="277" name="Google Shape;277;g237528f465f_0_106"/>
            <p:cNvSpPr/>
            <p:nvPr/>
          </p:nvSpPr>
          <p:spPr>
            <a:xfrm>
              <a:off x="8184684" y="3426328"/>
              <a:ext cx="505500" cy="4752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237528f465f_0_106"/>
            <p:cNvSpPr/>
            <p:nvPr/>
          </p:nvSpPr>
          <p:spPr>
            <a:xfrm>
              <a:off x="8129654" y="3471851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237528f465f_0_106"/>
            <p:cNvSpPr txBox="1"/>
            <p:nvPr/>
          </p:nvSpPr>
          <p:spPr>
            <a:xfrm>
              <a:off x="8760597" y="3390959"/>
              <a:ext cx="1452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Phytoplankton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g237528f465f_0_106"/>
          <p:cNvGrpSpPr/>
          <p:nvPr/>
        </p:nvGrpSpPr>
        <p:grpSpPr>
          <a:xfrm>
            <a:off x="8142597" y="3961804"/>
            <a:ext cx="2046268" cy="475200"/>
            <a:chOff x="8142597" y="3961804"/>
            <a:chExt cx="2046268" cy="475200"/>
          </a:xfrm>
        </p:grpSpPr>
        <p:sp>
          <p:nvSpPr>
            <p:cNvPr id="279" name="Google Shape;279;g237528f465f_0_106"/>
            <p:cNvSpPr/>
            <p:nvPr/>
          </p:nvSpPr>
          <p:spPr>
            <a:xfrm>
              <a:off x="8184239" y="3961804"/>
              <a:ext cx="505500" cy="475200"/>
            </a:xfrm>
            <a:prstGeom prst="ellipse">
              <a:avLst/>
            </a:prstGeom>
            <a:solidFill>
              <a:srgbClr val="C55A11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237528f465f_0_106"/>
            <p:cNvSpPr/>
            <p:nvPr/>
          </p:nvSpPr>
          <p:spPr>
            <a:xfrm>
              <a:off x="8142597" y="4014679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237528f465f_0_106"/>
            <p:cNvSpPr txBox="1"/>
            <p:nvPr/>
          </p:nvSpPr>
          <p:spPr>
            <a:xfrm>
              <a:off x="8736565" y="4056184"/>
              <a:ext cx="145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CDOM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g237528f465f_0_106"/>
          <p:cNvGrpSpPr/>
          <p:nvPr/>
        </p:nvGrpSpPr>
        <p:grpSpPr>
          <a:xfrm>
            <a:off x="8130894" y="4506863"/>
            <a:ext cx="2044418" cy="475200"/>
            <a:chOff x="8130894" y="4506863"/>
            <a:chExt cx="2044418" cy="475200"/>
          </a:xfrm>
        </p:grpSpPr>
        <p:sp>
          <p:nvSpPr>
            <p:cNvPr id="281" name="Google Shape;281;g237528f465f_0_106"/>
            <p:cNvSpPr/>
            <p:nvPr/>
          </p:nvSpPr>
          <p:spPr>
            <a:xfrm>
              <a:off x="8174203" y="4506863"/>
              <a:ext cx="505500" cy="475200"/>
            </a:xfrm>
            <a:prstGeom prst="ellipse">
              <a:avLst/>
            </a:prstGeom>
            <a:solidFill>
              <a:srgbClr val="BFBFB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237528f465f_0_106"/>
            <p:cNvSpPr/>
            <p:nvPr/>
          </p:nvSpPr>
          <p:spPr>
            <a:xfrm>
              <a:off x="8130894" y="4568150"/>
              <a:ext cx="6180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US" sz="1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(λ)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237528f465f_0_106"/>
            <p:cNvSpPr txBox="1"/>
            <p:nvPr/>
          </p:nvSpPr>
          <p:spPr>
            <a:xfrm>
              <a:off x="8723012" y="4513630"/>
              <a:ext cx="1452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Non-algal particle (NAP) absorption</a:t>
              </a:r>
              <a:endPara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8491" y="444257"/>
            <a:ext cx="4872320" cy="187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388" y="446207"/>
            <a:ext cx="4860928" cy="187506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8"/>
          <p:cNvSpPr txBox="1"/>
          <p:nvPr/>
        </p:nvSpPr>
        <p:spPr>
          <a:xfrm>
            <a:off x="-1556274" y="259138"/>
            <a:ext cx="13098879" cy="1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Biogeochemical Parameter Performance Evaluation: 50/50</a:t>
            </a:r>
            <a:r>
              <a:rPr lang="en-US" sz="2200" b="0" i="0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1" u="none" strike="noStrike" cap="none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dataset split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"/>
          <p:cNvSpPr txBox="1"/>
          <p:nvPr/>
        </p:nvSpPr>
        <p:spPr>
          <a:xfrm>
            <a:off x="5286749" y="4440200"/>
            <a:ext cx="547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    </a:t>
            </a:r>
            <a:r>
              <a:rPr lang="en-US" sz="1400" b="0" i="0" u="none" strike="noStrike" cap="none">
                <a:solidFill>
                  <a:srgbClr val="80BFFD"/>
                </a:solidFill>
                <a:latin typeface="Arial"/>
                <a:ea typeface="Arial"/>
                <a:cs typeface="Arial"/>
                <a:sym typeface="Arial"/>
              </a:rPr>
              <a:t>65% </a:t>
            </a:r>
            <a:r>
              <a:rPr lang="en-US">
                <a:solidFill>
                  <a:srgbClr val="7BBEFD"/>
                </a:solidFill>
              </a:rPr>
              <a:t>Ɛ   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lang="en-US" sz="1400" b="0" i="0" u="none" strike="noStrike" cap="none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42%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5B0F00"/>
                </a:solidFill>
              </a:rPr>
              <a:t>Ɛ of dedicated MDN</a:t>
            </a:r>
            <a:r>
              <a:rPr lang="en-US" baseline="30000">
                <a:solidFill>
                  <a:srgbClr val="5B0F00"/>
                </a:solidFill>
              </a:rPr>
              <a:t>3</a:t>
            </a:r>
            <a:endParaRPr sz="14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8"/>
          <p:cNvSpPr txBox="1">
            <a:spLocks noGrp="1"/>
          </p:cNvSpPr>
          <p:nvPr>
            <p:ph type="sldNum" idx="12"/>
          </p:nvPr>
        </p:nvSpPr>
        <p:spPr>
          <a:xfrm>
            <a:off x="9439660" y="5191189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34" name="Google Shape;334;p8"/>
          <p:cNvSpPr txBox="1"/>
          <p:nvPr/>
        </p:nvSpPr>
        <p:spPr>
          <a:xfrm>
            <a:off x="351700" y="4086200"/>
            <a:ext cx="435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Chl</a:t>
            </a:r>
            <a:r>
              <a:rPr lang="en-US" sz="1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a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400" b="0" i="0" u="none" strike="noStrike" cap="none">
                <a:solidFill>
                  <a:srgbClr val="80BFFD"/>
                </a:solidFill>
                <a:latin typeface="Arial"/>
                <a:ea typeface="Arial"/>
                <a:cs typeface="Arial"/>
                <a:sym typeface="Arial"/>
              </a:rPr>
              <a:t>    26.8% Ɛ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~= </a:t>
            </a:r>
            <a:r>
              <a:rPr lang="en-US" sz="1400" b="0" i="0" u="none" strike="noStrike" cap="none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24.5% Ɛ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-US" sz="1400" b="0" i="0" u="none" strike="noStrike" cap="none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dedicated MDN</a:t>
            </a:r>
            <a:r>
              <a:rPr lang="en-US" sz="1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387" y="2305925"/>
            <a:ext cx="4872376" cy="18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4163" y="2321525"/>
            <a:ext cx="4872381" cy="187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"/>
          <p:cNvSpPr txBox="1"/>
          <p:nvPr/>
        </p:nvSpPr>
        <p:spPr>
          <a:xfrm>
            <a:off x="5286750" y="4086200"/>
            <a:ext cx="497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b="0" i="0" u="none" strike="noStrike" cap="none">
                <a:solidFill>
                  <a:srgbClr val="7BBEFD"/>
                </a:solidFill>
                <a:latin typeface="Arial"/>
                <a:ea typeface="Arial"/>
                <a:cs typeface="Arial"/>
                <a:sym typeface="Arial"/>
              </a:rPr>
              <a:t>28.8% Ɛ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~&lt; </a:t>
            </a:r>
            <a:r>
              <a:rPr lang="en-US" sz="1400" b="0" i="0" u="none" strike="noStrike" cap="none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32.6% Ɛ of dedicated MDN</a:t>
            </a:r>
            <a:r>
              <a:rPr lang="en-US" sz="1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8"/>
          <p:cNvSpPr txBox="1"/>
          <p:nvPr/>
        </p:nvSpPr>
        <p:spPr>
          <a:xfrm>
            <a:off x="160375" y="4748000"/>
            <a:ext cx="832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Simultaneous model beats (unoptimized) benchmark algorithms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8"/>
          <p:cNvSpPr txBox="1"/>
          <p:nvPr/>
        </p:nvSpPr>
        <p:spPr>
          <a:xfrm>
            <a:off x="160399" y="4987200"/>
            <a:ext cx="8551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 startAt="2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Simultaneous model matches </a:t>
            </a:r>
            <a:r>
              <a:rPr lang="en-US" sz="1600" b="1" i="0" u="none" strike="noStrike" cap="none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dedicated models (not shown)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larger database 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8"/>
          <p:cNvSpPr txBox="1"/>
          <p:nvPr/>
        </p:nvSpPr>
        <p:spPr>
          <a:xfrm>
            <a:off x="351700" y="4394000"/>
            <a:ext cx="506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CDOM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b="0" i="0" u="none" strike="noStrike" cap="none">
                <a:solidFill>
                  <a:srgbClr val="7CBEFD"/>
                </a:solidFill>
                <a:latin typeface="Arial"/>
                <a:ea typeface="Arial"/>
                <a:cs typeface="Arial"/>
                <a:sym typeface="Arial"/>
              </a:rPr>
              <a:t>23.6% Ɛ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~&lt; </a:t>
            </a:r>
            <a:r>
              <a:rPr lang="en-US" sz="1400" b="0" i="0" u="none" strike="noStrike" cap="none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32.6% Ɛ of dedicated MDN</a:t>
            </a:r>
            <a:r>
              <a:rPr lang="en-US" sz="1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8"/>
          <p:cNvSpPr txBox="1"/>
          <p:nvPr/>
        </p:nvSpPr>
        <p:spPr>
          <a:xfrm>
            <a:off x="8420151" y="497785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2021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Pahlevan et al. 2022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O’Shea et al. 2021`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9775" y="656475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4150" y="656475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8875" y="656475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7425" y="656475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9775" y="2517000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8325" y="2517000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8875" y="2518238"/>
            <a:ext cx="141675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7425" y="2518238"/>
            <a:ext cx="1416750" cy="13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"/>
          <p:cNvSpPr txBox="1"/>
          <p:nvPr/>
        </p:nvSpPr>
        <p:spPr>
          <a:xfrm>
            <a:off x="286252" y="5233934"/>
            <a:ext cx="8551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3.   a</a:t>
            </a:r>
            <a:r>
              <a:rPr lang="en-US" sz="1600" b="1" baseline="-25000" dirty="0">
                <a:solidFill>
                  <a:schemeClr val="dk1"/>
                </a:solidFill>
              </a:rPr>
              <a:t>ph</a:t>
            </a:r>
            <a:r>
              <a:rPr lang="en-US" sz="1600" b="1" dirty="0">
                <a:solidFill>
                  <a:schemeClr val="dk1"/>
                </a:solidFill>
              </a:rPr>
              <a:t>, a</a:t>
            </a:r>
            <a:r>
              <a:rPr lang="en-US" sz="1600" b="1" baseline="-25000" dirty="0">
                <a:solidFill>
                  <a:schemeClr val="dk1"/>
                </a:solidFill>
              </a:rPr>
              <a:t>d</a:t>
            </a:r>
            <a:r>
              <a:rPr lang="en-US" sz="1600" b="1" dirty="0">
                <a:solidFill>
                  <a:schemeClr val="dk1"/>
                </a:solidFill>
              </a:rPr>
              <a:t>, &amp; a</a:t>
            </a:r>
            <a:r>
              <a:rPr lang="en-US" sz="1600" b="1" baseline="-25000" dirty="0">
                <a:solidFill>
                  <a:schemeClr val="dk1"/>
                </a:solidFill>
              </a:rPr>
              <a:t>g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achieve </a:t>
            </a:r>
            <a:r>
              <a:rPr lang="en-US" sz="1600" b="1" dirty="0">
                <a:solidFill>
                  <a:schemeClr val="dk1"/>
                </a:solidFill>
              </a:rPr>
              <a:t>20-40% uncertainty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(not shown) 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21edec7d236_0_366"/>
          <p:cNvPicPr preferRelativeResize="0"/>
          <p:nvPr/>
        </p:nvPicPr>
        <p:blipFill rotWithShape="1">
          <a:blip r:embed="rId3">
            <a:alphaModFix/>
          </a:blip>
          <a:srcRect l="5606" t="3128" b="7982"/>
          <a:stretch/>
        </p:blipFill>
        <p:spPr>
          <a:xfrm>
            <a:off x="436375" y="713925"/>
            <a:ext cx="5177475" cy="49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21edec7d236_0_366"/>
          <p:cNvPicPr preferRelativeResize="0"/>
          <p:nvPr/>
        </p:nvPicPr>
        <p:blipFill rotWithShape="1">
          <a:blip r:embed="rId4">
            <a:alphaModFix/>
          </a:blip>
          <a:srcRect l="40492" t="11218" r="12636" b="73020"/>
          <a:stretch/>
        </p:blipFill>
        <p:spPr>
          <a:xfrm>
            <a:off x="670474" y="743325"/>
            <a:ext cx="4243627" cy="12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1edec7d236_0_366"/>
          <p:cNvSpPr/>
          <p:nvPr/>
        </p:nvSpPr>
        <p:spPr>
          <a:xfrm>
            <a:off x="9477113" y="1178850"/>
            <a:ext cx="216900" cy="2169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1edec7d236_0_366"/>
          <p:cNvSpPr txBox="1"/>
          <p:nvPr/>
        </p:nvSpPr>
        <p:spPr>
          <a:xfrm>
            <a:off x="7958838" y="1010250"/>
            <a:ext cx="136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concentration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1edec7d236_0_366"/>
          <p:cNvSpPr txBox="1">
            <a:spLocks noGrp="1"/>
          </p:cNvSpPr>
          <p:nvPr>
            <p:ph type="sldNum" idx="12"/>
          </p:nvPr>
        </p:nvSpPr>
        <p:spPr>
          <a:xfrm>
            <a:off x="9477113" y="5356825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61" name="Google Shape;361;g21edec7d236_0_366"/>
          <p:cNvSpPr txBox="1"/>
          <p:nvPr/>
        </p:nvSpPr>
        <p:spPr>
          <a:xfrm>
            <a:off x="7841950" y="4934200"/>
            <a:ext cx="202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Moore et al. 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Binding et al.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1edec7d236_0_366"/>
          <p:cNvSpPr txBox="1"/>
          <p:nvPr/>
        </p:nvSpPr>
        <p:spPr>
          <a:xfrm>
            <a:off x="600725" y="500125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BFBFBF"/>
                </a:highlight>
                <a:latin typeface="Arial"/>
                <a:ea typeface="Arial"/>
                <a:cs typeface="Arial"/>
                <a:sym typeface="Arial"/>
              </a:rPr>
              <a:t>Detroit River Plume</a:t>
            </a:r>
            <a:endParaRPr sz="1400" b="0" i="0" u="none" strike="noStrike" cap="none">
              <a:solidFill>
                <a:schemeClr val="dk1"/>
              </a:solidFill>
              <a:highlight>
                <a:srgbClr val="BFBFB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1edec7d236_0_366"/>
          <p:cNvSpPr txBox="1"/>
          <p:nvPr/>
        </p:nvSpPr>
        <p:spPr>
          <a:xfrm>
            <a:off x="958100" y="1777775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BFBFBF"/>
                </a:highlight>
                <a:latin typeface="Arial"/>
                <a:ea typeface="Arial"/>
                <a:cs typeface="Arial"/>
                <a:sym typeface="Arial"/>
              </a:rPr>
              <a:t>Maumee Bay</a:t>
            </a:r>
            <a:endParaRPr sz="1400" b="0" i="0" u="none" strike="noStrike" cap="none">
              <a:solidFill>
                <a:schemeClr val="dk1"/>
              </a:solidFill>
              <a:highlight>
                <a:srgbClr val="BFBFB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1edec7d236_0_366"/>
          <p:cNvSpPr txBox="1"/>
          <p:nvPr/>
        </p:nvSpPr>
        <p:spPr>
          <a:xfrm>
            <a:off x="3307550" y="1523300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BFBFBF"/>
                </a:highlight>
                <a:latin typeface="Arial"/>
                <a:ea typeface="Arial"/>
                <a:cs typeface="Arial"/>
                <a:sym typeface="Arial"/>
              </a:rPr>
              <a:t>Sandusky Bay</a:t>
            </a:r>
            <a:endParaRPr sz="1400" b="0" i="0" u="none" strike="noStrike" cap="none">
              <a:solidFill>
                <a:schemeClr val="dk1"/>
              </a:solidFill>
              <a:highlight>
                <a:srgbClr val="BFBFB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1edec7d236_0_366"/>
          <p:cNvSpPr txBox="1"/>
          <p:nvPr/>
        </p:nvSpPr>
        <p:spPr>
          <a:xfrm>
            <a:off x="3226125" y="713913"/>
            <a:ext cx="243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BFBFBF"/>
                </a:highlight>
                <a:latin typeface="Arial"/>
                <a:ea typeface="Arial"/>
                <a:cs typeface="Arial"/>
                <a:sym typeface="Arial"/>
              </a:rPr>
              <a:t>Central Basin</a:t>
            </a:r>
            <a:endParaRPr sz="1400" b="0" i="0" u="none" strike="noStrike" cap="none">
              <a:solidFill>
                <a:schemeClr val="dk1"/>
              </a:solidFill>
              <a:highlight>
                <a:srgbClr val="BFBFB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g21edec7d236_0_366"/>
          <p:cNvGrpSpPr/>
          <p:nvPr/>
        </p:nvGrpSpPr>
        <p:grpSpPr>
          <a:xfrm>
            <a:off x="713750" y="1277050"/>
            <a:ext cx="9330464" cy="4310050"/>
            <a:chOff x="2945825" y="701825"/>
            <a:chExt cx="9330464" cy="4310050"/>
          </a:xfrm>
        </p:grpSpPr>
        <p:sp>
          <p:nvSpPr>
            <p:cNvPr id="367" name="Google Shape;367;g21edec7d236_0_366"/>
            <p:cNvSpPr txBox="1"/>
            <p:nvPr/>
          </p:nvSpPr>
          <p:spPr>
            <a:xfrm>
              <a:off x="10007989" y="3049342"/>
              <a:ext cx="22683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Historically high chl, pc, tss, &amp; acdom in Maumee Bay and Sandusky Bay</a:t>
              </a:r>
              <a:r>
                <a:rPr lang="en-US" sz="1400" b="0" i="0" u="none" strike="noStrike" cap="none" baseline="30000">
                  <a:solidFill>
                    <a:srgbClr val="F955E9"/>
                  </a:solidFill>
                  <a:latin typeface="Arial"/>
                  <a:ea typeface="Arial"/>
                  <a:cs typeface="Arial"/>
                  <a:sym typeface="Arial"/>
                </a:rPr>
                <a:t>1,2</a:t>
              </a:r>
              <a:endParaRPr sz="1400" b="0" i="0" u="none" strike="noStrike" cap="none">
                <a:solidFill>
                  <a:srgbClr val="F955E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21edec7d236_0_366"/>
            <p:cNvSpPr/>
            <p:nvPr/>
          </p:nvSpPr>
          <p:spPr>
            <a:xfrm>
              <a:off x="2945825" y="701825"/>
              <a:ext cx="1043100" cy="6156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21edec7d236_0_366"/>
            <p:cNvSpPr/>
            <p:nvPr/>
          </p:nvSpPr>
          <p:spPr>
            <a:xfrm>
              <a:off x="4725400" y="857825"/>
              <a:ext cx="895800" cy="4896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21edec7d236_0_366"/>
            <p:cNvSpPr/>
            <p:nvPr/>
          </p:nvSpPr>
          <p:spPr>
            <a:xfrm>
              <a:off x="2974350" y="1918275"/>
              <a:ext cx="991800" cy="6507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21edec7d236_0_366"/>
            <p:cNvSpPr/>
            <p:nvPr/>
          </p:nvSpPr>
          <p:spPr>
            <a:xfrm>
              <a:off x="4748275" y="2045575"/>
              <a:ext cx="930900" cy="5232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21edec7d236_0_366"/>
            <p:cNvSpPr/>
            <p:nvPr/>
          </p:nvSpPr>
          <p:spPr>
            <a:xfrm>
              <a:off x="2974350" y="3139650"/>
              <a:ext cx="1014600" cy="6507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21edec7d236_0_366"/>
            <p:cNvSpPr/>
            <p:nvPr/>
          </p:nvSpPr>
          <p:spPr>
            <a:xfrm>
              <a:off x="4748275" y="3300750"/>
              <a:ext cx="959400" cy="4896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21edec7d236_0_366"/>
            <p:cNvSpPr/>
            <p:nvPr/>
          </p:nvSpPr>
          <p:spPr>
            <a:xfrm>
              <a:off x="2974350" y="4361050"/>
              <a:ext cx="1014600" cy="6507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g21edec7d236_0_366"/>
            <p:cNvSpPr/>
            <p:nvPr/>
          </p:nvSpPr>
          <p:spPr>
            <a:xfrm>
              <a:off x="4748275" y="4522275"/>
              <a:ext cx="959400" cy="489600"/>
            </a:xfrm>
            <a:prstGeom prst="rect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g21edec7d236_0_366"/>
          <p:cNvSpPr txBox="1"/>
          <p:nvPr/>
        </p:nvSpPr>
        <p:spPr>
          <a:xfrm>
            <a:off x="7766350" y="1564017"/>
            <a:ext cx="2268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Complex spatial distribution in Maumee Bay confirmed via in situ measurements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1edec7d236_0_366"/>
          <p:cNvSpPr/>
          <p:nvPr/>
        </p:nvSpPr>
        <p:spPr>
          <a:xfrm>
            <a:off x="9161889" y="2324672"/>
            <a:ext cx="216900" cy="2169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1edec7d236_0_366"/>
          <p:cNvSpPr txBox="1"/>
          <p:nvPr/>
        </p:nvSpPr>
        <p:spPr>
          <a:xfrm>
            <a:off x="512550" y="-172575"/>
            <a:ext cx="9484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Impacts of Uncertainties in Satellite Rrs on MDN retrievals: </a:t>
            </a:r>
            <a:endParaRPr sz="22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Co-aligned satellite (</a:t>
            </a:r>
            <a:r>
              <a:rPr lang="en-US" sz="22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HICO</a:t>
            </a: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) &amp; </a:t>
            </a:r>
            <a:r>
              <a:rPr lang="en-US" sz="2200" b="0" i="1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in situ</a:t>
            </a: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PC/Chl</a:t>
            </a:r>
            <a:r>
              <a:rPr lang="en-US" sz="2200" b="0" i="1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2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from Lake Erie (09/08/14)</a:t>
            </a:r>
            <a:endParaRPr sz="22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1edec7d236_0_366"/>
          <p:cNvSpPr txBox="1"/>
          <p:nvPr/>
        </p:nvSpPr>
        <p:spPr>
          <a:xfrm>
            <a:off x="7785489" y="4373421"/>
            <a:ext cx="224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Spatially consistent products, minimal artifacts</a:t>
            </a:r>
            <a:endParaRPr/>
          </a:p>
        </p:txBody>
      </p:sp>
      <p:grpSp>
        <p:nvGrpSpPr>
          <p:cNvPr id="380" name="Google Shape;380;g21edec7d236_0_366"/>
          <p:cNvGrpSpPr/>
          <p:nvPr/>
        </p:nvGrpSpPr>
        <p:grpSpPr>
          <a:xfrm>
            <a:off x="806150" y="827700"/>
            <a:ext cx="9238075" cy="4210125"/>
            <a:chOff x="806150" y="827700"/>
            <a:chExt cx="9238075" cy="4210125"/>
          </a:xfrm>
        </p:grpSpPr>
        <p:grpSp>
          <p:nvGrpSpPr>
            <p:cNvPr id="381" name="Google Shape;381;g21edec7d236_0_366"/>
            <p:cNvGrpSpPr/>
            <p:nvPr/>
          </p:nvGrpSpPr>
          <p:grpSpPr>
            <a:xfrm>
              <a:off x="806150" y="956388"/>
              <a:ext cx="9238075" cy="4081438"/>
              <a:chOff x="3111475" y="375888"/>
              <a:chExt cx="9238075" cy="4081438"/>
            </a:xfrm>
          </p:grpSpPr>
          <p:sp>
            <p:nvSpPr>
              <p:cNvPr id="382" name="Google Shape;382;g21edec7d236_0_366"/>
              <p:cNvSpPr txBox="1"/>
              <p:nvPr/>
            </p:nvSpPr>
            <p:spPr>
              <a:xfrm>
                <a:off x="10081250" y="2030225"/>
                <a:ext cx="2268300" cy="104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9900FF"/>
                    </a:solidFill>
                    <a:latin typeface="Arial"/>
                    <a:ea typeface="Arial"/>
                    <a:cs typeface="Arial"/>
                    <a:sym typeface="Arial"/>
                  </a:rPr>
                  <a:t>Historically low chl, pc, tss, &amp; acdom in Detroit River Plume &amp; Central Basin</a:t>
                </a:r>
                <a:r>
                  <a:rPr lang="en-US" sz="1400" b="0" i="0" u="none" strike="noStrike" cap="none" baseline="3000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</a:rPr>
                  <a:t>1,2</a:t>
                </a:r>
                <a:endParaRPr sz="14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g21edec7d236_0_366"/>
              <p:cNvSpPr/>
              <p:nvPr/>
            </p:nvSpPr>
            <p:spPr>
              <a:xfrm>
                <a:off x="3111475" y="375888"/>
                <a:ext cx="973800" cy="2652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g21edec7d236_0_366"/>
              <p:cNvSpPr/>
              <p:nvPr/>
            </p:nvSpPr>
            <p:spPr>
              <a:xfrm>
                <a:off x="3111475" y="1530475"/>
                <a:ext cx="973800" cy="3693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21edec7d236_0_366"/>
              <p:cNvSpPr/>
              <p:nvPr/>
            </p:nvSpPr>
            <p:spPr>
              <a:xfrm>
                <a:off x="3111475" y="2764175"/>
                <a:ext cx="973800" cy="3309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g21edec7d236_0_366"/>
              <p:cNvSpPr/>
              <p:nvPr/>
            </p:nvSpPr>
            <p:spPr>
              <a:xfrm>
                <a:off x="3111475" y="3997875"/>
                <a:ext cx="973800" cy="3309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g21edec7d236_0_366"/>
              <p:cNvSpPr/>
              <p:nvPr/>
            </p:nvSpPr>
            <p:spPr>
              <a:xfrm>
                <a:off x="5433025" y="1438075"/>
                <a:ext cx="1432200" cy="5541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g21edec7d236_0_366"/>
              <p:cNvSpPr/>
              <p:nvPr/>
            </p:nvSpPr>
            <p:spPr>
              <a:xfrm>
                <a:off x="5440975" y="2654200"/>
                <a:ext cx="1416300" cy="5937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g21edec7d236_0_366"/>
              <p:cNvSpPr/>
              <p:nvPr/>
            </p:nvSpPr>
            <p:spPr>
              <a:xfrm>
                <a:off x="5440975" y="3903225"/>
                <a:ext cx="1448100" cy="554100"/>
              </a:xfrm>
              <a:prstGeom prst="rect">
                <a:avLst/>
              </a:prstGeom>
              <a:noFill/>
              <a:ln w="3810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0" name="Google Shape;390;g21edec7d236_0_366"/>
            <p:cNvSpPr/>
            <p:nvPr/>
          </p:nvSpPr>
          <p:spPr>
            <a:xfrm>
              <a:off x="3143600" y="827700"/>
              <a:ext cx="1432200" cy="523200"/>
            </a:xfrm>
            <a:prstGeom prst="rect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g21edec7d236_0_366"/>
          <p:cNvGrpSpPr/>
          <p:nvPr/>
        </p:nvGrpSpPr>
        <p:grpSpPr>
          <a:xfrm>
            <a:off x="0" y="614926"/>
            <a:ext cx="10080625" cy="5055825"/>
            <a:chOff x="0" y="743325"/>
            <a:chExt cx="10080625" cy="4927225"/>
          </a:xfrm>
        </p:grpSpPr>
        <p:grpSp>
          <p:nvGrpSpPr>
            <p:cNvPr id="392" name="Google Shape;392;g21edec7d236_0_366"/>
            <p:cNvGrpSpPr/>
            <p:nvPr/>
          </p:nvGrpSpPr>
          <p:grpSpPr>
            <a:xfrm>
              <a:off x="0" y="743325"/>
              <a:ext cx="10080625" cy="4927225"/>
              <a:chOff x="0" y="743325"/>
              <a:chExt cx="10080625" cy="4927225"/>
            </a:xfrm>
          </p:grpSpPr>
          <p:pic>
            <p:nvPicPr>
              <p:cNvPr id="393" name="Google Shape;393;g21edec7d236_0_366"/>
              <p:cNvPicPr preferRelativeResize="0"/>
              <p:nvPr/>
            </p:nvPicPr>
            <p:blipFill rotWithShape="1">
              <a:blip r:embed="rId5">
                <a:alphaModFix/>
              </a:blip>
              <a:srcRect l="3111" r="8243"/>
              <a:stretch/>
            </p:blipFill>
            <p:spPr>
              <a:xfrm>
                <a:off x="0" y="743325"/>
                <a:ext cx="10080625" cy="49272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4" name="Google Shape;394;g21edec7d236_0_366"/>
              <p:cNvSpPr/>
              <p:nvPr/>
            </p:nvSpPr>
            <p:spPr>
              <a:xfrm>
                <a:off x="2625664" y="1884875"/>
                <a:ext cx="404700" cy="338100"/>
              </a:xfrm>
              <a:prstGeom prst="star4">
                <a:avLst>
                  <a:gd name="adj" fmla="val 12500"/>
                </a:avLst>
              </a:prstGeom>
              <a:solidFill>
                <a:srgbClr val="FFED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5" name="Google Shape;395;g21edec7d236_0_366"/>
            <p:cNvSpPr txBox="1"/>
            <p:nvPr/>
          </p:nvSpPr>
          <p:spPr>
            <a:xfrm>
              <a:off x="3134268" y="2041205"/>
              <a:ext cx="1432200" cy="6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Lots of </a:t>
              </a:r>
              <a:r>
                <a:rPr lang="en-US" sz="2000" b="1" i="1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in situ</a:t>
              </a:r>
              <a:r>
                <a:rPr lang="en-US" sz="2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data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g21edec7d236_0_251"/>
          <p:cNvPicPr preferRelativeResize="0"/>
          <p:nvPr/>
        </p:nvPicPr>
        <p:blipFill rotWithShape="1">
          <a:blip r:embed="rId3">
            <a:alphaModFix/>
          </a:blip>
          <a:srcRect l="3362" b="6480"/>
          <a:stretch/>
        </p:blipFill>
        <p:spPr>
          <a:xfrm>
            <a:off x="57750" y="668650"/>
            <a:ext cx="4266129" cy="50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1edec7d236_0_251"/>
          <p:cNvSpPr txBox="1">
            <a:spLocks noGrp="1"/>
          </p:cNvSpPr>
          <p:nvPr>
            <p:ph type="sldNum" idx="12"/>
          </p:nvPr>
        </p:nvSpPr>
        <p:spPr>
          <a:xfrm>
            <a:off x="9433260" y="5236564"/>
            <a:ext cx="604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03" name="Google Shape;403;g21edec7d236_0_251"/>
          <p:cNvSpPr txBox="1"/>
          <p:nvPr/>
        </p:nvSpPr>
        <p:spPr>
          <a:xfrm>
            <a:off x="1025925" y="-244650"/>
            <a:ext cx="94848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Impacts of </a:t>
            </a:r>
            <a:r>
              <a:rPr lang="en-US" sz="18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Measurement Uncertainties</a:t>
            </a:r>
            <a:r>
              <a:rPr lang="en-US" sz="18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in Satellite Rrs on MDN retrievals: </a:t>
            </a:r>
            <a:endParaRPr sz="18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HICO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Product Maps of Lake Erie vs. Historical Understanding (09/08/14)</a:t>
            </a:r>
            <a:endParaRPr sz="18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g21edec7d236_0_251"/>
          <p:cNvPicPr preferRelativeResize="0"/>
          <p:nvPr/>
        </p:nvPicPr>
        <p:blipFill rotWithShape="1">
          <a:blip r:embed="rId4">
            <a:alphaModFix/>
          </a:blip>
          <a:srcRect l="5767" b="6314"/>
          <a:stretch/>
        </p:blipFill>
        <p:spPr>
          <a:xfrm>
            <a:off x="4691613" y="662175"/>
            <a:ext cx="4136575" cy="5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1871</Words>
  <Application>Microsoft Office PowerPoint</Application>
  <PresentationFormat>Custom</PresentationFormat>
  <Paragraphs>307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  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O</dc:creator>
  <cp:lastModifiedBy>O'Shea, Ryan E. (GSFC-619.0)[SCIENCE SYSTEMS AND APPLICATIONS INC]</cp:lastModifiedBy>
  <cp:revision>1</cp:revision>
  <dcterms:modified xsi:type="dcterms:W3CDTF">2023-05-04T19:16:12Z</dcterms:modified>
</cp:coreProperties>
</file>