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48" r:id="rId3"/>
    <p:sldId id="515" r:id="rId4"/>
    <p:sldId id="493" r:id="rId5"/>
    <p:sldId id="522" r:id="rId6"/>
    <p:sldId id="524" r:id="rId7"/>
    <p:sldId id="525" r:id="rId8"/>
    <p:sldId id="257" r:id="rId9"/>
    <p:sldId id="519" r:id="rId10"/>
    <p:sldId id="265" r:id="rId11"/>
    <p:sldId id="520" r:id="rId12"/>
    <p:sldId id="527" r:id="rId13"/>
    <p:sldId id="297" r:id="rId14"/>
    <p:sldId id="288" r:id="rId15"/>
    <p:sldId id="526" r:id="rId16"/>
    <p:sldId id="518" r:id="rId17"/>
    <p:sldId id="274" r:id="rId18"/>
    <p:sldId id="276" r:id="rId19"/>
    <p:sldId id="279" r:id="rId20"/>
  </p:sldIdLst>
  <p:sldSz cx="12192000" cy="6858000"/>
  <p:notesSz cx="6894513" cy="9180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D639B"/>
    <a:srgbClr val="5A584C"/>
    <a:srgbClr val="3C5344"/>
    <a:srgbClr val="4A6095"/>
    <a:srgbClr val="495E8F"/>
    <a:srgbClr val="4C6298"/>
    <a:srgbClr val="495F8F"/>
    <a:srgbClr val="4D649B"/>
    <a:srgbClr val="4B61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 autoAdjust="0"/>
    <p:restoredTop sz="93456" autoAdjust="0"/>
  </p:normalViewPr>
  <p:slideViewPr>
    <p:cSldViewPr snapToGrid="0" snapToObjects="1">
      <p:cViewPr varScale="1">
        <p:scale>
          <a:sx n="76" d="100"/>
          <a:sy n="76" d="100"/>
        </p:scale>
        <p:origin x="504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7622" cy="460620"/>
          </a:xfrm>
          <a:prstGeom prst="rect">
            <a:avLst/>
          </a:prstGeom>
        </p:spPr>
        <p:txBody>
          <a:bodyPr vert="horz" lIns="91851" tIns="45926" rIns="91851" bIns="4592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5295" y="1"/>
            <a:ext cx="2987622" cy="460620"/>
          </a:xfrm>
          <a:prstGeom prst="rect">
            <a:avLst/>
          </a:prstGeom>
        </p:spPr>
        <p:txBody>
          <a:bodyPr vert="horz" lIns="91851" tIns="45926" rIns="91851" bIns="45926" rtlCol="0"/>
          <a:lstStyle>
            <a:lvl1pPr algn="r">
              <a:defRPr sz="1200"/>
            </a:lvl1pPr>
          </a:lstStyle>
          <a:p>
            <a:fld id="{DEBFBC9D-C702-457C-B044-533A04C2E57E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19894"/>
            <a:ext cx="2987622" cy="460619"/>
          </a:xfrm>
          <a:prstGeom prst="rect">
            <a:avLst/>
          </a:prstGeom>
        </p:spPr>
        <p:txBody>
          <a:bodyPr vert="horz" lIns="91851" tIns="45926" rIns="91851" bIns="4592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5295" y="8719894"/>
            <a:ext cx="2987622" cy="460619"/>
          </a:xfrm>
          <a:prstGeom prst="rect">
            <a:avLst/>
          </a:prstGeom>
        </p:spPr>
        <p:txBody>
          <a:bodyPr vert="horz" lIns="91851" tIns="45926" rIns="91851" bIns="45926" rtlCol="0" anchor="b"/>
          <a:lstStyle>
            <a:lvl1pPr algn="r">
              <a:defRPr sz="1200"/>
            </a:lvl1pPr>
          </a:lstStyle>
          <a:p>
            <a:fld id="{09A892E8-727A-4975-A088-F881CAEEA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425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7622" cy="461151"/>
          </a:xfrm>
          <a:prstGeom prst="rect">
            <a:avLst/>
          </a:prstGeom>
        </p:spPr>
        <p:txBody>
          <a:bodyPr vert="horz" lIns="91851" tIns="45926" rIns="91851" bIns="4592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5695" y="0"/>
            <a:ext cx="2987622" cy="461151"/>
          </a:xfrm>
          <a:prstGeom prst="rect">
            <a:avLst/>
          </a:prstGeom>
        </p:spPr>
        <p:txBody>
          <a:bodyPr vert="horz" lIns="91851" tIns="45926" rIns="91851" bIns="45926" rtlCol="0"/>
          <a:lstStyle>
            <a:lvl1pPr algn="r">
              <a:defRPr sz="1200"/>
            </a:lvl1pPr>
          </a:lstStyle>
          <a:p>
            <a:fld id="{DFBA717C-24BE-4599-8D56-4208A9B3C993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3738" y="1147763"/>
            <a:ext cx="5507037" cy="3098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51" tIns="45926" rIns="91851" bIns="459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9452" y="4418123"/>
            <a:ext cx="5515610" cy="3614826"/>
          </a:xfrm>
          <a:prstGeom prst="rect">
            <a:avLst/>
          </a:prstGeom>
        </p:spPr>
        <p:txBody>
          <a:bodyPr vert="horz" lIns="91851" tIns="45926" rIns="91851" bIns="4592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19364"/>
            <a:ext cx="2987622" cy="461150"/>
          </a:xfrm>
          <a:prstGeom prst="rect">
            <a:avLst/>
          </a:prstGeom>
        </p:spPr>
        <p:txBody>
          <a:bodyPr vert="horz" lIns="91851" tIns="45926" rIns="91851" bIns="4592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5695" y="8719364"/>
            <a:ext cx="2987622" cy="461150"/>
          </a:xfrm>
          <a:prstGeom prst="rect">
            <a:avLst/>
          </a:prstGeom>
        </p:spPr>
        <p:txBody>
          <a:bodyPr vert="horz" lIns="91851" tIns="45926" rIns="91851" bIns="45926" rtlCol="0" anchor="b"/>
          <a:lstStyle>
            <a:lvl1pPr algn="r">
              <a:defRPr sz="1200"/>
            </a:lvl1pPr>
          </a:lstStyle>
          <a:p>
            <a:fld id="{E9F1E6D5-26FB-4EFB-B72E-0582A2B9C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76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7350" y="687388"/>
            <a:ext cx="6119813" cy="34432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89C17D-CB6A-4C31-BF66-9A6FBF82402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134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C15CB-58A4-CA43-B340-34E721106B6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877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C15CB-58A4-CA43-B340-34E721106B6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928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C15CB-58A4-CA43-B340-34E721106B6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095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FY2019 6.1 Optical Characterization of Coastal Arctic Waters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58599" y="79377"/>
            <a:ext cx="46672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BBE08"/>
                </a:solidFill>
              </a:defRPr>
            </a:lvl1pPr>
          </a:lstStyle>
          <a:p>
            <a:fld id="{1A7383EF-49D2-1B41-8C7D-9D347A7E21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48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9522"/>
            <a:ext cx="12192000" cy="1029996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926" y="160335"/>
            <a:ext cx="10029474" cy="80770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FY2019 6.1 Optical Characterization of Coastal Arctic Waters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62999" y="161221"/>
            <a:ext cx="47880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BBE08"/>
                </a:solidFill>
              </a:defRPr>
            </a:lvl1pPr>
          </a:lstStyle>
          <a:p>
            <a:fld id="{1A7383EF-49D2-1B41-8C7D-9D347A7E21C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>
            <a:cxnSpLocks/>
          </p:cNvCxnSpPr>
          <p:nvPr userDrawn="1"/>
        </p:nvCxnSpPr>
        <p:spPr>
          <a:xfrm>
            <a:off x="0" y="1020473"/>
            <a:ext cx="12192000" cy="0"/>
          </a:xfrm>
          <a:prstGeom prst="line">
            <a:avLst/>
          </a:prstGeom>
          <a:ln>
            <a:solidFill>
              <a:srgbClr val="FBBE0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 userDrawn="1"/>
        </p:nvSpPr>
        <p:spPr>
          <a:xfrm>
            <a:off x="1807544" y="194043"/>
            <a:ext cx="10029474" cy="4096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b="1" dirty="0">
              <a:solidFill>
                <a:srgbClr val="FBBE08"/>
              </a:solidFill>
              <a:latin typeface="Sitka Heading" panose="02000505000000020004" pitchFamily="2" charset="0"/>
              <a:cs typeface="Arial"/>
            </a:endParaRPr>
          </a:p>
        </p:txBody>
      </p:sp>
      <p:pic>
        <p:nvPicPr>
          <p:cNvPr id="11" name="Picture 10" descr="NRL_logo_Reverse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557" y="163365"/>
            <a:ext cx="1175005" cy="80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514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"/>
            <a:ext cx="12192000" cy="122119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926" y="256994"/>
            <a:ext cx="10029474" cy="69339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FY2019 6.1 Optical Characterization of Coastal Arctic Waters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03655" y="128558"/>
            <a:ext cx="466725" cy="382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BBE08"/>
                </a:solidFill>
              </a:defRPr>
            </a:lvl1pPr>
          </a:lstStyle>
          <a:p>
            <a:fld id="{1A7383EF-49D2-1B41-8C7D-9D347A7E21C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221191"/>
            <a:ext cx="12192000" cy="0"/>
          </a:xfrm>
          <a:prstGeom prst="line">
            <a:avLst/>
          </a:prstGeom>
          <a:ln>
            <a:solidFill>
              <a:srgbClr val="FBBE0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 userDrawn="1"/>
        </p:nvSpPr>
        <p:spPr>
          <a:xfrm>
            <a:off x="1807544" y="194043"/>
            <a:ext cx="10029474" cy="4096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b="1" dirty="0">
              <a:solidFill>
                <a:srgbClr val="FBBE08"/>
              </a:solidFill>
              <a:latin typeface="Sitka Heading" panose="02000505000000020004" pitchFamily="2" charset="0"/>
              <a:cs typeface="Arial"/>
            </a:endParaRPr>
          </a:p>
        </p:txBody>
      </p:sp>
      <p:pic>
        <p:nvPicPr>
          <p:cNvPr id="11" name="Picture 10" descr="NRL_logo_Reverse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557" y="163365"/>
            <a:ext cx="1175005" cy="80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561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"/>
            <a:ext cx="12192000" cy="122119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2562" y="236690"/>
            <a:ext cx="10129838" cy="69339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FY2019 6.1 Optical Characterization of Coastal Arctic Waters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33509" y="154228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BBE08"/>
                </a:solidFill>
              </a:defRPr>
            </a:lvl1pPr>
          </a:lstStyle>
          <a:p>
            <a:fld id="{1A7383EF-49D2-1B41-8C7D-9D347A7E21C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221191"/>
            <a:ext cx="12192000" cy="0"/>
          </a:xfrm>
          <a:prstGeom prst="line">
            <a:avLst/>
          </a:prstGeom>
          <a:ln>
            <a:solidFill>
              <a:srgbClr val="FBBE0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 userDrawn="1"/>
        </p:nvSpPr>
        <p:spPr>
          <a:xfrm>
            <a:off x="1807544" y="194043"/>
            <a:ext cx="10029474" cy="4096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b="1" dirty="0">
              <a:solidFill>
                <a:srgbClr val="FBBE08"/>
              </a:solidFill>
              <a:latin typeface="Sitka Heading" panose="02000505000000020004" pitchFamily="2" charset="0"/>
              <a:cs typeface="Arial"/>
            </a:endParaRPr>
          </a:p>
        </p:txBody>
      </p:sp>
      <p:pic>
        <p:nvPicPr>
          <p:cNvPr id="11" name="Picture 10" descr="NRL_logo_Reverse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557" y="163365"/>
            <a:ext cx="1175005" cy="80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156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9297" y="6508928"/>
            <a:ext cx="6807200" cy="34870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FY2019 6.1 Optical Characterization of Coastal Arctic Waters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CCA8F6-FBD2-40BA-A041-A48ECA4D977B}"/>
              </a:ext>
            </a:extLst>
          </p:cNvPr>
          <p:cNvSpPr/>
          <p:nvPr userDrawn="1"/>
        </p:nvSpPr>
        <p:spPr>
          <a:xfrm>
            <a:off x="0" y="-9523"/>
            <a:ext cx="12192000" cy="1029996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CF1C083-46B6-46F7-988B-9D19B646F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926" y="160335"/>
            <a:ext cx="10029474" cy="80770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AF9618E-3971-4F95-9B60-235993F86C52}"/>
              </a:ext>
            </a:extLst>
          </p:cNvPr>
          <p:cNvSpPr txBox="1">
            <a:spLocks/>
          </p:cNvSpPr>
          <p:nvPr userDrawn="1"/>
        </p:nvSpPr>
        <p:spPr>
          <a:xfrm>
            <a:off x="11562999" y="161221"/>
            <a:ext cx="47880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rgbClr val="FBBE08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7383EF-49D2-1B41-8C7D-9D347A7E21C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34783D-0988-4B13-940B-31C6C25D9B57}"/>
              </a:ext>
            </a:extLst>
          </p:cNvPr>
          <p:cNvCxnSpPr>
            <a:cxnSpLocks/>
          </p:cNvCxnSpPr>
          <p:nvPr userDrawn="1"/>
        </p:nvCxnSpPr>
        <p:spPr>
          <a:xfrm>
            <a:off x="0" y="1020473"/>
            <a:ext cx="12192000" cy="0"/>
          </a:xfrm>
          <a:prstGeom prst="line">
            <a:avLst/>
          </a:prstGeom>
          <a:ln>
            <a:solidFill>
              <a:srgbClr val="FBBE0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0054AFE5-5C81-4125-AE38-3A5ED48458CB}"/>
              </a:ext>
            </a:extLst>
          </p:cNvPr>
          <p:cNvSpPr txBox="1">
            <a:spLocks/>
          </p:cNvSpPr>
          <p:nvPr userDrawn="1"/>
        </p:nvSpPr>
        <p:spPr>
          <a:xfrm>
            <a:off x="1807544" y="194043"/>
            <a:ext cx="10029474" cy="4096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b="1" dirty="0">
              <a:solidFill>
                <a:srgbClr val="FBBE08"/>
              </a:solidFill>
              <a:latin typeface="Sitka Heading" panose="02000505000000020004" pitchFamily="2" charset="0"/>
              <a:cs typeface="Arial"/>
            </a:endParaRPr>
          </a:p>
        </p:txBody>
      </p:sp>
      <p:pic>
        <p:nvPicPr>
          <p:cNvPr id="18" name="Picture 17" descr="NRL_logo_Reverse.eps">
            <a:extLst>
              <a:ext uri="{FF2B5EF4-FFF2-40B4-BE49-F238E27FC236}">
                <a16:creationId xmlns:a16="http://schemas.microsoft.com/office/drawing/2014/main" id="{9D3036F8-47CA-45D2-9D1C-B1C9BB250F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557" y="163365"/>
            <a:ext cx="1175005" cy="80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02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54400" y="6535513"/>
            <a:ext cx="6502400" cy="30267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FY2019 6.1 Optical Characterization of Coastal Arctic Waters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47DE31-5E7D-4988-A3F0-CDADAB6C06CA}"/>
              </a:ext>
            </a:extLst>
          </p:cNvPr>
          <p:cNvSpPr/>
          <p:nvPr userDrawn="1"/>
        </p:nvSpPr>
        <p:spPr>
          <a:xfrm>
            <a:off x="0" y="-9522"/>
            <a:ext cx="12192000" cy="1029996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5F098F7-39F0-4EA2-B368-35477689A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926" y="160335"/>
            <a:ext cx="10029474" cy="80770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D6CA38D-7EE3-44B9-995B-87230B5CB56E}"/>
              </a:ext>
            </a:extLst>
          </p:cNvPr>
          <p:cNvSpPr txBox="1">
            <a:spLocks/>
          </p:cNvSpPr>
          <p:nvPr userDrawn="1"/>
        </p:nvSpPr>
        <p:spPr>
          <a:xfrm>
            <a:off x="11562999" y="161221"/>
            <a:ext cx="47880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rgbClr val="FBBE08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7383EF-49D2-1B41-8C7D-9D347A7E21C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0E584D9-6F5E-4A7F-9EA1-30796A2C4E7A}"/>
              </a:ext>
            </a:extLst>
          </p:cNvPr>
          <p:cNvCxnSpPr>
            <a:cxnSpLocks/>
          </p:cNvCxnSpPr>
          <p:nvPr userDrawn="1"/>
        </p:nvCxnSpPr>
        <p:spPr>
          <a:xfrm>
            <a:off x="0" y="1020473"/>
            <a:ext cx="12192000" cy="0"/>
          </a:xfrm>
          <a:prstGeom prst="line">
            <a:avLst/>
          </a:prstGeom>
          <a:ln>
            <a:solidFill>
              <a:srgbClr val="FBBE0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15DA0A28-47C2-4F42-A430-1F49EA961BCA}"/>
              </a:ext>
            </a:extLst>
          </p:cNvPr>
          <p:cNvSpPr txBox="1">
            <a:spLocks/>
          </p:cNvSpPr>
          <p:nvPr userDrawn="1"/>
        </p:nvSpPr>
        <p:spPr>
          <a:xfrm>
            <a:off x="1807544" y="194043"/>
            <a:ext cx="10029474" cy="4096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b="1" dirty="0">
              <a:solidFill>
                <a:srgbClr val="FBBE08"/>
              </a:solidFill>
              <a:latin typeface="Sitka Heading" panose="02000505000000020004" pitchFamily="2" charset="0"/>
              <a:cs typeface="Arial"/>
            </a:endParaRPr>
          </a:p>
        </p:txBody>
      </p:sp>
      <p:pic>
        <p:nvPicPr>
          <p:cNvPr id="12" name="Picture 11" descr="NRL_logo_Reverse.eps">
            <a:extLst>
              <a:ext uri="{FF2B5EF4-FFF2-40B4-BE49-F238E27FC236}">
                <a16:creationId xmlns:a16="http://schemas.microsoft.com/office/drawing/2014/main" id="{E08A8D5F-8E8A-426B-99DC-7DB2DD5324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557" y="163365"/>
            <a:ext cx="1175005" cy="80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232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FA581A-C0C9-41B5-A852-F40B2E9F0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00788-F2CB-48AF-8AAA-33B6102F10EA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3D7470-501E-49BA-B369-E0323FA68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D029EA-F095-42EA-BC38-04929C3B9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3C35-4DDD-45E6-BE11-CD7AB756E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02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FY2019 6.1 Optical Characterization of Coastal Arctic Waters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0.png"/><Relationship Id="rId7" Type="http://schemas.openxmlformats.org/officeDocument/2006/relationships/image" Target="../media/image3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0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01600" y="450695"/>
            <a:ext cx="11901246" cy="144481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BB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Remote Sensing of Biophysical Properties in Coastal Arctic Waters – Preliminary Results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98834" y="2362457"/>
            <a:ext cx="11604012" cy="127177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Wesley J. Moses</a:t>
            </a:r>
            <a:r>
              <a:rPr lang="en-US" sz="2400" dirty="0">
                <a:solidFill>
                  <a:schemeClr val="accent1"/>
                </a:solidFill>
                <a:latin typeface="Arial"/>
                <a:cs typeface="Arial"/>
              </a:rPr>
              <a:t>, Steven G. Ackleson, J. Blake Clark, Ahmed El-Habashi, Daniel W. </a:t>
            </a:r>
            <a:r>
              <a:rPr lang="en-US" sz="2400" dirty="0" err="1">
                <a:solidFill>
                  <a:schemeClr val="accent1"/>
                </a:solidFill>
                <a:latin typeface="Arial"/>
                <a:cs typeface="Arial"/>
              </a:rPr>
              <a:t>Koestner</a:t>
            </a:r>
            <a:r>
              <a:rPr lang="en-US" sz="2400" dirty="0">
                <a:solidFill>
                  <a:schemeClr val="accent1"/>
                </a:solidFill>
                <a:latin typeface="Arial"/>
                <a:cs typeface="Arial"/>
              </a:rPr>
              <a:t>, Alana Menendez, Jonathan Sherman, Kyle Turner, Maria Tzortziou, and Hisatomo </a:t>
            </a:r>
            <a:r>
              <a:rPr lang="en-US" sz="2400" dirty="0" err="1">
                <a:solidFill>
                  <a:schemeClr val="accent1"/>
                </a:solidFill>
                <a:latin typeface="Arial"/>
                <a:cs typeface="Arial"/>
              </a:rPr>
              <a:t>Waga</a:t>
            </a:r>
            <a:endParaRPr lang="en-US" sz="2400" dirty="0">
              <a:ln w="635" cap="flat">
                <a:solidFill>
                  <a:prstClr val="black">
                    <a:alpha val="20000"/>
                  </a:prstClr>
                </a:solidFill>
                <a:round/>
              </a:ln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NRL_logo_Reverse.eps">
            <a:extLst>
              <a:ext uri="{FF2B5EF4-FFF2-40B4-BE49-F238E27FC236}">
                <a16:creationId xmlns:a16="http://schemas.microsoft.com/office/drawing/2014/main" id="{622A7D10-3007-468A-A758-1CE32B7102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229" y="4984107"/>
            <a:ext cx="1903444" cy="12717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110585-5663-4C72-9DE4-D66985527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744" y="4979912"/>
            <a:ext cx="3200400" cy="108572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D0BA932-0349-4604-98F3-8DC567649021}"/>
              </a:ext>
            </a:extLst>
          </p:cNvPr>
          <p:cNvSpPr txBox="1"/>
          <p:nvPr/>
        </p:nvSpPr>
        <p:spPr>
          <a:xfrm>
            <a:off x="3510844" y="4021748"/>
            <a:ext cx="6039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OBB Awards: 80HQTR21T0050 and 80NSSC22K1043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2832640-C368-42C3-B3A5-DC076AA570B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8936" y="4963890"/>
            <a:ext cx="1731698" cy="128016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3E9E0BA-0ACA-4CBA-8C20-FB2E3208D9A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0840" y="4975717"/>
            <a:ext cx="1422400" cy="128016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8EF0DA3-595F-4565-B542-AD6BE838EBD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4829" y="4975717"/>
            <a:ext cx="1562942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983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8094DEE-36CE-48B0-AC28-68DD94F3742E}"/>
              </a:ext>
            </a:extLst>
          </p:cNvPr>
          <p:cNvGrpSpPr>
            <a:grpSpLocks noChangeAspect="1"/>
          </p:cNvGrpSpPr>
          <p:nvPr/>
        </p:nvGrpSpPr>
        <p:grpSpPr>
          <a:xfrm>
            <a:off x="958448" y="774509"/>
            <a:ext cx="10275103" cy="5898642"/>
            <a:chOff x="851134" y="408791"/>
            <a:chExt cx="10892415" cy="625302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DE93073-EDC6-47E5-89FA-740D41FFD00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51134" y="408791"/>
              <a:ext cx="10892415" cy="6253023"/>
              <a:chOff x="142445" y="3512123"/>
              <a:chExt cx="11501190" cy="6516834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CAA57B16-FE4B-4434-A4B5-29A3BBDCB46F}"/>
                  </a:ext>
                </a:extLst>
              </p:cNvPr>
              <p:cNvGrpSpPr/>
              <p:nvPr/>
            </p:nvGrpSpPr>
            <p:grpSpPr>
              <a:xfrm>
                <a:off x="176289" y="3512123"/>
                <a:ext cx="11467346" cy="3214897"/>
                <a:chOff x="176289" y="3512123"/>
                <a:chExt cx="11467346" cy="3214897"/>
              </a:xfrm>
            </p:grpSpPr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3D2D460B-D189-4EC6-A275-18B1321D9FB0}"/>
                    </a:ext>
                  </a:extLst>
                </p:cNvPr>
                <p:cNvGrpSpPr/>
                <p:nvPr/>
              </p:nvGrpSpPr>
              <p:grpSpPr>
                <a:xfrm>
                  <a:off x="176289" y="3512123"/>
                  <a:ext cx="3715728" cy="3214897"/>
                  <a:chOff x="176289" y="3512123"/>
                  <a:chExt cx="3715728" cy="3214897"/>
                </a:xfrm>
              </p:grpSpPr>
              <p:grpSp>
                <p:nvGrpSpPr>
                  <p:cNvPr id="24" name="Group 23">
                    <a:extLst>
                      <a:ext uri="{FF2B5EF4-FFF2-40B4-BE49-F238E27FC236}">
                        <a16:creationId xmlns:a16="http://schemas.microsoft.com/office/drawing/2014/main" id="{441A0F71-4AD3-45F5-9AAA-94C2F96F979A}"/>
                      </a:ext>
                    </a:extLst>
                  </p:cNvPr>
                  <p:cNvGrpSpPr/>
                  <p:nvPr/>
                </p:nvGrpSpPr>
                <p:grpSpPr>
                  <a:xfrm>
                    <a:off x="176289" y="3512123"/>
                    <a:ext cx="3715728" cy="3214897"/>
                    <a:chOff x="176289" y="3512123"/>
                    <a:chExt cx="3715728" cy="3214897"/>
                  </a:xfrm>
                </p:grpSpPr>
                <p:pic>
                  <p:nvPicPr>
                    <p:cNvPr id="22" name="Picture 21">
                      <a:extLst>
                        <a:ext uri="{FF2B5EF4-FFF2-40B4-BE49-F238E27FC236}">
                          <a16:creationId xmlns:a16="http://schemas.microsoft.com/office/drawing/2014/main" id="{D7CEF778-E674-44E3-8831-C7212FC3231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screen"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sharpenSoften amount="30000"/>
                              </a14:imgEffect>
                              <a14:imgEffect>
                                <a14:brightnessContrast contrast="3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176289" y="3983820"/>
                      <a:ext cx="3715728" cy="274320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82E3EACA-865A-47D2-A835-312760388E0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59210" y="3512123"/>
                      <a:ext cx="233825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dirty="0"/>
                        <a:t>10 Aug 2021</a:t>
                      </a:r>
                    </a:p>
                  </p:txBody>
                </p:sp>
              </p:grpSp>
              <p:sp>
                <p:nvSpPr>
                  <p:cNvPr id="37" name="Oval 36">
                    <a:extLst>
                      <a:ext uri="{FF2B5EF4-FFF2-40B4-BE49-F238E27FC236}">
                        <a16:creationId xmlns:a16="http://schemas.microsoft.com/office/drawing/2014/main" id="{6171A2CB-B8FB-4DA8-9FD1-C268EA4ED3E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flipH="1">
                    <a:off x="2478627" y="5309700"/>
                    <a:ext cx="91440" cy="9144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2B6B0D62-A883-4D21-9229-D6F0243C9EF6}"/>
                    </a:ext>
                  </a:extLst>
                </p:cNvPr>
                <p:cNvGrpSpPr/>
                <p:nvPr/>
              </p:nvGrpSpPr>
              <p:grpSpPr>
                <a:xfrm>
                  <a:off x="4052098" y="3512123"/>
                  <a:ext cx="3715728" cy="3214897"/>
                  <a:chOff x="4052098" y="3512123"/>
                  <a:chExt cx="3715728" cy="3214897"/>
                </a:xfrm>
              </p:grpSpPr>
              <p:grpSp>
                <p:nvGrpSpPr>
                  <p:cNvPr id="27" name="Group 26">
                    <a:extLst>
                      <a:ext uri="{FF2B5EF4-FFF2-40B4-BE49-F238E27FC236}">
                        <a16:creationId xmlns:a16="http://schemas.microsoft.com/office/drawing/2014/main" id="{06FE2614-5EE9-4207-ABBB-A825DE145319}"/>
                      </a:ext>
                    </a:extLst>
                  </p:cNvPr>
                  <p:cNvGrpSpPr/>
                  <p:nvPr/>
                </p:nvGrpSpPr>
                <p:grpSpPr>
                  <a:xfrm>
                    <a:off x="4052098" y="3512123"/>
                    <a:ext cx="3715728" cy="3214897"/>
                    <a:chOff x="4052098" y="3512123"/>
                    <a:chExt cx="3715728" cy="3214897"/>
                  </a:xfrm>
                </p:grpSpPr>
                <p:pic>
                  <p:nvPicPr>
                    <p:cNvPr id="25" name="Picture 24">
                      <a:extLst>
                        <a:ext uri="{FF2B5EF4-FFF2-40B4-BE49-F238E27FC236}">
                          <a16:creationId xmlns:a16="http://schemas.microsoft.com/office/drawing/2014/main" id="{0C31CA22-C5FD-409D-B6C0-9CC8236AB22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screen">
                      <a:extLst>
                        <a:ext uri="{BEBA8EAE-BF5A-486C-A8C5-ECC9F3942E4B}">
                          <a14:imgProps xmlns:a14="http://schemas.microsoft.com/office/drawing/2010/main">
                            <a14:imgLayer r:embed="rId5">
                              <a14:imgEffect>
                                <a14:sharpenSoften amount="30000"/>
                              </a14:imgEffect>
                              <a14:imgEffect>
                                <a14:brightnessContrast contrast="3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4052098" y="3983820"/>
                      <a:ext cx="3715728" cy="274320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F1CDFE72-746E-4FC6-9B37-42D664A87D2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926874" y="3512123"/>
                      <a:ext cx="233825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dirty="0"/>
                        <a:t>11 Aug 2021</a:t>
                      </a:r>
                    </a:p>
                  </p:txBody>
                </p:sp>
              </p:grpSp>
              <p:sp>
                <p:nvSpPr>
                  <p:cNvPr id="39" name="Oval 38">
                    <a:extLst>
                      <a:ext uri="{FF2B5EF4-FFF2-40B4-BE49-F238E27FC236}">
                        <a16:creationId xmlns:a16="http://schemas.microsoft.com/office/drawing/2014/main" id="{61785E92-87F9-49C7-8E8F-B54EDEB4D5B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flipH="1">
                    <a:off x="6345233" y="5322411"/>
                    <a:ext cx="91440" cy="9144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979AB95B-BD22-423A-8D44-B627E95A3988}"/>
                    </a:ext>
                  </a:extLst>
                </p:cNvPr>
                <p:cNvGrpSpPr/>
                <p:nvPr/>
              </p:nvGrpSpPr>
              <p:grpSpPr>
                <a:xfrm>
                  <a:off x="7927907" y="3512123"/>
                  <a:ext cx="3715728" cy="3214897"/>
                  <a:chOff x="7927907" y="3512123"/>
                  <a:chExt cx="3715728" cy="3214897"/>
                </a:xfrm>
              </p:grpSpPr>
              <p:grpSp>
                <p:nvGrpSpPr>
                  <p:cNvPr id="30" name="Group 29">
                    <a:extLst>
                      <a:ext uri="{FF2B5EF4-FFF2-40B4-BE49-F238E27FC236}">
                        <a16:creationId xmlns:a16="http://schemas.microsoft.com/office/drawing/2014/main" id="{B78D9655-846A-4DB9-AE36-AE0B26186AC1}"/>
                      </a:ext>
                    </a:extLst>
                  </p:cNvPr>
                  <p:cNvGrpSpPr/>
                  <p:nvPr/>
                </p:nvGrpSpPr>
                <p:grpSpPr>
                  <a:xfrm>
                    <a:off x="7927907" y="3512123"/>
                    <a:ext cx="3715728" cy="3214897"/>
                    <a:chOff x="7927907" y="3512123"/>
                    <a:chExt cx="3715728" cy="3214897"/>
                  </a:xfrm>
                </p:grpSpPr>
                <p:pic>
                  <p:nvPicPr>
                    <p:cNvPr id="28" name="Picture 27">
                      <a:extLst>
                        <a:ext uri="{FF2B5EF4-FFF2-40B4-BE49-F238E27FC236}">
                          <a16:creationId xmlns:a16="http://schemas.microsoft.com/office/drawing/2014/main" id="{8C9459C2-3700-4727-B14F-33CB1D2B81B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 cstate="screen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sharpenSoften amount="30000"/>
                              </a14:imgEffect>
                              <a14:imgEffect>
                                <a14:brightnessContrast contrast="3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7927907" y="3983820"/>
                      <a:ext cx="3715728" cy="274320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9" name="TextBox 28">
                      <a:extLst>
                        <a:ext uri="{FF2B5EF4-FFF2-40B4-BE49-F238E27FC236}">
                          <a16:creationId xmlns:a16="http://schemas.microsoft.com/office/drawing/2014/main" id="{6F62DAF7-5AD6-41F5-835B-CD683231A82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16645" y="3512123"/>
                      <a:ext cx="233825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dirty="0"/>
                        <a:t>12 Aug 2021</a:t>
                      </a:r>
                    </a:p>
                  </p:txBody>
                </p:sp>
              </p:grpSp>
              <p:sp>
                <p:nvSpPr>
                  <p:cNvPr id="41" name="Oval 40">
                    <a:extLst>
                      <a:ext uri="{FF2B5EF4-FFF2-40B4-BE49-F238E27FC236}">
                        <a16:creationId xmlns:a16="http://schemas.microsoft.com/office/drawing/2014/main" id="{C143D3E6-63F1-4346-B731-5AA127FD521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flipH="1">
                    <a:off x="10224902" y="5322411"/>
                    <a:ext cx="91440" cy="9144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375A6D03-D1BA-48C0-B89F-ED06B529A03F}"/>
                  </a:ext>
                </a:extLst>
              </p:cNvPr>
              <p:cNvGrpSpPr/>
              <p:nvPr/>
            </p:nvGrpSpPr>
            <p:grpSpPr>
              <a:xfrm>
                <a:off x="142445" y="6829385"/>
                <a:ext cx="11501190" cy="3199572"/>
                <a:chOff x="172430" y="115781"/>
                <a:chExt cx="11501190" cy="3199572"/>
              </a:xfrm>
            </p:grpSpPr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43CC0D80-F904-4B82-B998-CAA2C82E8E12}"/>
                    </a:ext>
                  </a:extLst>
                </p:cNvPr>
                <p:cNvGrpSpPr/>
                <p:nvPr/>
              </p:nvGrpSpPr>
              <p:grpSpPr>
                <a:xfrm>
                  <a:off x="7957892" y="115781"/>
                  <a:ext cx="3715728" cy="3199572"/>
                  <a:chOff x="7957892" y="115781"/>
                  <a:chExt cx="3715728" cy="3199572"/>
                </a:xfrm>
              </p:grpSpPr>
              <p:grpSp>
                <p:nvGrpSpPr>
                  <p:cNvPr id="55" name="Group 54">
                    <a:extLst>
                      <a:ext uri="{FF2B5EF4-FFF2-40B4-BE49-F238E27FC236}">
                        <a16:creationId xmlns:a16="http://schemas.microsoft.com/office/drawing/2014/main" id="{E798D9F0-50CB-4FB4-B148-E449F5B171A8}"/>
                      </a:ext>
                    </a:extLst>
                  </p:cNvPr>
                  <p:cNvGrpSpPr/>
                  <p:nvPr/>
                </p:nvGrpSpPr>
                <p:grpSpPr>
                  <a:xfrm>
                    <a:off x="7957892" y="115781"/>
                    <a:ext cx="3715728" cy="3199572"/>
                    <a:chOff x="7957892" y="115781"/>
                    <a:chExt cx="3715728" cy="3199572"/>
                  </a:xfrm>
                </p:grpSpPr>
                <p:pic>
                  <p:nvPicPr>
                    <p:cNvPr id="57" name="Picture 56">
                      <a:extLst>
                        <a:ext uri="{FF2B5EF4-FFF2-40B4-BE49-F238E27FC236}">
                          <a16:creationId xmlns:a16="http://schemas.microsoft.com/office/drawing/2014/main" id="{B9979146-A9B9-4B68-AA68-00C7509D065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8" cstate="screen">
                      <a:extLst>
                        <a:ext uri="{BEBA8EAE-BF5A-486C-A8C5-ECC9F3942E4B}">
                          <a14:imgProps xmlns:a14="http://schemas.microsoft.com/office/drawing/2010/main">
                            <a14:imgLayer r:embed="rId9">
                              <a14:imgEffect>
                                <a14:sharpenSoften amount="30000"/>
                              </a14:imgEffect>
                              <a14:imgEffect>
                                <a14:brightnessContrast contrast="3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7957892" y="572153"/>
                      <a:ext cx="3715728" cy="274320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58" name="TextBox 57">
                      <a:extLst>
                        <a:ext uri="{FF2B5EF4-FFF2-40B4-BE49-F238E27FC236}">
                          <a16:creationId xmlns:a16="http://schemas.microsoft.com/office/drawing/2014/main" id="{B587A3B7-338C-47BA-B9A2-576EF46CE63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46630" y="115781"/>
                      <a:ext cx="233825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dirty="0"/>
                        <a:t>15 Aug 2021</a:t>
                      </a:r>
                    </a:p>
                  </p:txBody>
                </p:sp>
              </p:grpSp>
              <p:sp>
                <p:nvSpPr>
                  <p:cNvPr id="56" name="Oval 55">
                    <a:extLst>
                      <a:ext uri="{FF2B5EF4-FFF2-40B4-BE49-F238E27FC236}">
                        <a16:creationId xmlns:a16="http://schemas.microsoft.com/office/drawing/2014/main" id="{20CB34C4-18CD-4553-8DF8-D1B08EDA312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0253360" y="1904563"/>
                    <a:ext cx="91440" cy="9144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7FBB16A0-AD3C-4237-A6D7-3E3E272B15FB}"/>
                    </a:ext>
                  </a:extLst>
                </p:cNvPr>
                <p:cNvGrpSpPr/>
                <p:nvPr/>
              </p:nvGrpSpPr>
              <p:grpSpPr>
                <a:xfrm>
                  <a:off x="4065161" y="115781"/>
                  <a:ext cx="3715728" cy="3199572"/>
                  <a:chOff x="4065161" y="115781"/>
                  <a:chExt cx="3715728" cy="3199572"/>
                </a:xfrm>
              </p:grpSpPr>
              <p:pic>
                <p:nvPicPr>
                  <p:cNvPr id="52" name="Picture 51">
                    <a:extLst>
                      <a:ext uri="{FF2B5EF4-FFF2-40B4-BE49-F238E27FC236}">
                        <a16:creationId xmlns:a16="http://schemas.microsoft.com/office/drawing/2014/main" id="{946EB236-0FE1-40E8-A7CE-EB2A3A1B6A2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0" cstate="screen">
                    <a:extLst>
                      <a:ext uri="{BEBA8EAE-BF5A-486C-A8C5-ECC9F3942E4B}">
                        <a14:imgProps xmlns:a14="http://schemas.microsoft.com/office/drawing/2010/main">
                          <a14:imgLayer r:embed="rId11">
                            <a14:imgEffect>
                              <a14:sharpenSoften amount="30000"/>
                            </a14:imgEffect>
                            <a14:imgEffect>
                              <a14:brightnessContrast contrast="3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4065161" y="572153"/>
                    <a:ext cx="3715728" cy="2743200"/>
                  </a:xfrm>
                  <a:prstGeom prst="rect">
                    <a:avLst/>
                  </a:prstGeom>
                </p:spPr>
              </p:pic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D69C10A2-2F80-4C17-A8F6-92492CA394A6}"/>
                      </a:ext>
                    </a:extLst>
                  </p:cNvPr>
                  <p:cNvSpPr txBox="1"/>
                  <p:nvPr/>
                </p:nvSpPr>
                <p:spPr>
                  <a:xfrm>
                    <a:off x="4926874" y="115781"/>
                    <a:ext cx="233825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/>
                      <a:t>14 Aug 2021</a:t>
                    </a:r>
                  </a:p>
                </p:txBody>
              </p:sp>
              <p:sp>
                <p:nvSpPr>
                  <p:cNvPr id="54" name="Oval 53">
                    <a:extLst>
                      <a:ext uri="{FF2B5EF4-FFF2-40B4-BE49-F238E27FC236}">
                        <a16:creationId xmlns:a16="http://schemas.microsoft.com/office/drawing/2014/main" id="{BDA9D847-986B-4354-9CE6-6581B15AEAE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flipH="1">
                    <a:off x="6358296" y="1895417"/>
                    <a:ext cx="91440" cy="9144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87E2A2FD-A864-48F6-BD5C-0BA89A46E6A5}"/>
                    </a:ext>
                  </a:extLst>
                </p:cNvPr>
                <p:cNvGrpSpPr/>
                <p:nvPr/>
              </p:nvGrpSpPr>
              <p:grpSpPr>
                <a:xfrm>
                  <a:off x="172430" y="115781"/>
                  <a:ext cx="3715728" cy="3199572"/>
                  <a:chOff x="172430" y="115781"/>
                  <a:chExt cx="3715728" cy="3199572"/>
                </a:xfrm>
              </p:grpSpPr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477AAA97-9969-49D3-8DA7-831236AF2655}"/>
                      </a:ext>
                    </a:extLst>
                  </p:cNvPr>
                  <p:cNvSpPr txBox="1"/>
                  <p:nvPr/>
                </p:nvSpPr>
                <p:spPr>
                  <a:xfrm>
                    <a:off x="861168" y="115781"/>
                    <a:ext cx="233825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/>
                      <a:t>13 Aug 2021</a:t>
                    </a:r>
                  </a:p>
                </p:txBody>
              </p:sp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E516ACE8-8F99-40C3-8E8E-BDC697E7A64A}"/>
                      </a:ext>
                    </a:extLst>
                  </p:cNvPr>
                  <p:cNvGrpSpPr/>
                  <p:nvPr/>
                </p:nvGrpSpPr>
                <p:grpSpPr>
                  <a:xfrm>
                    <a:off x="172430" y="572153"/>
                    <a:ext cx="3715728" cy="2743200"/>
                    <a:chOff x="172430" y="572153"/>
                    <a:chExt cx="3715728" cy="2743200"/>
                  </a:xfrm>
                </p:grpSpPr>
                <p:pic>
                  <p:nvPicPr>
                    <p:cNvPr id="50" name="Picture 49">
                      <a:extLst>
                        <a:ext uri="{FF2B5EF4-FFF2-40B4-BE49-F238E27FC236}">
                          <a16:creationId xmlns:a16="http://schemas.microsoft.com/office/drawing/2014/main" id="{F49758AD-A60A-4096-AA21-9220361CC6F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12" cstate="screen">
                      <a:extLst>
                        <a:ext uri="{BEBA8EAE-BF5A-486C-A8C5-ECC9F3942E4B}">
                          <a14:imgProps xmlns:a14="http://schemas.microsoft.com/office/drawing/2010/main">
                            <a14:imgLayer r:embed="rId13">
                              <a14:imgEffect>
                                <a14:sharpenSoften amount="30000"/>
                              </a14:imgEffect>
                              <a14:imgEffect>
                                <a14:brightnessContrast contrast="3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172430" y="572153"/>
                      <a:ext cx="3715728" cy="274320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51" name="Oval 50">
                      <a:extLst>
                        <a:ext uri="{FF2B5EF4-FFF2-40B4-BE49-F238E27FC236}">
                          <a16:creationId xmlns:a16="http://schemas.microsoft.com/office/drawing/2014/main" id="{64E915A0-6D57-44B3-BB3E-71E694D1460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flipH="1">
                      <a:off x="2474273" y="1904563"/>
                      <a:ext cx="91440" cy="9144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3" name="Arrow: Right 2">
              <a:extLst>
                <a:ext uri="{FF2B5EF4-FFF2-40B4-BE49-F238E27FC236}">
                  <a16:creationId xmlns:a16="http://schemas.microsoft.com/office/drawing/2014/main" id="{4663FC0B-F8F4-4BC2-ADD9-C96875254899}"/>
                </a:ext>
              </a:extLst>
            </p:cNvPr>
            <p:cNvSpPr/>
            <p:nvPr/>
          </p:nvSpPr>
          <p:spPr>
            <a:xfrm rot="787358">
              <a:off x="2341399" y="2033810"/>
              <a:ext cx="627377" cy="223973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Arrow: Right 58">
              <a:extLst>
                <a:ext uri="{FF2B5EF4-FFF2-40B4-BE49-F238E27FC236}">
                  <a16:creationId xmlns:a16="http://schemas.microsoft.com/office/drawing/2014/main" id="{CD116DFB-1121-4FF8-823A-EFED6D247ACE}"/>
                </a:ext>
              </a:extLst>
            </p:cNvPr>
            <p:cNvSpPr/>
            <p:nvPr/>
          </p:nvSpPr>
          <p:spPr>
            <a:xfrm rot="7999080">
              <a:off x="6234469" y="2033810"/>
              <a:ext cx="627377" cy="223973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Arrow: Right 59">
              <a:extLst>
                <a:ext uri="{FF2B5EF4-FFF2-40B4-BE49-F238E27FC236}">
                  <a16:creationId xmlns:a16="http://schemas.microsoft.com/office/drawing/2014/main" id="{FE29B9B6-751A-45AC-80E9-1B095E466081}"/>
                </a:ext>
              </a:extLst>
            </p:cNvPr>
            <p:cNvSpPr/>
            <p:nvPr/>
          </p:nvSpPr>
          <p:spPr>
            <a:xfrm rot="21148320">
              <a:off x="10084777" y="2289630"/>
              <a:ext cx="627377" cy="223973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Arrow: Right 60">
              <a:extLst>
                <a:ext uri="{FF2B5EF4-FFF2-40B4-BE49-F238E27FC236}">
                  <a16:creationId xmlns:a16="http://schemas.microsoft.com/office/drawing/2014/main" id="{94A1A5DE-7CAF-404D-8037-D01EB4B93801}"/>
                </a:ext>
              </a:extLst>
            </p:cNvPr>
            <p:cNvSpPr/>
            <p:nvPr/>
          </p:nvSpPr>
          <p:spPr>
            <a:xfrm rot="20953845">
              <a:off x="2373747" y="5231241"/>
              <a:ext cx="627377" cy="223973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Arrow: Right 61">
              <a:extLst>
                <a:ext uri="{FF2B5EF4-FFF2-40B4-BE49-F238E27FC236}">
                  <a16:creationId xmlns:a16="http://schemas.microsoft.com/office/drawing/2014/main" id="{FB9D2B5C-7038-408F-95DA-2D9375CDEEEB}"/>
                </a:ext>
              </a:extLst>
            </p:cNvPr>
            <p:cNvSpPr/>
            <p:nvPr/>
          </p:nvSpPr>
          <p:spPr>
            <a:xfrm rot="20277058">
              <a:off x="6498172" y="5427228"/>
              <a:ext cx="627377" cy="223973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Arrow: Right 62">
              <a:extLst>
                <a:ext uri="{FF2B5EF4-FFF2-40B4-BE49-F238E27FC236}">
                  <a16:creationId xmlns:a16="http://schemas.microsoft.com/office/drawing/2014/main" id="{E38F98F0-6682-460A-851F-89178EF85B35}"/>
                </a:ext>
              </a:extLst>
            </p:cNvPr>
            <p:cNvSpPr/>
            <p:nvPr/>
          </p:nvSpPr>
          <p:spPr>
            <a:xfrm rot="19876727">
              <a:off x="9799166" y="5295154"/>
              <a:ext cx="627377" cy="223973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8CA216A-BF07-4772-A573-7D6522158811}"/>
                </a:ext>
              </a:extLst>
            </p:cNvPr>
            <p:cNvSpPr txBox="1"/>
            <p:nvPr/>
          </p:nvSpPr>
          <p:spPr>
            <a:xfrm>
              <a:off x="3179340" y="1992802"/>
              <a:ext cx="66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solidFill>
                    <a:schemeClr val="bg1"/>
                  </a:solidFill>
                </a:rPr>
                <a:t>St 9</a:t>
              </a:r>
            </a:p>
          </p:txBody>
        </p:sp>
      </p:grpSp>
      <p:sp>
        <p:nvSpPr>
          <p:cNvPr id="64" name="Title 1">
            <a:extLst>
              <a:ext uri="{FF2B5EF4-FFF2-40B4-BE49-F238E27FC236}">
                <a16:creationId xmlns:a16="http://schemas.microsoft.com/office/drawing/2014/main" id="{1FB13787-34B8-4CD3-8E02-9B4B422CDFF0}"/>
              </a:ext>
            </a:extLst>
          </p:cNvPr>
          <p:cNvSpPr txBox="1">
            <a:spLocks/>
          </p:cNvSpPr>
          <p:nvPr/>
        </p:nvSpPr>
        <p:spPr>
          <a:xfrm>
            <a:off x="1517067" y="47218"/>
            <a:ext cx="10029474" cy="53539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0000"/>
                </a:solidFill>
              </a:rPr>
              <a:t>Wind Barbs</a:t>
            </a:r>
          </a:p>
        </p:txBody>
      </p:sp>
    </p:spTree>
    <p:extLst>
      <p:ext uri="{BB962C8B-B14F-4D97-AF65-F5344CB8AC3E}">
        <p14:creationId xmlns:p14="http://schemas.microsoft.com/office/powerpoint/2010/main" val="869068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DCFAD-072C-49D5-81CA-14A316812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AVIRIS-NG Airborne Data Analysis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163F90F2-5C81-48B6-8872-8B1AE780A54E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715911029"/>
              </p:ext>
            </p:extLst>
          </p:nvPr>
        </p:nvGraphicFramePr>
        <p:xfrm>
          <a:off x="164559" y="4253850"/>
          <a:ext cx="4513248" cy="235071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00823">
                  <a:extLst>
                    <a:ext uri="{9D8B030D-6E8A-4147-A177-3AD203B41FA5}">
                      <a16:colId xmlns:a16="http://schemas.microsoft.com/office/drawing/2014/main" val="1879907035"/>
                    </a:ext>
                  </a:extLst>
                </a:gridCol>
                <a:gridCol w="1279288">
                  <a:extLst>
                    <a:ext uri="{9D8B030D-6E8A-4147-A177-3AD203B41FA5}">
                      <a16:colId xmlns:a16="http://schemas.microsoft.com/office/drawing/2014/main" val="3183709472"/>
                    </a:ext>
                  </a:extLst>
                </a:gridCol>
                <a:gridCol w="1167381">
                  <a:extLst>
                    <a:ext uri="{9D8B030D-6E8A-4147-A177-3AD203B41FA5}">
                      <a16:colId xmlns:a16="http://schemas.microsoft.com/office/drawing/2014/main" val="2760483346"/>
                    </a:ext>
                  </a:extLst>
                </a:gridCol>
                <a:gridCol w="1265756">
                  <a:extLst>
                    <a:ext uri="{9D8B030D-6E8A-4147-A177-3AD203B41FA5}">
                      <a16:colId xmlns:a16="http://schemas.microsoft.com/office/drawing/2014/main" val="3656176316"/>
                    </a:ext>
                  </a:extLst>
                </a:gridCol>
              </a:tblGrid>
              <a:tr h="58214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DOC, mg/L (AVIRIS-NG)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DOC, mg/L (ASD)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DOC, mg/L (SVC)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2583092"/>
                  </a:ext>
                </a:extLst>
              </a:tr>
              <a:tr h="478773">
                <a:tc>
                  <a:txBody>
                    <a:bodyPr/>
                    <a:lstStyle/>
                    <a:p>
                      <a:r>
                        <a:rPr lang="en-US" dirty="0" err="1"/>
                        <a:t>Stn</a:t>
                      </a:r>
                      <a:r>
                        <a:rPr lang="en-US" dirty="0"/>
                        <a:t> 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1.65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0836100"/>
                  </a:ext>
                </a:extLst>
              </a:tr>
              <a:tr h="478773">
                <a:tc>
                  <a:txBody>
                    <a:bodyPr/>
                    <a:lstStyle/>
                    <a:p>
                      <a:r>
                        <a:rPr lang="en-US" dirty="0" err="1"/>
                        <a:t>Stn</a:t>
                      </a:r>
                      <a:r>
                        <a:rPr lang="en-US" dirty="0"/>
                        <a:t> 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8952454"/>
                  </a:ext>
                </a:extLst>
              </a:tr>
              <a:tr h="478773">
                <a:tc>
                  <a:txBody>
                    <a:bodyPr/>
                    <a:lstStyle/>
                    <a:p>
                      <a:r>
                        <a:rPr lang="en-US" dirty="0" err="1"/>
                        <a:t>Stn</a:t>
                      </a:r>
                      <a:r>
                        <a:rPr lang="en-US" dirty="0"/>
                        <a:t> 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7339599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370F4D16-F19E-45F0-93F3-8237CED12495}"/>
              </a:ext>
            </a:extLst>
          </p:cNvPr>
          <p:cNvGrpSpPr>
            <a:grpSpLocks noChangeAspect="1"/>
          </p:cNvGrpSpPr>
          <p:nvPr/>
        </p:nvGrpSpPr>
        <p:grpSpPr>
          <a:xfrm>
            <a:off x="767644" y="1329001"/>
            <a:ext cx="10981325" cy="5368664"/>
            <a:chOff x="422886" y="1486171"/>
            <a:chExt cx="11599104" cy="567069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172A439-256A-4983-A245-F552733F8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6000" y="1486171"/>
              <a:ext cx="5925990" cy="4060902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BBDF5F2-9362-4495-9ED4-EF11B2BDD1AA}"/>
                </a:ext>
              </a:extLst>
            </p:cNvPr>
            <p:cNvSpPr txBox="1"/>
            <p:nvPr/>
          </p:nvSpPr>
          <p:spPr>
            <a:xfrm>
              <a:off x="8270276" y="1630131"/>
              <a:ext cx="3751714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/>
                <a:t>Retrieved Dissolved Organic Carbon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4843CCD-D219-4482-BE4D-E6FB02DFFDD6}"/>
                </a:ext>
              </a:extLst>
            </p:cNvPr>
            <p:cNvGrpSpPr/>
            <p:nvPr/>
          </p:nvGrpSpPr>
          <p:grpSpPr>
            <a:xfrm>
              <a:off x="5222275" y="5230183"/>
              <a:ext cx="5983976" cy="1926678"/>
              <a:chOff x="206631" y="1020222"/>
              <a:chExt cx="5983976" cy="1926678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347C0898-91FE-40AA-8BE2-77FEF9E524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-5500"/>
              <a:stretch/>
            </p:blipFill>
            <p:spPr>
              <a:xfrm>
                <a:off x="206631" y="1020222"/>
                <a:ext cx="4596700" cy="692266"/>
              </a:xfrm>
              <a:prstGeom prst="rect">
                <a:avLst/>
              </a:prstGeom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21D9E8D-6370-4444-8061-D7E55E7292CC}"/>
                  </a:ext>
                </a:extLst>
              </p:cNvPr>
              <p:cNvSpPr txBox="1"/>
              <p:nvPr/>
            </p:nvSpPr>
            <p:spPr>
              <a:xfrm>
                <a:off x="1523048" y="1553002"/>
                <a:ext cx="40972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(from Cao and </a:t>
                </a:r>
                <a:r>
                  <a:rPr lang="en-US" dirty="0" err="1"/>
                  <a:t>Tzortziou</a:t>
                </a:r>
                <a:r>
                  <a:rPr lang="en-US" dirty="0"/>
                  <a:t>, 2021)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DE1D9EE-E464-46A5-B1E5-D043429AF973}"/>
                  </a:ext>
                </a:extLst>
              </p:cNvPr>
              <p:cNvSpPr txBox="1"/>
              <p:nvPr/>
            </p:nvSpPr>
            <p:spPr>
              <a:xfrm>
                <a:off x="239728" y="1838904"/>
                <a:ext cx="1524000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/>
                  <a:t>B1: 442 nm</a:t>
                </a:r>
              </a:p>
              <a:p>
                <a:r>
                  <a:rPr lang="en-US" dirty="0"/>
                  <a:t>B2: 487 nm</a:t>
                </a:r>
              </a:p>
              <a:p>
                <a:r>
                  <a:rPr lang="en-US" dirty="0"/>
                  <a:t>B3: 563 nm</a:t>
                </a:r>
              </a:p>
              <a:p>
                <a:r>
                  <a:rPr lang="en-US" dirty="0"/>
                  <a:t>B4: 663 nm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D8910DB-990A-4271-911A-77B26267D970}"/>
                  </a:ext>
                </a:extLst>
              </p:cNvPr>
              <p:cNvSpPr txBox="1"/>
              <p:nvPr/>
            </p:nvSpPr>
            <p:spPr>
              <a:xfrm>
                <a:off x="1578231" y="2005766"/>
                <a:ext cx="46123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Band locations chosen based on the closest AVIRIS-NG bands to the bands used in Cao &amp; </a:t>
                </a:r>
                <a:r>
                  <a:rPr lang="en-US" dirty="0" err="1"/>
                  <a:t>Tzortziou</a:t>
                </a:r>
                <a:r>
                  <a:rPr lang="en-US" dirty="0"/>
                  <a:t> (2021)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B9AB300-8E6F-4056-A4C8-159644B33DB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22886" y="1486171"/>
              <a:ext cx="4855011" cy="3352800"/>
              <a:chOff x="569761" y="1371600"/>
              <a:chExt cx="6951482" cy="4800608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A0CE82AC-982C-4672-AABB-7C988FB9FA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clrChange>
                  <a:clrFrom>
                    <a:srgbClr val="0A0A0B"/>
                  </a:clrFrom>
                  <a:clrTo>
                    <a:srgbClr val="0A0A0B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9761" y="1371600"/>
                <a:ext cx="6951482" cy="4800608"/>
              </a:xfrm>
              <a:prstGeom prst="rect">
                <a:avLst/>
              </a:prstGeom>
            </p:spPr>
          </p:pic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9757316-52F5-49D3-A4DF-DD2AACA9D3B4}"/>
                  </a:ext>
                </a:extLst>
              </p:cNvPr>
              <p:cNvSpPr/>
              <p:nvPr/>
            </p:nvSpPr>
            <p:spPr>
              <a:xfrm>
                <a:off x="4190994" y="4191009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7A500FF-B6D2-4DEB-AE7F-0CCDEA45B85C}"/>
                  </a:ext>
                </a:extLst>
              </p:cNvPr>
              <p:cNvSpPr/>
              <p:nvPr/>
            </p:nvSpPr>
            <p:spPr>
              <a:xfrm>
                <a:off x="2704007" y="3464566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5DD7AD6B-9066-4C69-943C-4104C71AD23E}"/>
                  </a:ext>
                </a:extLst>
              </p:cNvPr>
              <p:cNvSpPr/>
              <p:nvPr/>
            </p:nvSpPr>
            <p:spPr>
              <a:xfrm>
                <a:off x="844727" y="3643092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6C5FA47-C2C9-4D90-8E70-CADF5E8CF201}"/>
                  </a:ext>
                </a:extLst>
              </p:cNvPr>
              <p:cNvSpPr txBox="1"/>
              <p:nvPr/>
            </p:nvSpPr>
            <p:spPr>
              <a:xfrm>
                <a:off x="4213853" y="3889115"/>
                <a:ext cx="376645" cy="2808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12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3582DEE-CC98-45F8-AD24-02B544956738}"/>
                  </a:ext>
                </a:extLst>
              </p:cNvPr>
              <p:cNvSpPr txBox="1"/>
              <p:nvPr/>
            </p:nvSpPr>
            <p:spPr>
              <a:xfrm>
                <a:off x="2749725" y="3167755"/>
                <a:ext cx="376645" cy="2808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13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B8DFC51-ABBC-408F-A8EB-15538EDD9BFD}"/>
                  </a:ext>
                </a:extLst>
              </p:cNvPr>
              <p:cNvSpPr txBox="1"/>
              <p:nvPr/>
            </p:nvSpPr>
            <p:spPr>
              <a:xfrm>
                <a:off x="844728" y="3335745"/>
                <a:ext cx="376645" cy="2808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14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78269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84F20-433F-42FB-9DB5-C19BF4759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488" y="64179"/>
            <a:ext cx="10963470" cy="735887"/>
          </a:xfrm>
        </p:spPr>
        <p:txBody>
          <a:bodyPr>
            <a:normAutofit/>
          </a:bodyPr>
          <a:lstStyle/>
          <a:p>
            <a:r>
              <a:rPr lang="en-US" sz="4000" dirty="0"/>
              <a:t>Arctic Coastal Ecosystem Project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DDD981-8424-4A31-8443-5DD0A776C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82A2E-6243-4156-903F-EF4AA4FA88B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DE9104-37C1-4DEC-857E-C1565B695F70}"/>
              </a:ext>
            </a:extLst>
          </p:cNvPr>
          <p:cNvSpPr txBox="1"/>
          <p:nvPr/>
        </p:nvSpPr>
        <p:spPr>
          <a:xfrm>
            <a:off x="8389962" y="6332156"/>
            <a:ext cx="2663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(Blake Clark, NASA GSFC)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614185-5712-4224-9B67-93F4405C809E}"/>
              </a:ext>
            </a:extLst>
          </p:cNvPr>
          <p:cNvSpPr txBox="1"/>
          <p:nvPr/>
        </p:nvSpPr>
        <p:spPr>
          <a:xfrm>
            <a:off x="167922" y="1386865"/>
            <a:ext cx="688909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From ~50 m MSL around the lower reaches of the rivers to the continental shelf break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Spatial resolution: ~50 m in the shallowest parts to ~2.5 km offshore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Model forced using measured and interpolated physical and biological data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35A858-8EEA-43D7-914C-BF0DD206A4B2}"/>
              </a:ext>
            </a:extLst>
          </p:cNvPr>
          <p:cNvSpPr txBox="1"/>
          <p:nvPr/>
        </p:nvSpPr>
        <p:spPr>
          <a:xfrm>
            <a:off x="70535" y="4152555"/>
            <a:ext cx="70838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model will include components that deal with hydrodynamics, sediment transport, light attenuation, and trophic linkages/dynamics to model the physical and biological response to environmental changes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E49C3D-A43D-4AEA-A9CF-39E7F6348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1788" y="1203163"/>
            <a:ext cx="4673030" cy="22258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840B82-EABC-44C5-9841-B2110C2B89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7172" y="3571126"/>
            <a:ext cx="4401569" cy="263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391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791223" y="276695"/>
            <a:ext cx="9771776" cy="4096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FBBE08"/>
                </a:solidFill>
                <a:latin typeface="Arial"/>
                <a:cs typeface="Arial"/>
              </a:rPr>
              <a:t>Conclusion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4919828-4CA4-400B-A55A-943B239C6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298" y="1410789"/>
            <a:ext cx="11766508" cy="528598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800" dirty="0">
                <a:solidFill>
                  <a:srgbClr val="000000"/>
                </a:solidFill>
              </a:rPr>
              <a:t>Pigment concentrations are generally low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800" dirty="0">
                <a:solidFill>
                  <a:srgbClr val="000000"/>
                </a:solidFill>
              </a:rPr>
              <a:t>As expected, nearshore waters are distinctly different from offshore waters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800" dirty="0"/>
              <a:t>Interesting phenomenon at one particular offshore stations that suggests interesting ocean circulation/mixing process that deserves further investigation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800" dirty="0">
                <a:solidFill>
                  <a:srgbClr val="000000"/>
                </a:solidFill>
              </a:rPr>
              <a:t>Algorithm development for biophysical parameters ongoing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800" dirty="0"/>
              <a:t>Coastal Arctic aquatic ecosystem under development</a:t>
            </a:r>
            <a:endParaRPr lang="en-US" sz="280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283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71D97E-7A67-4E92-A3A3-85588FEB3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955" y="1255594"/>
            <a:ext cx="11768851" cy="5325711"/>
          </a:xfrm>
        </p:spPr>
        <p:txBody>
          <a:bodyPr anchor="ctr"/>
          <a:lstStyle/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0000" dirty="0">
                <a:solidFill>
                  <a:schemeClr val="tx1"/>
                </a:solidFill>
                <a:latin typeface="Monotype Corsiva" panose="03010101010201010101" pitchFamily="66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668072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73CA9F0-6B2F-433E-970C-1D40B0F25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Properties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12F1B34-6EE4-4035-BBA7-5B5322EFA1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016" y="4444681"/>
            <a:ext cx="3884526" cy="193424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8D272E7-127C-4518-92C0-FCF3F13E7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41" y="3807579"/>
            <a:ext cx="2134293" cy="63710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F2796B7-CE4A-4F22-B5C0-A5706E82B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93574"/>
            <a:ext cx="3886200" cy="237444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010490E-F73E-49D2-9816-A5F3BC2DFCBF}"/>
              </a:ext>
            </a:extLst>
          </p:cNvPr>
          <p:cNvGrpSpPr/>
          <p:nvPr/>
        </p:nvGrpSpPr>
        <p:grpSpPr>
          <a:xfrm>
            <a:off x="4073258" y="1237586"/>
            <a:ext cx="3886200" cy="2762371"/>
            <a:chOff x="4073258" y="1151213"/>
            <a:chExt cx="3886200" cy="276237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3153BDE-6BFA-4C05-99FF-5A9508B14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73258" y="1539140"/>
              <a:ext cx="3886200" cy="237444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9BB2214C-33D4-4F68-B6F6-FE296248B994}"/>
                    </a:ext>
                  </a:extLst>
                </p:cNvPr>
                <p:cNvSpPr/>
                <p:nvPr/>
              </p:nvSpPr>
              <p:spPr>
                <a:xfrm>
                  <a:off x="4940052" y="1151213"/>
                  <a:ext cx="2677656" cy="38792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  <m:r>
                          <a:rPr lang="en-U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sSup>
                          <m:sSup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9BB2214C-33D4-4F68-B6F6-FE296248B9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0052" y="1151213"/>
                  <a:ext cx="2677656" cy="38792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B0394C0-1097-4DC5-B119-E5E236F52B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7959" y="1425829"/>
            <a:ext cx="3886200" cy="24976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B71A06A-B62B-451A-864E-534BB097B88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3841" y="4016666"/>
            <a:ext cx="3724118" cy="2286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2EEDCE8-8F02-4EE7-A61D-60EA684C649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2719" y="4070565"/>
            <a:ext cx="365668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087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730AB5-4186-4F7C-B0FE-F36043E095DF}"/>
              </a:ext>
            </a:extLst>
          </p:cNvPr>
          <p:cNvGrpSpPr>
            <a:grpSpLocks noChangeAspect="1"/>
          </p:cNvGrpSpPr>
          <p:nvPr/>
        </p:nvGrpSpPr>
        <p:grpSpPr>
          <a:xfrm>
            <a:off x="1321286" y="976386"/>
            <a:ext cx="10174226" cy="5716735"/>
            <a:chOff x="424236" y="279204"/>
            <a:chExt cx="11626953" cy="653299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74B2F12-341E-7E4D-A39F-B40D6C809A9A}"/>
                </a:ext>
              </a:extLst>
            </p:cNvPr>
            <p:cNvGrpSpPr/>
            <p:nvPr/>
          </p:nvGrpSpPr>
          <p:grpSpPr>
            <a:xfrm>
              <a:off x="424236" y="279204"/>
              <a:ext cx="11626953" cy="6532998"/>
              <a:chOff x="236668" y="279204"/>
              <a:chExt cx="11626953" cy="6532998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4CDF9E4B-6713-B540-B7B9-2C1BC613969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36668" y="849853"/>
                <a:ext cx="10050404" cy="5825826"/>
              </a:xfrm>
              <a:prstGeom prst="rect">
                <a:avLst/>
              </a:prstGeom>
            </p:spPr>
          </p:pic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F7D7A65C-DFE5-F24D-8D56-186C18FD7C13}"/>
                  </a:ext>
                </a:extLst>
              </p:cNvPr>
              <p:cNvGrpSpPr/>
              <p:nvPr/>
            </p:nvGrpSpPr>
            <p:grpSpPr>
              <a:xfrm>
                <a:off x="10628215" y="582099"/>
                <a:ext cx="1235406" cy="6230103"/>
                <a:chOff x="7712892" y="494852"/>
                <a:chExt cx="1235406" cy="6230103"/>
              </a:xfrm>
            </p:grpSpPr>
            <p:pic>
              <p:nvPicPr>
                <p:cNvPr id="7" name="Picture 2" descr="rainbow color table">
                  <a:extLst>
                    <a:ext uri="{FF2B5EF4-FFF2-40B4-BE49-F238E27FC236}">
                      <a16:creationId xmlns:a16="http://schemas.microsoft.com/office/drawing/2014/main" id="{170B926A-0DC1-9F4D-8025-DA733ABAA41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 rot="16200000">
                  <a:off x="5158502" y="3750312"/>
                  <a:ext cx="5491371" cy="20682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DF9E1CE-AB6B-CE48-AC33-C76A507447D0}"/>
                    </a:ext>
                  </a:extLst>
                </p:cNvPr>
                <p:cNvSpPr txBox="1"/>
                <p:nvPr/>
              </p:nvSpPr>
              <p:spPr>
                <a:xfrm>
                  <a:off x="8141736" y="933259"/>
                  <a:ext cx="806562" cy="57916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7000"/>
                    </a:spcAft>
                  </a:pPr>
                  <a:r>
                    <a:rPr 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0.4</a:t>
                  </a:r>
                </a:p>
                <a:p>
                  <a:pPr>
                    <a:spcAft>
                      <a:spcPts val="7000"/>
                    </a:spcAft>
                  </a:pPr>
                  <a:r>
                    <a:rPr 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0.3</a:t>
                  </a:r>
                </a:p>
                <a:p>
                  <a:pPr>
                    <a:spcAft>
                      <a:spcPts val="7000"/>
                    </a:spcAft>
                  </a:pPr>
                  <a:r>
                    <a:rPr 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0.2</a:t>
                  </a:r>
                </a:p>
                <a:p>
                  <a:pPr>
                    <a:spcAft>
                      <a:spcPts val="7000"/>
                    </a:spcAft>
                  </a:pPr>
                  <a:r>
                    <a:rPr 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0.1</a:t>
                  </a:r>
                </a:p>
                <a:p>
                  <a:pPr>
                    <a:spcAft>
                      <a:spcPts val="7000"/>
                    </a:spcAft>
                  </a:pPr>
                  <a:r>
                    <a:rPr 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</a:p>
              </p:txBody>
            </p: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F5E7D47D-9B1C-2F40-9BD4-780027FF05C4}"/>
                    </a:ext>
                  </a:extLst>
                </p:cNvPr>
                <p:cNvCxnSpPr/>
                <p:nvPr/>
              </p:nvCxnSpPr>
              <p:spPr>
                <a:xfrm>
                  <a:off x="7712892" y="494852"/>
                  <a:ext cx="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CCC36728-8D24-5B4D-8355-C2F62E5D0913}"/>
                    </a:ext>
                  </a:extLst>
                </p:cNvPr>
                <p:cNvCxnSpPr/>
                <p:nvPr/>
              </p:nvCxnSpPr>
              <p:spPr>
                <a:xfrm>
                  <a:off x="7996411" y="1115871"/>
                  <a:ext cx="15406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BDA750E3-FCBA-604F-ABBC-8C8AB019142D}"/>
                    </a:ext>
                  </a:extLst>
                </p:cNvPr>
                <p:cNvCxnSpPr/>
                <p:nvPr/>
              </p:nvCxnSpPr>
              <p:spPr>
                <a:xfrm>
                  <a:off x="7996410" y="6574931"/>
                  <a:ext cx="15406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CF1906C8-54A0-D140-B935-966B10C8BAEB}"/>
                    </a:ext>
                  </a:extLst>
                </p:cNvPr>
                <p:cNvCxnSpPr/>
                <p:nvPr/>
              </p:nvCxnSpPr>
              <p:spPr>
                <a:xfrm>
                  <a:off x="7998199" y="2463221"/>
                  <a:ext cx="15406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5DB2AA64-1ECF-074F-BAE8-CEBF105D1C2C}"/>
                    </a:ext>
                  </a:extLst>
                </p:cNvPr>
                <p:cNvCxnSpPr/>
                <p:nvPr/>
              </p:nvCxnSpPr>
              <p:spPr>
                <a:xfrm>
                  <a:off x="8001778" y="3834258"/>
                  <a:ext cx="15406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DC2DB6E3-CD7B-EA41-AF66-65AECFB59462}"/>
                    </a:ext>
                  </a:extLst>
                </p:cNvPr>
                <p:cNvCxnSpPr/>
                <p:nvPr/>
              </p:nvCxnSpPr>
              <p:spPr>
                <a:xfrm>
                  <a:off x="7992808" y="5170849"/>
                  <a:ext cx="15406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53112E36-3D4F-BC45-B43D-2F6F132535FB}"/>
                    </a:ext>
                  </a:extLst>
                </p:cNvPr>
                <p:cNvSpPr txBox="1"/>
                <p:nvPr/>
              </p:nvSpPr>
              <p:spPr>
                <a:xfrm>
                  <a:off x="7782572" y="610493"/>
                  <a:ext cx="6639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i="1" dirty="0">
                      <a:latin typeface="Symbol" pitchFamily="2" charset="2"/>
                      <a:cs typeface="Times New Roman" panose="02020603050405020304" pitchFamily="18" charset="0"/>
                    </a:rPr>
                    <a:t>m</a:t>
                  </a:r>
                  <a:r>
                    <a:rPr lang="en-US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L/L</a:t>
                  </a:r>
                  <a:endPara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A4AF4BDE-6A94-2F44-810B-BFA0A273D5D4}"/>
                  </a:ext>
                </a:extLst>
              </p:cNvPr>
              <p:cNvSpPr/>
              <p:nvPr/>
            </p:nvSpPr>
            <p:spPr>
              <a:xfrm>
                <a:off x="3612699" y="4055631"/>
                <a:ext cx="193638" cy="206888"/>
              </a:xfrm>
              <a:prstGeom prst="ellipse">
                <a:avLst/>
              </a:prstGeom>
              <a:solidFill>
                <a:srgbClr val="1EEFA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E351B2D-CDD5-D34D-97EE-6CC4D74F3AF1}"/>
                  </a:ext>
                </a:extLst>
              </p:cNvPr>
              <p:cNvSpPr/>
              <p:nvPr/>
            </p:nvSpPr>
            <p:spPr>
              <a:xfrm>
                <a:off x="4264345" y="4157721"/>
                <a:ext cx="193638" cy="188080"/>
              </a:xfrm>
              <a:prstGeom prst="ellipse">
                <a:avLst/>
              </a:prstGeom>
              <a:solidFill>
                <a:srgbClr val="EF8C0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2BFDBEEC-31DD-DD48-8E1E-35318936882C}"/>
                  </a:ext>
                </a:extLst>
              </p:cNvPr>
              <p:cNvSpPr/>
              <p:nvPr/>
            </p:nvSpPr>
            <p:spPr>
              <a:xfrm>
                <a:off x="5125531" y="4439329"/>
                <a:ext cx="193638" cy="206888"/>
              </a:xfrm>
              <a:prstGeom prst="ellipse">
                <a:avLst/>
              </a:prstGeom>
              <a:solidFill>
                <a:srgbClr val="36EF0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B9A4BCC-6DDB-3145-ABBF-A02884D0C27F}"/>
                  </a:ext>
                </a:extLst>
              </p:cNvPr>
              <p:cNvSpPr/>
              <p:nvPr/>
            </p:nvSpPr>
            <p:spPr>
              <a:xfrm>
                <a:off x="5714794" y="4411245"/>
                <a:ext cx="193638" cy="188080"/>
              </a:xfrm>
              <a:prstGeom prst="ellipse">
                <a:avLst/>
              </a:prstGeom>
              <a:solidFill>
                <a:srgbClr val="0AEFBB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CF4547AF-03B5-7649-A8C9-6664F69B3D5D}"/>
                  </a:ext>
                </a:extLst>
              </p:cNvPr>
              <p:cNvSpPr/>
              <p:nvPr/>
            </p:nvSpPr>
            <p:spPr>
              <a:xfrm>
                <a:off x="6195438" y="4200232"/>
                <a:ext cx="193638" cy="188080"/>
              </a:xfrm>
              <a:prstGeom prst="ellipse">
                <a:avLst/>
              </a:prstGeom>
              <a:solidFill>
                <a:srgbClr val="0AEFBB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2CCCD911-41FC-CA46-9D89-05E660C491E8}"/>
                  </a:ext>
                </a:extLst>
              </p:cNvPr>
              <p:cNvSpPr/>
              <p:nvPr/>
            </p:nvSpPr>
            <p:spPr>
              <a:xfrm>
                <a:off x="6898827" y="4176789"/>
                <a:ext cx="193638" cy="188080"/>
              </a:xfrm>
              <a:prstGeom prst="ellipse">
                <a:avLst/>
              </a:prstGeom>
              <a:solidFill>
                <a:srgbClr val="197CE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89613DBB-5AE4-9145-ABF5-424FC1F0BF7A}"/>
                  </a:ext>
                </a:extLst>
              </p:cNvPr>
              <p:cNvSpPr/>
              <p:nvPr/>
            </p:nvSpPr>
            <p:spPr>
              <a:xfrm>
                <a:off x="7484981" y="4322099"/>
                <a:ext cx="193638" cy="188080"/>
              </a:xfrm>
              <a:prstGeom prst="ellipse">
                <a:avLst/>
              </a:prstGeom>
              <a:solidFill>
                <a:srgbClr val="1347E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118C836E-10EC-6946-A097-BF855113ABE5}"/>
                  </a:ext>
                </a:extLst>
              </p:cNvPr>
              <p:cNvSpPr/>
              <p:nvPr/>
            </p:nvSpPr>
            <p:spPr>
              <a:xfrm>
                <a:off x="7508427" y="3196686"/>
                <a:ext cx="193638" cy="188080"/>
              </a:xfrm>
              <a:prstGeom prst="ellipse">
                <a:avLst/>
              </a:prstGeom>
              <a:solidFill>
                <a:srgbClr val="172EE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401E96AB-AE0B-0142-B6C3-54014504423A}"/>
                  </a:ext>
                </a:extLst>
              </p:cNvPr>
              <p:cNvSpPr/>
              <p:nvPr/>
            </p:nvSpPr>
            <p:spPr>
              <a:xfrm>
                <a:off x="7689557" y="2444705"/>
                <a:ext cx="193638" cy="188080"/>
              </a:xfrm>
              <a:prstGeom prst="ellipse">
                <a:avLst/>
              </a:prstGeom>
              <a:solidFill>
                <a:srgbClr val="1848FB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96AA82AD-B7EF-9B4D-98D6-120D347426A5}"/>
                  </a:ext>
                </a:extLst>
              </p:cNvPr>
              <p:cNvSpPr/>
              <p:nvPr/>
            </p:nvSpPr>
            <p:spPr>
              <a:xfrm>
                <a:off x="6383014" y="3173246"/>
                <a:ext cx="193638" cy="188080"/>
              </a:xfrm>
              <a:prstGeom prst="ellipse">
                <a:avLst/>
              </a:prstGeom>
              <a:solidFill>
                <a:srgbClr val="1347E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19D7971A-97F4-DA42-AAF3-3AE752DBAEC6}"/>
                  </a:ext>
                </a:extLst>
              </p:cNvPr>
              <p:cNvSpPr/>
              <p:nvPr/>
            </p:nvSpPr>
            <p:spPr>
              <a:xfrm>
                <a:off x="5357034" y="3475551"/>
                <a:ext cx="193638" cy="188080"/>
              </a:xfrm>
              <a:prstGeom prst="ellipse">
                <a:avLst/>
              </a:prstGeom>
              <a:solidFill>
                <a:srgbClr val="168BE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FC20E15-37E9-4346-8B46-52C5FB4E00A0}"/>
                  </a:ext>
                </a:extLst>
              </p:cNvPr>
              <p:cNvSpPr txBox="1"/>
              <p:nvPr/>
            </p:nvSpPr>
            <p:spPr>
              <a:xfrm>
                <a:off x="3126388" y="279204"/>
                <a:ext cx="5564087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 Particle Volume (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8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&lt; 10 </a:t>
                </a:r>
                <a:r>
                  <a:rPr lang="en-US" sz="2800" b="1" dirty="0">
                    <a:latin typeface="Symbol" pitchFamily="2" charset="2"/>
                    <a:cs typeface="Times New Roman" panose="02020603050405020304" pitchFamily="18" charset="0"/>
                  </a:rPr>
                  <a:t>m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2921425-B0C5-4316-B435-844F555DE4D1}"/>
                </a:ext>
              </a:extLst>
            </p:cNvPr>
            <p:cNvGrpSpPr/>
            <p:nvPr/>
          </p:nvGrpSpPr>
          <p:grpSpPr>
            <a:xfrm>
              <a:off x="3585666" y="2541393"/>
              <a:ext cx="4830052" cy="2459266"/>
              <a:chOff x="3585666" y="2541393"/>
              <a:chExt cx="4830052" cy="2459266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188532B-729E-46F6-A8DD-950DC97387A8}"/>
                  </a:ext>
                </a:extLst>
              </p:cNvPr>
              <p:cNvSpPr txBox="1"/>
              <p:nvPr/>
            </p:nvSpPr>
            <p:spPr>
              <a:xfrm>
                <a:off x="3585666" y="3762766"/>
                <a:ext cx="29506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01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DA84E66-85B8-4097-9692-F9D1F1A3EDAA}"/>
                  </a:ext>
                </a:extLst>
              </p:cNvPr>
              <p:cNvSpPr txBox="1"/>
              <p:nvPr/>
            </p:nvSpPr>
            <p:spPr>
              <a:xfrm>
                <a:off x="4451913" y="4439329"/>
                <a:ext cx="29506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02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095FA0F-B04D-41AB-8CD2-A589F3498F6A}"/>
                  </a:ext>
                </a:extLst>
              </p:cNvPr>
              <p:cNvSpPr txBox="1"/>
              <p:nvPr/>
            </p:nvSpPr>
            <p:spPr>
              <a:xfrm>
                <a:off x="5301904" y="4723660"/>
                <a:ext cx="29506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03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6C62085-D5F2-4DEB-AE98-9F90FD5E22B8}"/>
                  </a:ext>
                </a:extLst>
              </p:cNvPr>
              <p:cNvSpPr txBox="1"/>
              <p:nvPr/>
            </p:nvSpPr>
            <p:spPr>
              <a:xfrm>
                <a:off x="5899899" y="4649622"/>
                <a:ext cx="29506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04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B555769-13E3-4F92-8F2E-E761118375CB}"/>
                  </a:ext>
                </a:extLst>
              </p:cNvPr>
              <p:cNvSpPr txBox="1"/>
              <p:nvPr/>
            </p:nvSpPr>
            <p:spPr>
              <a:xfrm>
                <a:off x="6390198" y="4460825"/>
                <a:ext cx="29506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05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5159C7B-2D8D-4F63-9053-EC40CFDADAE9}"/>
                  </a:ext>
                </a:extLst>
              </p:cNvPr>
              <p:cNvSpPr txBox="1"/>
              <p:nvPr/>
            </p:nvSpPr>
            <p:spPr>
              <a:xfrm>
                <a:off x="7056592" y="4469359"/>
                <a:ext cx="29506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06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65E912A-BE58-486F-A8A0-29856B6904F1}"/>
                  </a:ext>
                </a:extLst>
              </p:cNvPr>
              <p:cNvSpPr txBox="1"/>
              <p:nvPr/>
            </p:nvSpPr>
            <p:spPr>
              <a:xfrm>
                <a:off x="7709878" y="4581233"/>
                <a:ext cx="29506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07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BDEB2A0-66EA-415D-BE3E-D6AB7D1AB8FF}"/>
                  </a:ext>
                </a:extLst>
              </p:cNvPr>
              <p:cNvSpPr txBox="1"/>
              <p:nvPr/>
            </p:nvSpPr>
            <p:spPr>
              <a:xfrm>
                <a:off x="7893377" y="3330009"/>
                <a:ext cx="29506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08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9854306-FE12-4771-B685-0C76EA155DBA}"/>
                  </a:ext>
                </a:extLst>
              </p:cNvPr>
              <p:cNvSpPr txBox="1"/>
              <p:nvPr/>
            </p:nvSpPr>
            <p:spPr>
              <a:xfrm>
                <a:off x="8120651" y="2541393"/>
                <a:ext cx="29506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09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8CFD5A1-15EB-4B0E-9834-424F80620065}"/>
                  </a:ext>
                </a:extLst>
              </p:cNvPr>
              <p:cNvSpPr txBox="1"/>
              <p:nvPr/>
            </p:nvSpPr>
            <p:spPr>
              <a:xfrm>
                <a:off x="6801100" y="3267286"/>
                <a:ext cx="29506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10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601F9E5-4738-4539-B4E7-AF33FB98B8C2}"/>
                  </a:ext>
                </a:extLst>
              </p:cNvPr>
              <p:cNvSpPr txBox="1"/>
              <p:nvPr/>
            </p:nvSpPr>
            <p:spPr>
              <a:xfrm>
                <a:off x="5749641" y="3569591"/>
                <a:ext cx="29506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11</a:t>
                </a:r>
              </a:p>
            </p:txBody>
          </p:sp>
        </p:grpSp>
      </p:grpSp>
      <p:sp>
        <p:nvSpPr>
          <p:cNvPr id="18" name="Title 17">
            <a:extLst>
              <a:ext uri="{FF2B5EF4-FFF2-40B4-BE49-F238E27FC236}">
                <a16:creationId xmlns:a16="http://schemas.microsoft.com/office/drawing/2014/main" id="{768D4356-F80A-4028-91CE-EABB48059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Volume</a:t>
            </a:r>
          </a:p>
        </p:txBody>
      </p:sp>
    </p:spTree>
    <p:extLst>
      <p:ext uri="{BB962C8B-B14F-4D97-AF65-F5344CB8AC3E}">
        <p14:creationId xmlns:p14="http://schemas.microsoft.com/office/powerpoint/2010/main" val="2677727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749EF748-6C43-5744-9CC8-9E9E65DC3088}"/>
              </a:ext>
            </a:extLst>
          </p:cNvPr>
          <p:cNvSpPr txBox="1">
            <a:spLocks/>
          </p:cNvSpPr>
          <p:nvPr/>
        </p:nvSpPr>
        <p:spPr>
          <a:xfrm>
            <a:off x="914844" y="6176963"/>
            <a:ext cx="6124196" cy="681037"/>
          </a:xfrm>
          <a:prstGeom prst="rect">
            <a:avLst/>
          </a:prstGeom>
        </p:spPr>
        <p:txBody>
          <a:bodyPr vert="horz" lIns="182880" tIns="45720" rIns="18288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383D47"/>
                </a:solidFill>
                <a:latin typeface="Helvetica Light" panose="020B04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Hisatomo Waga ● International Arctic Research Center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0C272FA-2487-774E-B2F1-13C7F9C99D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661" y="5957089"/>
            <a:ext cx="706183" cy="70962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0986865-DA26-1243-82E7-96BD98684E7D}"/>
              </a:ext>
            </a:extLst>
          </p:cNvPr>
          <p:cNvCxnSpPr>
            <a:cxnSpLocks/>
          </p:cNvCxnSpPr>
          <p:nvPr/>
        </p:nvCxnSpPr>
        <p:spPr>
          <a:xfrm>
            <a:off x="1104900" y="6251945"/>
            <a:ext cx="5508551" cy="0"/>
          </a:xfrm>
          <a:prstGeom prst="line">
            <a:avLst/>
          </a:prstGeom>
          <a:ln w="12700">
            <a:solidFill>
              <a:srgbClr val="94A7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6B192AC7-828F-D945-922F-1FC69023CD58}"/>
              </a:ext>
            </a:extLst>
          </p:cNvPr>
          <p:cNvSpPr txBox="1">
            <a:spLocks/>
          </p:cNvSpPr>
          <p:nvPr/>
        </p:nvSpPr>
        <p:spPr>
          <a:xfrm>
            <a:off x="11672046" y="398838"/>
            <a:ext cx="395835" cy="2896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9C6581-3D43-8945-9206-A5E417FFE0D6}" type="slidenum">
              <a:rPr lang="en-US" smtClean="0">
                <a:solidFill>
                  <a:srgbClr val="FFC000"/>
                </a:solidFill>
                <a:latin typeface="Helvetica Light" panose="020B0403020202020204" pitchFamily="34" charset="0"/>
              </a:rPr>
              <a:pPr/>
              <a:t>17</a:t>
            </a:fld>
            <a:endParaRPr lang="en-US" dirty="0">
              <a:solidFill>
                <a:srgbClr val="FFC000"/>
              </a:solidFill>
              <a:latin typeface="Helvetica Light" panose="020B0403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2BB1D6-E5E9-2C89-833D-568557B9F0ED}"/>
              </a:ext>
            </a:extLst>
          </p:cNvPr>
          <p:cNvSpPr txBox="1"/>
          <p:nvPr/>
        </p:nvSpPr>
        <p:spPr>
          <a:xfrm>
            <a:off x="605270" y="5411582"/>
            <a:ext cx="1705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Marañón</a:t>
            </a:r>
            <a:r>
              <a:rPr lang="en-US" dirty="0"/>
              <a:t> (2015)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103D4F6-8C8B-B497-11F9-24C4C8C4DD4D}"/>
              </a:ext>
            </a:extLst>
          </p:cNvPr>
          <p:cNvCxnSpPr>
            <a:cxnSpLocks/>
          </p:cNvCxnSpPr>
          <p:nvPr/>
        </p:nvCxnSpPr>
        <p:spPr>
          <a:xfrm>
            <a:off x="6069294" y="5533328"/>
            <a:ext cx="546636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80F8EDC-C9B1-39EC-AFEF-0D9D72D80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435" y="2004683"/>
            <a:ext cx="3595878" cy="328853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2629717-BD35-396D-FD9C-9D586C515771}"/>
              </a:ext>
            </a:extLst>
          </p:cNvPr>
          <p:cNvCxnSpPr>
            <a:cxnSpLocks/>
          </p:cNvCxnSpPr>
          <p:nvPr/>
        </p:nvCxnSpPr>
        <p:spPr>
          <a:xfrm flipV="1">
            <a:off x="6069294" y="1890779"/>
            <a:ext cx="0" cy="36425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BDCD96C-D86C-4A2A-6746-01564A422590}"/>
              </a:ext>
            </a:extLst>
          </p:cNvPr>
          <p:cNvSpPr txBox="1"/>
          <p:nvPr/>
        </p:nvSpPr>
        <p:spPr>
          <a:xfrm>
            <a:off x="8089174" y="5550724"/>
            <a:ext cx="1426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Cell size (um)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A885CC-52D1-6710-0660-0067926933C9}"/>
              </a:ext>
            </a:extLst>
          </p:cNvPr>
          <p:cNvSpPr txBox="1"/>
          <p:nvPr/>
        </p:nvSpPr>
        <p:spPr>
          <a:xfrm rot="16200000">
            <a:off x="4997865" y="3295672"/>
            <a:ext cx="144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Chla</a:t>
            </a:r>
            <a:r>
              <a:rPr lang="en-US" dirty="0"/>
              <a:t> (mg m</a:t>
            </a:r>
            <a:r>
              <a:rPr lang="en-US" baseline="30000" dirty="0"/>
              <a:t>-3</a:t>
            </a:r>
            <a:r>
              <a:rPr lang="en-US" dirty="0"/>
              <a:t>)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F6803C16-5AC3-5F6E-4357-A848A42C0C73}"/>
              </a:ext>
            </a:extLst>
          </p:cNvPr>
          <p:cNvSpPr/>
          <p:nvPr/>
        </p:nvSpPr>
        <p:spPr>
          <a:xfrm>
            <a:off x="4451654" y="2758825"/>
            <a:ext cx="917806" cy="15643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7B8C483-2310-D7C8-CD56-A23C797B1EE8}"/>
              </a:ext>
            </a:extLst>
          </p:cNvPr>
          <p:cNvCxnSpPr>
            <a:cxnSpLocks/>
          </p:cNvCxnSpPr>
          <p:nvPr/>
        </p:nvCxnSpPr>
        <p:spPr>
          <a:xfrm>
            <a:off x="6481703" y="2542792"/>
            <a:ext cx="4722917" cy="290590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49FF7C6C-A1A2-4191-8873-7DCA3979A1EF}"/>
              </a:ext>
            </a:extLst>
          </p:cNvPr>
          <p:cNvSpPr>
            <a:spLocks noChangeAspect="1"/>
          </p:cNvSpPr>
          <p:nvPr/>
        </p:nvSpPr>
        <p:spPr>
          <a:xfrm>
            <a:off x="6704188" y="2658571"/>
            <a:ext cx="182880" cy="18288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45FBD70-5DFB-9D24-80EB-4A4DCE06C900}"/>
              </a:ext>
            </a:extLst>
          </p:cNvPr>
          <p:cNvSpPr>
            <a:spLocks noChangeAspect="1"/>
          </p:cNvSpPr>
          <p:nvPr/>
        </p:nvSpPr>
        <p:spPr>
          <a:xfrm>
            <a:off x="8687095" y="3893654"/>
            <a:ext cx="182880" cy="18288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716CF94-7070-1EEE-CF4B-16DFE160E87F}"/>
              </a:ext>
            </a:extLst>
          </p:cNvPr>
          <p:cNvSpPr>
            <a:spLocks noChangeAspect="1"/>
          </p:cNvSpPr>
          <p:nvPr/>
        </p:nvSpPr>
        <p:spPr>
          <a:xfrm>
            <a:off x="10670001" y="5110341"/>
            <a:ext cx="182880" cy="18288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EC2B451-0A87-B7C6-D659-D1DAB89BAC42}"/>
              </a:ext>
            </a:extLst>
          </p:cNvPr>
          <p:cNvSpPr txBox="1"/>
          <p:nvPr/>
        </p:nvSpPr>
        <p:spPr>
          <a:xfrm>
            <a:off x="6048178" y="3142980"/>
            <a:ext cx="1703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Pico-size </a:t>
            </a:r>
            <a:r>
              <a:rPr lang="en-US" dirty="0" err="1"/>
              <a:t>chla</a:t>
            </a:r>
            <a:endParaRPr lang="en-US" dirty="0"/>
          </a:p>
          <a:p>
            <a:pPr algn="ctr"/>
            <a:r>
              <a:rPr lang="en-US" dirty="0"/>
              <a:t>(</a:t>
            </a:r>
            <a:r>
              <a:rPr lang="en-US" dirty="0" err="1"/>
              <a:t>Chla</a:t>
            </a:r>
            <a:r>
              <a:rPr lang="en-US" baseline="-25000" dirty="0" err="1"/>
              <a:t>pico</a:t>
            </a:r>
            <a:r>
              <a:rPr lang="en-US" dirty="0"/>
              <a:t>; &lt;2 um)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02058AD-4A99-3F68-891A-5EF907F073D5}"/>
              </a:ext>
            </a:extLst>
          </p:cNvPr>
          <p:cNvSpPr txBox="1"/>
          <p:nvPr/>
        </p:nvSpPr>
        <p:spPr>
          <a:xfrm>
            <a:off x="7333431" y="4067435"/>
            <a:ext cx="1991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Nano-size </a:t>
            </a:r>
            <a:r>
              <a:rPr lang="en-US" dirty="0" err="1"/>
              <a:t>chla</a:t>
            </a:r>
            <a:endParaRPr lang="en-US" dirty="0"/>
          </a:p>
          <a:p>
            <a:pPr algn="ctr"/>
            <a:r>
              <a:rPr lang="en-US" dirty="0"/>
              <a:t>(</a:t>
            </a:r>
            <a:r>
              <a:rPr lang="en-US" dirty="0" err="1"/>
              <a:t>Chla</a:t>
            </a:r>
            <a:r>
              <a:rPr lang="en-US" baseline="-25000" dirty="0" err="1"/>
              <a:t>nano</a:t>
            </a:r>
            <a:r>
              <a:rPr lang="en-US" dirty="0"/>
              <a:t>; 2–20 um)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5DB325A-3AD0-F8E7-8079-F751578D7051}"/>
              </a:ext>
            </a:extLst>
          </p:cNvPr>
          <p:cNvSpPr txBox="1"/>
          <p:nvPr/>
        </p:nvSpPr>
        <p:spPr>
          <a:xfrm>
            <a:off x="10141337" y="4225075"/>
            <a:ext cx="1915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Micro-size </a:t>
            </a:r>
            <a:r>
              <a:rPr lang="en-US" dirty="0" err="1"/>
              <a:t>chla</a:t>
            </a:r>
            <a:endParaRPr lang="en-US" dirty="0"/>
          </a:p>
          <a:p>
            <a:pPr algn="ctr"/>
            <a:r>
              <a:rPr lang="en-US" dirty="0"/>
              <a:t>(</a:t>
            </a:r>
            <a:r>
              <a:rPr lang="en-US" dirty="0" err="1"/>
              <a:t>Chla</a:t>
            </a:r>
            <a:r>
              <a:rPr lang="en-US" baseline="-25000" dirty="0" err="1"/>
              <a:t>micro</a:t>
            </a:r>
            <a:r>
              <a:rPr lang="en-US" dirty="0"/>
              <a:t>; &gt;20 um)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9A82BF0-3E14-7AA7-89EF-34376DE69D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6411" y="1767652"/>
            <a:ext cx="3588564" cy="2054143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AF0D0FE-03A9-534D-848A-9F109FE7957B}"/>
              </a:ext>
            </a:extLst>
          </p:cNvPr>
          <p:cNvCxnSpPr>
            <a:cxnSpLocks/>
          </p:cNvCxnSpPr>
          <p:nvPr/>
        </p:nvCxnSpPr>
        <p:spPr>
          <a:xfrm flipH="1" flipV="1">
            <a:off x="9795935" y="4792404"/>
            <a:ext cx="507164" cy="11276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8C7B5CDC-73FB-6D18-E650-C2DB51A3C65B}"/>
              </a:ext>
            </a:extLst>
          </p:cNvPr>
          <p:cNvSpPr txBox="1"/>
          <p:nvPr/>
        </p:nvSpPr>
        <p:spPr>
          <a:xfrm>
            <a:off x="9795935" y="6011507"/>
            <a:ext cx="111120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CSD slope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0124B40-3096-023E-881F-87BF7E02212D}"/>
              </a:ext>
            </a:extLst>
          </p:cNvPr>
          <p:cNvSpPr txBox="1"/>
          <p:nvPr/>
        </p:nvSpPr>
        <p:spPr>
          <a:xfrm>
            <a:off x="6582806" y="1209118"/>
            <a:ext cx="437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00"/>
                </a:solidFill>
              </a:rPr>
              <a:t>Chlophyll</a:t>
            </a:r>
            <a:r>
              <a:rPr lang="en-US" sz="2400" dirty="0">
                <a:solidFill>
                  <a:srgbClr val="000000"/>
                </a:solidFill>
              </a:rPr>
              <a:t>-a size distribution (CSD)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652CECD-B80F-52D3-D314-D39C61136D6E}"/>
              </a:ext>
            </a:extLst>
          </p:cNvPr>
          <p:cNvSpPr>
            <a:spLocks noChangeAspect="1"/>
          </p:cNvSpPr>
          <p:nvPr/>
        </p:nvSpPr>
        <p:spPr>
          <a:xfrm>
            <a:off x="11164439" y="1953119"/>
            <a:ext cx="352541" cy="3525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5CDD4E4-E806-0F47-E4E0-E8670684DB80}"/>
              </a:ext>
            </a:extLst>
          </p:cNvPr>
          <p:cNvSpPr>
            <a:spLocks noChangeAspect="1"/>
          </p:cNvSpPr>
          <p:nvPr/>
        </p:nvSpPr>
        <p:spPr>
          <a:xfrm>
            <a:off x="11025663" y="3057123"/>
            <a:ext cx="352541" cy="3525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54C167C-E726-4F93-B593-8E3284629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926" y="160335"/>
            <a:ext cx="10029474" cy="807702"/>
          </a:xfrm>
        </p:spPr>
        <p:txBody>
          <a:bodyPr/>
          <a:lstStyle/>
          <a:p>
            <a:r>
              <a:rPr lang="en-US" dirty="0"/>
              <a:t>Size-Fractionated </a:t>
            </a:r>
            <a:r>
              <a:rPr lang="en-US" dirty="0" err="1"/>
              <a:t>Chl</a:t>
            </a:r>
            <a:r>
              <a:rPr lang="en-US" dirty="0"/>
              <a:t>-</a:t>
            </a:r>
            <a:r>
              <a:rPr lang="en-US" i="1" dirty="0"/>
              <a:t>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54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0" grpId="0" animBg="1"/>
      <p:bldP spid="31" grpId="0" animBg="1"/>
      <p:bldP spid="32" grpId="0" animBg="1"/>
      <p:bldP spid="33" grpId="0"/>
      <p:bldP spid="34" grpId="0"/>
      <p:bldP spid="35" grpId="0"/>
      <p:bldP spid="39" grpId="0"/>
      <p:bldP spid="41" grpId="0"/>
      <p:bldP spid="42" grpId="0" animBg="1"/>
      <p:bldP spid="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749EF748-6C43-5744-9CC8-9E9E65DC3088}"/>
              </a:ext>
            </a:extLst>
          </p:cNvPr>
          <p:cNvSpPr txBox="1">
            <a:spLocks/>
          </p:cNvSpPr>
          <p:nvPr/>
        </p:nvSpPr>
        <p:spPr>
          <a:xfrm>
            <a:off x="914844" y="6176963"/>
            <a:ext cx="6124196" cy="681037"/>
          </a:xfrm>
          <a:prstGeom prst="rect">
            <a:avLst/>
          </a:prstGeom>
        </p:spPr>
        <p:txBody>
          <a:bodyPr vert="horz" lIns="182880" tIns="45720" rIns="18288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383D47"/>
                </a:solidFill>
                <a:latin typeface="Helvetica Light" panose="020B04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Hisatomo Waga ● International Arctic Research Center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0C272FA-2487-774E-B2F1-13C7F9C99D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661" y="5957089"/>
            <a:ext cx="706183" cy="70962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0986865-DA26-1243-82E7-96BD98684E7D}"/>
              </a:ext>
            </a:extLst>
          </p:cNvPr>
          <p:cNvCxnSpPr>
            <a:cxnSpLocks/>
          </p:cNvCxnSpPr>
          <p:nvPr/>
        </p:nvCxnSpPr>
        <p:spPr>
          <a:xfrm>
            <a:off x="1104900" y="6251945"/>
            <a:ext cx="5508551" cy="0"/>
          </a:xfrm>
          <a:prstGeom prst="line">
            <a:avLst/>
          </a:prstGeom>
          <a:ln w="12700">
            <a:solidFill>
              <a:srgbClr val="94A7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6B192AC7-828F-D945-922F-1FC69023CD58}"/>
              </a:ext>
            </a:extLst>
          </p:cNvPr>
          <p:cNvSpPr txBox="1">
            <a:spLocks/>
          </p:cNvSpPr>
          <p:nvPr/>
        </p:nvSpPr>
        <p:spPr>
          <a:xfrm>
            <a:off x="11629016" y="237420"/>
            <a:ext cx="388462" cy="2681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9C6581-3D43-8945-9206-A5E417FFE0D6}" type="slidenum">
              <a:rPr lang="en-US" smtClean="0">
                <a:solidFill>
                  <a:srgbClr val="FFC000"/>
                </a:solidFill>
                <a:latin typeface="Helvetica Light" panose="020B0403020202020204" pitchFamily="34" charset="0"/>
              </a:rPr>
              <a:pPr/>
              <a:t>18</a:t>
            </a:fld>
            <a:endParaRPr lang="en-US" dirty="0">
              <a:solidFill>
                <a:srgbClr val="FFC000"/>
              </a:solidFill>
              <a:latin typeface="Helvetica Light" panose="020B0403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FD1E7F-407C-8FCD-DC5C-F347314A31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4715" y="1256445"/>
            <a:ext cx="8596011" cy="48416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2B40F9-0943-1602-933F-BEB78F3E4AB7}"/>
              </a:ext>
            </a:extLst>
          </p:cNvPr>
          <p:cNvSpPr txBox="1"/>
          <p:nvPr/>
        </p:nvSpPr>
        <p:spPr>
          <a:xfrm>
            <a:off x="1199382" y="2170004"/>
            <a:ext cx="2159566" cy="175432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N=249</a:t>
            </a:r>
          </a:p>
          <a:p>
            <a:r>
              <a:rPr lang="en-US" dirty="0" err="1"/>
              <a:t>Chla</a:t>
            </a:r>
            <a:r>
              <a:rPr lang="en-US" dirty="0"/>
              <a:t>: 0.04–23.7</a:t>
            </a:r>
            <a:endParaRPr lang="en-US" baseline="30000" dirty="0"/>
          </a:p>
          <a:p>
            <a:r>
              <a:rPr lang="en-US" dirty="0"/>
              <a:t>%Micro: 0.0–94.4</a:t>
            </a:r>
          </a:p>
          <a:p>
            <a:r>
              <a:rPr lang="en-US" dirty="0"/>
              <a:t>%Nano: 0.0–81.6</a:t>
            </a:r>
          </a:p>
          <a:p>
            <a:r>
              <a:rPr lang="en-US" dirty="0"/>
              <a:t>%Pico: 0.4–100.0</a:t>
            </a:r>
          </a:p>
          <a:p>
            <a:r>
              <a:rPr lang="en-US" dirty="0"/>
              <a:t>CSD slope: 0.01–2.24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2E73AF-2749-474B-847C-5FC3EAA30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926" y="160335"/>
            <a:ext cx="10029474" cy="807702"/>
          </a:xfrm>
        </p:spPr>
        <p:txBody>
          <a:bodyPr/>
          <a:lstStyle/>
          <a:p>
            <a:r>
              <a:rPr lang="en-US" dirty="0"/>
              <a:t>Size-Fractionated </a:t>
            </a:r>
            <a:r>
              <a:rPr lang="en-US" dirty="0" err="1"/>
              <a:t>Chl</a:t>
            </a:r>
            <a:r>
              <a:rPr lang="en-US" dirty="0"/>
              <a:t>-</a:t>
            </a:r>
            <a:r>
              <a:rPr lang="en-US" i="1" dirty="0"/>
              <a:t>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6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749EF748-6C43-5744-9CC8-9E9E65DC3088}"/>
              </a:ext>
            </a:extLst>
          </p:cNvPr>
          <p:cNvSpPr txBox="1">
            <a:spLocks/>
          </p:cNvSpPr>
          <p:nvPr/>
        </p:nvSpPr>
        <p:spPr>
          <a:xfrm>
            <a:off x="779799" y="6257202"/>
            <a:ext cx="5943600" cy="547812"/>
          </a:xfrm>
          <a:prstGeom prst="rect">
            <a:avLst/>
          </a:prstGeom>
        </p:spPr>
        <p:txBody>
          <a:bodyPr vert="horz" lIns="182880" tIns="45720" rIns="18288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383D47"/>
                </a:solidFill>
                <a:latin typeface="Helvetica Light" panose="020B04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Hisatomo Waga ● International Arctic Research Center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0C272FA-2487-774E-B2F1-13C7F9C99D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661" y="5957089"/>
            <a:ext cx="706183" cy="70962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0986865-DA26-1243-82E7-96BD98684E7D}"/>
              </a:ext>
            </a:extLst>
          </p:cNvPr>
          <p:cNvCxnSpPr>
            <a:cxnSpLocks/>
          </p:cNvCxnSpPr>
          <p:nvPr/>
        </p:nvCxnSpPr>
        <p:spPr>
          <a:xfrm>
            <a:off x="997324" y="6232182"/>
            <a:ext cx="5508551" cy="0"/>
          </a:xfrm>
          <a:prstGeom prst="line">
            <a:avLst/>
          </a:prstGeom>
          <a:ln w="12700">
            <a:solidFill>
              <a:srgbClr val="94A7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6B192AC7-828F-D945-922F-1FC69023CD58}"/>
              </a:ext>
            </a:extLst>
          </p:cNvPr>
          <p:cNvSpPr txBox="1">
            <a:spLocks/>
          </p:cNvSpPr>
          <p:nvPr/>
        </p:nvSpPr>
        <p:spPr>
          <a:xfrm>
            <a:off x="9371097" y="235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9C6581-3D43-8945-9206-A5E417FFE0D6}" type="slidenum">
              <a:rPr lang="en-US" smtClean="0">
                <a:solidFill>
                  <a:srgbClr val="FFC000"/>
                </a:solidFill>
                <a:latin typeface="Helvetica Light" panose="020B0403020202020204" pitchFamily="34" charset="0"/>
              </a:rPr>
              <a:pPr/>
              <a:t>19</a:t>
            </a:fld>
            <a:endParaRPr lang="en-US" dirty="0">
              <a:solidFill>
                <a:srgbClr val="FFC000"/>
              </a:solidFill>
              <a:latin typeface="Helvetica Light" panose="020B0403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799AD5-C13B-0564-8DF0-A2FAA09788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3054" y="1269404"/>
            <a:ext cx="5233720" cy="52521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CAAC40-C831-4AFC-493A-A75248A3E174}"/>
              </a:ext>
            </a:extLst>
          </p:cNvPr>
          <p:cNvSpPr txBox="1"/>
          <p:nvPr/>
        </p:nvSpPr>
        <p:spPr>
          <a:xfrm>
            <a:off x="4626973" y="2442319"/>
            <a:ext cx="1819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Machine learning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5AC8495-D60A-7665-4C1D-4A5B09F3CDB3}"/>
              </a:ext>
            </a:extLst>
          </p:cNvPr>
          <p:cNvCxnSpPr>
            <a:cxnSpLocks/>
          </p:cNvCxnSpPr>
          <p:nvPr/>
        </p:nvCxnSpPr>
        <p:spPr>
          <a:xfrm>
            <a:off x="5712848" y="2864711"/>
            <a:ext cx="917030" cy="576402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C5BB596-0AAD-07BD-F2CC-1A70D3FDD4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911" y="2298524"/>
            <a:ext cx="3488387" cy="190771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DB79F0E-BF5F-4180-B3A7-A2E298238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926" y="160335"/>
            <a:ext cx="10029474" cy="807702"/>
          </a:xfrm>
        </p:spPr>
        <p:txBody>
          <a:bodyPr/>
          <a:lstStyle/>
          <a:p>
            <a:r>
              <a:rPr lang="en-US" dirty="0"/>
              <a:t>Size-Fractionated </a:t>
            </a:r>
            <a:r>
              <a:rPr lang="en-US" dirty="0" err="1"/>
              <a:t>Chl</a:t>
            </a:r>
            <a:r>
              <a:rPr lang="en-US" dirty="0"/>
              <a:t>-</a:t>
            </a:r>
            <a:r>
              <a:rPr lang="en-US" i="1" dirty="0"/>
              <a:t>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280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116" y="182565"/>
            <a:ext cx="8229600" cy="731835"/>
          </a:xfrm>
        </p:spPr>
        <p:txBody>
          <a:bodyPr/>
          <a:lstStyle/>
          <a:p>
            <a:r>
              <a:rPr lang="en-US" b="1" u="sng" dirty="0">
                <a:latin typeface="+mn-lt"/>
              </a:rPr>
              <a:t>Objective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67556"/>
            <a:ext cx="11658600" cy="5129888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u="sng" dirty="0">
                <a:solidFill>
                  <a:srgbClr val="FF0000"/>
                </a:solidFill>
              </a:rPr>
              <a:t>Objectives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/>
              <a:t>Quantify the concentrations and composition of optically significant constituents in coastal Arctic waters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/>
              <a:t>Characterize their optical properties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/>
              <a:t>Investigate the ability to retrieve constituent concentrations and composition and monitor ecosystem changed through remote sensing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/>
              <a:t>Develop a coastal Arctic aquatic ecosystem model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/>
              <a:t>Obtain baseline measurements to initiate time-series data for analysis of short-term and long-term changes</a:t>
            </a:r>
            <a:r>
              <a:rPr lang="en-US" sz="2200" dirty="0"/>
              <a:t> </a:t>
            </a:r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98758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89E9D-13DF-4649-82EE-9E26A7E73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97" y="76200"/>
            <a:ext cx="10972800" cy="533400"/>
          </a:xfrm>
        </p:spPr>
        <p:txBody>
          <a:bodyPr/>
          <a:lstStyle/>
          <a:p>
            <a:r>
              <a:rPr lang="en-US" dirty="0"/>
              <a:t>Study Area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EE462C-EE6E-470E-8FE6-4627497D1042}"/>
              </a:ext>
            </a:extLst>
          </p:cNvPr>
          <p:cNvSpPr txBox="1"/>
          <p:nvPr/>
        </p:nvSpPr>
        <p:spPr>
          <a:xfrm>
            <a:off x="6392679" y="5853680"/>
            <a:ext cx="322367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2021</a:t>
            </a:r>
            <a:r>
              <a:rPr lang="en-US" dirty="0"/>
              <a:t>    </a:t>
            </a:r>
            <a:r>
              <a:rPr lang="en-US" dirty="0">
                <a:solidFill>
                  <a:schemeClr val="bg1"/>
                </a:solidFill>
              </a:rPr>
              <a:t>2022</a:t>
            </a:r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2021 &amp; 2022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CC734A6-694A-481A-8420-46B096065823}"/>
              </a:ext>
            </a:extLst>
          </p:cNvPr>
          <p:cNvGrpSpPr/>
          <p:nvPr/>
        </p:nvGrpSpPr>
        <p:grpSpPr>
          <a:xfrm>
            <a:off x="-68584" y="1202278"/>
            <a:ext cx="12075354" cy="4643842"/>
            <a:chOff x="-68584" y="1202278"/>
            <a:chExt cx="12075354" cy="464384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83A1291-D69F-4EA0-A7EE-4F506D138B6F}"/>
                </a:ext>
              </a:extLst>
            </p:cNvPr>
            <p:cNvGrpSpPr/>
            <p:nvPr/>
          </p:nvGrpSpPr>
          <p:grpSpPr>
            <a:xfrm>
              <a:off x="-68584" y="1202278"/>
              <a:ext cx="12075354" cy="4643842"/>
              <a:chOff x="-68584" y="1202278"/>
              <a:chExt cx="12075354" cy="4643842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B5F394A7-2B69-437C-BA14-7DFD42285A6C}"/>
                  </a:ext>
                </a:extLst>
              </p:cNvPr>
              <p:cNvGrpSpPr/>
              <p:nvPr/>
            </p:nvGrpSpPr>
            <p:grpSpPr>
              <a:xfrm>
                <a:off x="-68584" y="1202278"/>
                <a:ext cx="12075354" cy="4643842"/>
                <a:chOff x="194108" y="2231173"/>
                <a:chExt cx="12075354" cy="4643842"/>
              </a:xfrm>
            </p:grpSpPr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id="{72E9B4CA-54A8-4085-A253-C833E53DD3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4264954" y="2361195"/>
                  <a:ext cx="8004508" cy="4513820"/>
                </a:xfrm>
                <a:prstGeom prst="rect">
                  <a:avLst/>
                </a:prstGeom>
              </p:spPr>
            </p:pic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B44916CD-2613-4086-8D69-70700738B8B2}"/>
                    </a:ext>
                  </a:extLst>
                </p:cNvPr>
                <p:cNvGrpSpPr/>
                <p:nvPr/>
              </p:nvGrpSpPr>
              <p:grpSpPr>
                <a:xfrm>
                  <a:off x="194108" y="2231173"/>
                  <a:ext cx="3928308" cy="2356985"/>
                  <a:chOff x="98293" y="2116559"/>
                  <a:chExt cx="3928308" cy="2356985"/>
                </a:xfrm>
              </p:grpSpPr>
              <p:pic>
                <p:nvPicPr>
                  <p:cNvPr id="9" name="Picture 8">
                    <a:extLst>
                      <a:ext uri="{FF2B5EF4-FFF2-40B4-BE49-F238E27FC236}">
                        <a16:creationId xmlns:a16="http://schemas.microsoft.com/office/drawing/2014/main" id="{EA1A57AF-6050-4C80-805F-1502026B603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screen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 l="3517" t="12844" r="781" b="12844"/>
                  <a:stretch/>
                </p:blipFill>
                <p:spPr>
                  <a:xfrm>
                    <a:off x="98293" y="2116559"/>
                    <a:ext cx="3928308" cy="2356985"/>
                  </a:xfrm>
                  <a:prstGeom prst="rect">
                    <a:avLst/>
                  </a:prstGeom>
                </p:spPr>
              </p:pic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3C2A9E34-E23B-409D-9945-6ADEB82E7198}"/>
                      </a:ext>
                    </a:extLst>
                  </p:cNvPr>
                  <p:cNvSpPr txBox="1"/>
                  <p:nvPr/>
                </p:nvSpPr>
                <p:spPr>
                  <a:xfrm>
                    <a:off x="2062447" y="2912013"/>
                    <a:ext cx="901729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dirty="0"/>
                      <a:t>ALASKA</a:t>
                    </a:r>
                  </a:p>
                </p:txBody>
              </p:sp>
            </p:grpSp>
            <p:sp>
              <p:nvSpPr>
                <p:cNvPr id="8" name="Arrow: Down 7">
                  <a:extLst>
                    <a:ext uri="{FF2B5EF4-FFF2-40B4-BE49-F238E27FC236}">
                      <a16:creationId xmlns:a16="http://schemas.microsoft.com/office/drawing/2014/main" id="{DD2B3869-132F-4D43-9B63-305C5D5BF2CD}"/>
                    </a:ext>
                  </a:extLst>
                </p:cNvPr>
                <p:cNvSpPr/>
                <p:nvPr/>
              </p:nvSpPr>
              <p:spPr>
                <a:xfrm rot="17648438">
                  <a:off x="3397496" y="2015255"/>
                  <a:ext cx="166116" cy="1673331"/>
                </a:xfrm>
                <a:prstGeom prst="downArrow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08BAC64-2AD0-4734-8A14-48B98251336F}"/>
                  </a:ext>
                </a:extLst>
              </p:cNvPr>
              <p:cNvSpPr/>
              <p:nvPr/>
            </p:nvSpPr>
            <p:spPr>
              <a:xfrm>
                <a:off x="9111175" y="3150852"/>
                <a:ext cx="146304" cy="138499"/>
              </a:xfrm>
              <a:prstGeom prst="rect">
                <a:avLst/>
              </a:prstGeom>
              <a:solidFill>
                <a:srgbClr val="4D639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FE10FAB-886A-4E1D-A4BC-7DC3D96D2CF9}"/>
                </a:ext>
              </a:extLst>
            </p:cNvPr>
            <p:cNvSpPr txBox="1"/>
            <p:nvPr/>
          </p:nvSpPr>
          <p:spPr>
            <a:xfrm>
              <a:off x="7699716" y="2711907"/>
              <a:ext cx="304800" cy="276999"/>
            </a:xfrm>
            <a:prstGeom prst="rect">
              <a:avLst/>
            </a:prstGeom>
            <a:solidFill>
              <a:srgbClr val="4D629A"/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dirty="0">
                  <a:ln>
                    <a:solidFill>
                      <a:srgbClr val="A30000"/>
                    </a:solidFill>
                  </a:ln>
                  <a:solidFill>
                    <a:srgbClr val="000000"/>
                  </a:solidFill>
                </a:rPr>
                <a:t>01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6EA25D1-4A99-4E5C-BCD8-779FC9046C3C}"/>
                </a:ext>
              </a:extLst>
            </p:cNvPr>
            <p:cNvSpPr txBox="1"/>
            <p:nvPr/>
          </p:nvSpPr>
          <p:spPr>
            <a:xfrm>
              <a:off x="8426547" y="2850407"/>
              <a:ext cx="274320" cy="276999"/>
            </a:xfrm>
            <a:prstGeom prst="rect">
              <a:avLst/>
            </a:prstGeom>
            <a:solidFill>
              <a:srgbClr val="4C629B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ln>
                    <a:solidFill>
                      <a:srgbClr val="A30000"/>
                    </a:solidFill>
                  </a:ln>
                  <a:solidFill>
                    <a:srgbClr val="000000"/>
                  </a:solidFill>
                </a:rPr>
                <a:t>02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3E75C09-8B98-4978-A604-89379E672798}"/>
                </a:ext>
              </a:extLst>
            </p:cNvPr>
            <p:cNvSpPr txBox="1"/>
            <p:nvPr/>
          </p:nvSpPr>
          <p:spPr>
            <a:xfrm>
              <a:off x="8985738" y="3265905"/>
              <a:ext cx="27432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ln>
                    <a:solidFill>
                      <a:srgbClr val="A30000"/>
                    </a:solidFill>
                  </a:ln>
                  <a:solidFill>
                    <a:srgbClr val="000000"/>
                  </a:solidFill>
                </a:rPr>
                <a:t>03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D5F80AE-7F8C-48EC-92C3-24B1AF111E6A}"/>
                </a:ext>
              </a:extLst>
            </p:cNvPr>
            <p:cNvSpPr txBox="1"/>
            <p:nvPr/>
          </p:nvSpPr>
          <p:spPr>
            <a:xfrm>
              <a:off x="9616353" y="3312211"/>
              <a:ext cx="27432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</a:rPr>
                <a:t>04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81402F2-9AD6-4D8A-8CA7-EF09861C5621}"/>
                </a:ext>
              </a:extLst>
            </p:cNvPr>
            <p:cNvSpPr txBox="1"/>
            <p:nvPr/>
          </p:nvSpPr>
          <p:spPr>
            <a:xfrm>
              <a:off x="10109808" y="3241867"/>
              <a:ext cx="27432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</a:rPr>
                <a:t>05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7F36741-B2C1-497E-85FE-11ABCCDC8091}"/>
                </a:ext>
              </a:extLst>
            </p:cNvPr>
            <p:cNvSpPr txBox="1"/>
            <p:nvPr/>
          </p:nvSpPr>
          <p:spPr>
            <a:xfrm>
              <a:off x="10674401" y="3380366"/>
              <a:ext cx="274320" cy="276999"/>
            </a:xfrm>
            <a:prstGeom prst="rect">
              <a:avLst/>
            </a:prstGeom>
            <a:solidFill>
              <a:srgbClr val="4B6197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</a:rPr>
                <a:t>06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D66DC22-17C4-405D-A3F1-06E4200D671D}"/>
                </a:ext>
              </a:extLst>
            </p:cNvPr>
            <p:cNvSpPr txBox="1"/>
            <p:nvPr/>
          </p:nvSpPr>
          <p:spPr>
            <a:xfrm>
              <a:off x="11191702" y="3613513"/>
              <a:ext cx="27432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</a:rPr>
                <a:t>07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90328CF-7D9C-49D2-97D8-C1F9C78F1F9C}"/>
                </a:ext>
              </a:extLst>
            </p:cNvPr>
            <p:cNvSpPr txBox="1"/>
            <p:nvPr/>
          </p:nvSpPr>
          <p:spPr>
            <a:xfrm>
              <a:off x="11402137" y="2613814"/>
              <a:ext cx="274320" cy="276999"/>
            </a:xfrm>
            <a:prstGeom prst="rect">
              <a:avLst/>
            </a:prstGeom>
            <a:solidFill>
              <a:srgbClr val="495F90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</a:rPr>
                <a:t>08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21ACA46-B1BB-400A-87B0-8AEF693DDC28}"/>
                </a:ext>
              </a:extLst>
            </p:cNvPr>
            <p:cNvSpPr txBox="1"/>
            <p:nvPr/>
          </p:nvSpPr>
          <p:spPr>
            <a:xfrm>
              <a:off x="11732450" y="2011397"/>
              <a:ext cx="274320" cy="276999"/>
            </a:xfrm>
            <a:prstGeom prst="rect">
              <a:avLst/>
            </a:prstGeom>
            <a:solidFill>
              <a:srgbClr val="495F90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</a:rPr>
                <a:t>09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11836A9-C743-47EA-B34E-3DB926CA321F}"/>
                </a:ext>
              </a:extLst>
            </p:cNvPr>
            <p:cNvSpPr txBox="1"/>
            <p:nvPr/>
          </p:nvSpPr>
          <p:spPr>
            <a:xfrm>
              <a:off x="10502072" y="2359859"/>
              <a:ext cx="274320" cy="276999"/>
            </a:xfrm>
            <a:prstGeom prst="rect">
              <a:avLst/>
            </a:prstGeom>
            <a:solidFill>
              <a:srgbClr val="495F90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</a:rPr>
                <a:t>10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7D074BE-7EC0-4500-8F75-D04939713321}"/>
                </a:ext>
              </a:extLst>
            </p:cNvPr>
            <p:cNvSpPr txBox="1"/>
            <p:nvPr/>
          </p:nvSpPr>
          <p:spPr>
            <a:xfrm>
              <a:off x="9417284" y="2385889"/>
              <a:ext cx="274320" cy="276999"/>
            </a:xfrm>
            <a:prstGeom prst="rect">
              <a:avLst/>
            </a:prstGeom>
            <a:solidFill>
              <a:srgbClr val="495F90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</a:rPr>
                <a:t>11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6443516-0E1E-4B0B-9119-1353FDAF12D6}"/>
                </a:ext>
              </a:extLst>
            </p:cNvPr>
            <p:cNvSpPr txBox="1"/>
            <p:nvPr/>
          </p:nvSpPr>
          <p:spPr>
            <a:xfrm>
              <a:off x="7020162" y="2556265"/>
              <a:ext cx="27432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12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4CAF5F0-2BAF-4529-9BBA-1FF93C73EBBB}"/>
                </a:ext>
              </a:extLst>
            </p:cNvPr>
            <p:cNvSpPr txBox="1"/>
            <p:nvPr/>
          </p:nvSpPr>
          <p:spPr>
            <a:xfrm>
              <a:off x="6793795" y="2264103"/>
              <a:ext cx="27432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13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17C624-B3C5-48E0-8EBA-648EBB542292}"/>
                </a:ext>
              </a:extLst>
            </p:cNvPr>
            <p:cNvSpPr txBox="1"/>
            <p:nvPr/>
          </p:nvSpPr>
          <p:spPr>
            <a:xfrm>
              <a:off x="6015113" y="2336815"/>
              <a:ext cx="27432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14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44EAA51-27FE-4C48-B69A-B4EA1B0363D3}"/>
                </a:ext>
              </a:extLst>
            </p:cNvPr>
            <p:cNvSpPr txBox="1"/>
            <p:nvPr/>
          </p:nvSpPr>
          <p:spPr>
            <a:xfrm>
              <a:off x="5625772" y="2082860"/>
              <a:ext cx="274320" cy="276999"/>
            </a:xfrm>
            <a:prstGeom prst="rect">
              <a:avLst/>
            </a:prstGeom>
            <a:solidFill>
              <a:srgbClr val="4D639B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15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8A43AEE-2752-4424-967B-15F736F8520F}"/>
                </a:ext>
              </a:extLst>
            </p:cNvPr>
            <p:cNvSpPr txBox="1"/>
            <p:nvPr/>
          </p:nvSpPr>
          <p:spPr>
            <a:xfrm>
              <a:off x="4979896" y="2125603"/>
              <a:ext cx="274320" cy="276999"/>
            </a:xfrm>
            <a:prstGeom prst="rect">
              <a:avLst/>
            </a:prstGeom>
            <a:solidFill>
              <a:srgbClr val="4D649B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16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543E170-4289-4129-AC2E-2CCB5156F50A}"/>
                </a:ext>
              </a:extLst>
            </p:cNvPr>
            <p:cNvSpPr txBox="1"/>
            <p:nvPr/>
          </p:nvSpPr>
          <p:spPr>
            <a:xfrm>
              <a:off x="4968173" y="1463675"/>
              <a:ext cx="274320" cy="276999"/>
            </a:xfrm>
            <a:prstGeom prst="rect">
              <a:avLst/>
            </a:prstGeom>
            <a:solidFill>
              <a:srgbClr val="4D649B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17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2FB2976-59F8-47B1-8097-760CA6497F83}"/>
                </a:ext>
              </a:extLst>
            </p:cNvPr>
            <p:cNvSpPr txBox="1"/>
            <p:nvPr/>
          </p:nvSpPr>
          <p:spPr>
            <a:xfrm>
              <a:off x="5877953" y="1517531"/>
              <a:ext cx="274320" cy="276999"/>
            </a:xfrm>
            <a:prstGeom prst="rect">
              <a:avLst/>
            </a:prstGeom>
            <a:solidFill>
              <a:srgbClr val="4D649B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18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FAB8E0D-804A-4510-B816-A054D648053D}"/>
                </a:ext>
              </a:extLst>
            </p:cNvPr>
            <p:cNvSpPr txBox="1"/>
            <p:nvPr/>
          </p:nvSpPr>
          <p:spPr>
            <a:xfrm>
              <a:off x="6611919" y="1599882"/>
              <a:ext cx="274320" cy="276999"/>
            </a:xfrm>
            <a:prstGeom prst="rect">
              <a:avLst/>
            </a:prstGeom>
            <a:solidFill>
              <a:srgbClr val="4D649B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19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47AEEAA-DBB9-4993-9941-959BD8D81E05}"/>
                </a:ext>
              </a:extLst>
            </p:cNvPr>
            <p:cNvSpPr txBox="1"/>
            <p:nvPr/>
          </p:nvSpPr>
          <p:spPr>
            <a:xfrm>
              <a:off x="8760589" y="1449659"/>
              <a:ext cx="274320" cy="276999"/>
            </a:xfrm>
            <a:prstGeom prst="rect">
              <a:avLst/>
            </a:prstGeom>
            <a:solidFill>
              <a:srgbClr val="495F8F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21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5AAA49D-A090-45B4-825F-DD3EE0A5526F}"/>
                </a:ext>
              </a:extLst>
            </p:cNvPr>
            <p:cNvSpPr txBox="1"/>
            <p:nvPr/>
          </p:nvSpPr>
          <p:spPr>
            <a:xfrm>
              <a:off x="7808151" y="1942949"/>
              <a:ext cx="274320" cy="276999"/>
            </a:xfrm>
            <a:prstGeom prst="rect">
              <a:avLst/>
            </a:prstGeom>
            <a:solidFill>
              <a:srgbClr val="495F8F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22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73E696C-965B-488F-B98E-00FE365C3826}"/>
                </a:ext>
              </a:extLst>
            </p:cNvPr>
            <p:cNvSpPr txBox="1"/>
            <p:nvPr/>
          </p:nvSpPr>
          <p:spPr>
            <a:xfrm>
              <a:off x="8539923" y="2222803"/>
              <a:ext cx="274320" cy="276999"/>
            </a:xfrm>
            <a:prstGeom prst="rect">
              <a:avLst/>
            </a:prstGeom>
            <a:solidFill>
              <a:srgbClr val="495F8F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23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CF4E8BB-52B1-4D79-803B-192BCB3A294E}"/>
                </a:ext>
              </a:extLst>
            </p:cNvPr>
            <p:cNvSpPr txBox="1"/>
            <p:nvPr/>
          </p:nvSpPr>
          <p:spPr>
            <a:xfrm>
              <a:off x="9166748" y="2573408"/>
              <a:ext cx="274320" cy="276999"/>
            </a:xfrm>
            <a:prstGeom prst="rect">
              <a:avLst/>
            </a:prstGeom>
            <a:solidFill>
              <a:srgbClr val="495F8F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24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91EDAFA9-7CCF-4385-832D-777C96E3E1C7}"/>
              </a:ext>
            </a:extLst>
          </p:cNvPr>
          <p:cNvSpPr txBox="1"/>
          <p:nvPr/>
        </p:nvSpPr>
        <p:spPr>
          <a:xfrm>
            <a:off x="209550" y="4086062"/>
            <a:ext cx="35718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000000"/>
                </a:solidFill>
              </a:rPr>
              <a:t>Two field campaigns in summers of 2021 and 2022</a:t>
            </a:r>
          </a:p>
        </p:txBody>
      </p:sp>
    </p:spTree>
    <p:extLst>
      <p:ext uri="{BB962C8B-B14F-4D97-AF65-F5344CB8AC3E}">
        <p14:creationId xmlns:p14="http://schemas.microsoft.com/office/powerpoint/2010/main" val="3168003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FAEF6-8FF3-4547-836C-4273DBDCD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668" y="146051"/>
            <a:ext cx="11833412" cy="764428"/>
          </a:xfrm>
        </p:spPr>
        <p:txBody>
          <a:bodyPr/>
          <a:lstStyle/>
          <a:p>
            <a:r>
              <a:rPr lang="en-US" u="sng" dirty="0"/>
              <a:t>Measurement Parameters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AFEA3CC-C53B-4597-B292-3F4AE9A69A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639425"/>
              </p:ext>
            </p:extLst>
          </p:nvPr>
        </p:nvGraphicFramePr>
        <p:xfrm>
          <a:off x="236668" y="1599529"/>
          <a:ext cx="11507657" cy="42288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20958">
                  <a:extLst>
                    <a:ext uri="{9D8B030D-6E8A-4147-A177-3AD203B41FA5}">
                      <a16:colId xmlns:a16="http://schemas.microsoft.com/office/drawing/2014/main" val="667123696"/>
                    </a:ext>
                  </a:extLst>
                </a:gridCol>
                <a:gridCol w="7886699">
                  <a:extLst>
                    <a:ext uri="{9D8B030D-6E8A-4147-A177-3AD203B41FA5}">
                      <a16:colId xmlns:a16="http://schemas.microsoft.com/office/drawing/2014/main" val="1159635024"/>
                    </a:ext>
                  </a:extLst>
                </a:gridCol>
              </a:tblGrid>
              <a:tr h="556170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Category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Parameter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2852831"/>
                  </a:ext>
                </a:extLst>
              </a:tr>
              <a:tr h="55617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Imagery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Hyperspectral imaging data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3508218"/>
                  </a:ext>
                </a:extLst>
              </a:tr>
              <a:tr h="55617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Radiometry (Above-water)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Lu, </a:t>
                      </a:r>
                      <a:r>
                        <a:rPr lang="en-US" dirty="0" err="1"/>
                        <a:t>Lcal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Lsky</a:t>
                      </a:r>
                      <a:endParaRPr lang="en-US" dirty="0"/>
                    </a:p>
                    <a:p>
                      <a:pPr lvl="0" algn="ctr">
                        <a:buNone/>
                      </a:pPr>
                      <a:r>
                        <a:rPr lang="en-US" dirty="0"/>
                        <a:t>Instruments: ASD, SVC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955741"/>
                  </a:ext>
                </a:extLst>
              </a:tr>
              <a:tr h="55617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Radiometry (In-water)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Lu, Ed</a:t>
                      </a:r>
                    </a:p>
                    <a:p>
                      <a:pPr lvl="0" algn="ctr">
                        <a:buNone/>
                      </a:pPr>
                      <a:r>
                        <a:rPr lang="en-US"/>
                        <a:t>Instrument: </a:t>
                      </a:r>
                      <a:r>
                        <a:rPr lang="en-US" err="1"/>
                        <a:t>Hyperpro</a:t>
                      </a: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6071393"/>
                  </a:ext>
                </a:extLst>
              </a:tr>
              <a:tr h="55617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IOP (Package 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a</a:t>
                      </a:r>
                      <a:r>
                        <a:rPr lang="en-US" baseline="-25000" dirty="0"/>
                        <a:t>p</a:t>
                      </a:r>
                      <a:r>
                        <a:rPr lang="en-US" dirty="0"/>
                        <a:t>, </a:t>
                      </a:r>
                      <a:r>
                        <a:rPr lang="en-US" sz="1800" b="0" i="0" u="none" strike="noStrike" noProof="0" dirty="0">
                          <a:latin typeface="Calibri"/>
                        </a:rPr>
                        <a:t>c</a:t>
                      </a:r>
                      <a:r>
                        <a:rPr lang="en-US" sz="1800" b="0" i="0" u="none" strike="noStrike" baseline="-25000" noProof="0" dirty="0">
                          <a:latin typeface="Calibri"/>
                        </a:rPr>
                        <a:t>p</a:t>
                      </a:r>
                      <a:r>
                        <a:rPr lang="en-US" dirty="0"/>
                        <a:t>, </a:t>
                      </a:r>
                      <a:r>
                        <a:rPr lang="en-US" i="1" dirty="0"/>
                        <a:t>a</a:t>
                      </a:r>
                      <a:r>
                        <a:rPr lang="en-US" baseline="-25000" dirty="0"/>
                        <a:t>g</a:t>
                      </a:r>
                      <a:r>
                        <a:rPr lang="en-US" dirty="0"/>
                        <a:t>, b</a:t>
                      </a:r>
                      <a:r>
                        <a:rPr lang="en-US" baseline="-25000" dirty="0"/>
                        <a:t>b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Chl</a:t>
                      </a:r>
                      <a:r>
                        <a:rPr lang="en-US" dirty="0"/>
                        <a:t>, PSD (1–2500 µm), particle shape </a:t>
                      </a:r>
                      <a:br>
                        <a:rPr lang="en-US" dirty="0"/>
                      </a:br>
                      <a:r>
                        <a:rPr lang="en-US" dirty="0"/>
                        <a:t>Instruments: ac-s, ac-9 (0.2 µm filter), bb-3, Fluorometer, LISST-100, LISST-</a:t>
                      </a:r>
                      <a:r>
                        <a:rPr lang="en-US" dirty="0" err="1"/>
                        <a:t>Holo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2696523"/>
                  </a:ext>
                </a:extLst>
              </a:tr>
              <a:tr h="55617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IOP (Package 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/>
                        <a:t>VSF, b, b</a:t>
                      </a:r>
                      <a:r>
                        <a:rPr lang="en-US" i="0" baseline="-25000" dirty="0"/>
                        <a:t>b</a:t>
                      </a:r>
                      <a:r>
                        <a:rPr lang="en-US" i="0" dirty="0"/>
                        <a:t>, c, </a:t>
                      </a:r>
                      <a:r>
                        <a:rPr lang="en-US" i="0" dirty="0" err="1"/>
                        <a:t>DoLP</a:t>
                      </a:r>
                      <a:endParaRPr lang="en-US" i="0" dirty="0"/>
                    </a:p>
                    <a:p>
                      <a:pPr lvl="0" algn="ctr">
                        <a:buNone/>
                      </a:pPr>
                      <a:r>
                        <a:rPr lang="en-US" i="0" dirty="0"/>
                        <a:t>Instrument(s): LISST-VSF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0991317"/>
                  </a:ext>
                </a:extLst>
              </a:tr>
              <a:tr h="55617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Biophysical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i="0" dirty="0" err="1"/>
                        <a:t>Chl</a:t>
                      </a:r>
                      <a:r>
                        <a:rPr lang="en-US" i="0" dirty="0"/>
                        <a:t>-</a:t>
                      </a:r>
                      <a:r>
                        <a:rPr lang="en-US" i="1" dirty="0"/>
                        <a:t>a</a:t>
                      </a:r>
                      <a:r>
                        <a:rPr lang="en-US" i="0" dirty="0"/>
                        <a:t> (HPLC and fluorometric), SPM, POC, </a:t>
                      </a:r>
                      <a:r>
                        <a:rPr lang="en-US" i="1" dirty="0"/>
                        <a:t>ap</a:t>
                      </a:r>
                      <a:r>
                        <a:rPr lang="en-US" i="0" dirty="0"/>
                        <a:t>, </a:t>
                      </a:r>
                      <a:r>
                        <a:rPr lang="en-US" i="1" dirty="0" err="1"/>
                        <a:t>aph</a:t>
                      </a:r>
                      <a:r>
                        <a:rPr lang="en-US" i="0" dirty="0"/>
                        <a:t>, DOC, CDOM/</a:t>
                      </a:r>
                      <a:r>
                        <a:rPr lang="en-US" i="0" dirty="0" err="1"/>
                        <a:t>fDOM</a:t>
                      </a:r>
                      <a:r>
                        <a:rPr lang="en-US" i="0" dirty="0"/>
                        <a:t>, nutrients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744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6270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73CA9F0-6B2F-433E-970C-1D40B0F25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Biophysical Properties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12F1B34-6EE4-4035-BBA7-5B5322EFA1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373" y="4593583"/>
            <a:ext cx="3884526" cy="193424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504CD46-F3E5-4ED6-B082-27FC371EC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93" y="1297293"/>
            <a:ext cx="4572000" cy="287079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8D272E7-127C-4518-92C0-FCF3F13E7E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726" y="1730781"/>
            <a:ext cx="2134293" cy="637102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6B7FCB26-26FA-4268-832B-4F0AD52DB9B4}"/>
              </a:ext>
            </a:extLst>
          </p:cNvPr>
          <p:cNvGrpSpPr/>
          <p:nvPr/>
        </p:nvGrpSpPr>
        <p:grpSpPr>
          <a:xfrm>
            <a:off x="5342965" y="1113749"/>
            <a:ext cx="6400800" cy="3354020"/>
            <a:chOff x="5181600" y="1297293"/>
            <a:chExt cx="6400800" cy="3354020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311845C2-8F93-421A-BA78-8B29F524A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81600" y="1297293"/>
              <a:ext cx="6400800" cy="3354020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0EB3BD0-3292-40A1-ADC8-522D45C25DE0}"/>
                </a:ext>
              </a:extLst>
            </p:cNvPr>
            <p:cNvSpPr txBox="1"/>
            <p:nvPr/>
          </p:nvSpPr>
          <p:spPr>
            <a:xfrm>
              <a:off x="5992009" y="4141962"/>
              <a:ext cx="3808207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600" b="1" dirty="0">
                  <a:solidFill>
                    <a:schemeClr val="accent6"/>
                  </a:solidFill>
                </a:rPr>
                <a:t>   1      1b     2     2b     3     3b     4      5      6      7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7EB65D2-65D3-40D0-B7FD-9F650EC9FDE8}"/>
                </a:ext>
              </a:extLst>
            </p:cNvPr>
            <p:cNvSpPr txBox="1"/>
            <p:nvPr/>
          </p:nvSpPr>
          <p:spPr>
            <a:xfrm>
              <a:off x="9907793" y="4136667"/>
              <a:ext cx="1464832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600" b="1" dirty="0">
                  <a:solidFill>
                    <a:srgbClr val="0070C0"/>
                  </a:solidFill>
                </a:rPr>
                <a:t>   8      9     10    11</a:t>
              </a:r>
            </a:p>
          </p:txBody>
        </p:sp>
      </p:grpSp>
      <p:pic>
        <p:nvPicPr>
          <p:cNvPr id="58" name="Picture 57">
            <a:extLst>
              <a:ext uri="{FF2B5EF4-FFF2-40B4-BE49-F238E27FC236}">
                <a16:creationId xmlns:a16="http://schemas.microsoft.com/office/drawing/2014/main" id="{B7B30980-E65F-4A47-B41F-7DBB8B956A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8391" y="4467769"/>
            <a:ext cx="3657600" cy="23184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24CA9A51-5C67-40E5-97C4-3440B76885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1483" y="4466338"/>
            <a:ext cx="3657600" cy="231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68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7BB310-A383-41AA-9DD3-821C99B7D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23" y="1487903"/>
            <a:ext cx="3886200" cy="241552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73CA9F0-6B2F-433E-970C-1D40B0F25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Biophysical Properties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12F1B34-6EE4-4035-BBA7-5B5322EFA1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460" y="4585003"/>
            <a:ext cx="3884526" cy="193424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8D272E7-127C-4518-92C0-FCF3F13E7E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9376" y="2049005"/>
            <a:ext cx="2134293" cy="6371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B3F1A8-8510-45AD-8A7F-0CFB095170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9306" y="1478345"/>
            <a:ext cx="3886200" cy="24155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7A3692-97F6-4947-822A-6BE6A839DD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4773" y="4095511"/>
            <a:ext cx="3886200" cy="24237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CD974C-3328-4C24-8EE4-872E56DF55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8548" y="4095511"/>
            <a:ext cx="3886200" cy="247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482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31F908-67E7-4476-9223-9EFB7F180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97" y="1255542"/>
            <a:ext cx="3886200" cy="247303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73CA9F0-6B2F-433E-970C-1D40B0F25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Properties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12F1B34-6EE4-4035-BBA7-5B5322EFA1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016" y="4444681"/>
            <a:ext cx="3884526" cy="193424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8D272E7-127C-4518-92C0-FCF3F13E7E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0279" y="1716413"/>
            <a:ext cx="2134293" cy="6371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AF8342-3373-4C3B-9B95-9948C8381C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8506" y="1384968"/>
            <a:ext cx="3886200" cy="24648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67C2C8-0786-410D-9575-0EC5D1CF00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9649" y="1459463"/>
            <a:ext cx="3886200" cy="24483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0976E1-3791-4B49-A49D-DED8F8E04F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3449" y="4160049"/>
            <a:ext cx="3886200" cy="23908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4DF1ECB-1974-4624-A6C4-432A47062C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88548" y="4095511"/>
            <a:ext cx="3886200" cy="247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25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E7D47D-9B1C-2F40-9BD4-780027FF05C4}"/>
              </a:ext>
            </a:extLst>
          </p:cNvPr>
          <p:cNvCxnSpPr/>
          <p:nvPr/>
        </p:nvCxnSpPr>
        <p:spPr>
          <a:xfrm>
            <a:off x="10628215" y="58209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0F6C9D6D-E378-4554-9347-6D56FE26B2C8}"/>
              </a:ext>
            </a:extLst>
          </p:cNvPr>
          <p:cNvGrpSpPr>
            <a:grpSpLocks noChangeAspect="1"/>
          </p:cNvGrpSpPr>
          <p:nvPr/>
        </p:nvGrpSpPr>
        <p:grpSpPr>
          <a:xfrm>
            <a:off x="1930400" y="1054760"/>
            <a:ext cx="9819289" cy="5630689"/>
            <a:chOff x="459405" y="196776"/>
            <a:chExt cx="11298478" cy="647890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7A5AE5B-6F0E-0846-B090-CEC44BB6795C}"/>
                </a:ext>
              </a:extLst>
            </p:cNvPr>
            <p:cNvGrpSpPr/>
            <p:nvPr/>
          </p:nvGrpSpPr>
          <p:grpSpPr>
            <a:xfrm>
              <a:off x="459405" y="196776"/>
              <a:ext cx="11298478" cy="6478903"/>
              <a:chOff x="459405" y="196776"/>
              <a:chExt cx="11298478" cy="6478903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4CDF9E4B-6713-B540-B7B9-2C1BC613969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59405" y="849853"/>
                <a:ext cx="10050404" cy="5825826"/>
              </a:xfrm>
              <a:prstGeom prst="rect">
                <a:avLst/>
              </a:prstGeom>
            </p:spPr>
          </p:pic>
          <p:pic>
            <p:nvPicPr>
              <p:cNvPr id="7" name="Picture 2" descr="rainbow color table">
                <a:extLst>
                  <a:ext uri="{FF2B5EF4-FFF2-40B4-BE49-F238E27FC236}">
                    <a16:creationId xmlns:a16="http://schemas.microsoft.com/office/drawing/2014/main" id="{170B926A-0DC1-9F4D-8025-DA733ABAA4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rot="16200000">
                <a:off x="8296562" y="3673437"/>
                <a:ext cx="5491371" cy="2068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DF9E1CE-AB6B-CE48-AC33-C76A507447D0}"/>
                  </a:ext>
                </a:extLst>
              </p:cNvPr>
              <p:cNvSpPr txBox="1"/>
              <p:nvPr/>
            </p:nvSpPr>
            <p:spPr>
              <a:xfrm>
                <a:off x="11279794" y="856383"/>
                <a:ext cx="478089" cy="5807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0000"/>
                  </a:spcAft>
                </a:pP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</a:p>
              <a:p>
                <a:pPr>
                  <a:spcAft>
                    <a:spcPts val="10000"/>
                  </a:spcAft>
                </a:pP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</a:p>
              <a:p>
                <a:pPr>
                  <a:spcAft>
                    <a:spcPts val="10000"/>
                  </a:spcAft>
                </a:pP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  <a:p>
                <a:pPr>
                  <a:spcAft>
                    <a:spcPts val="10000"/>
                  </a:spcAft>
                </a:pP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BDA750E3-FCBA-604F-ABBC-8C8AB019142D}"/>
                  </a:ext>
                </a:extLst>
              </p:cNvPr>
              <p:cNvCxnSpPr/>
              <p:nvPr/>
            </p:nvCxnSpPr>
            <p:spPr>
              <a:xfrm>
                <a:off x="11134470" y="6509779"/>
                <a:ext cx="1540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CF1906C8-54A0-D140-B935-966B10C8BAEB}"/>
                  </a:ext>
                </a:extLst>
              </p:cNvPr>
              <p:cNvCxnSpPr/>
              <p:nvPr/>
            </p:nvCxnSpPr>
            <p:spPr>
              <a:xfrm>
                <a:off x="11136259" y="1038196"/>
                <a:ext cx="1540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5DB2AA64-1ECF-074F-BAE8-CEBF105D1C2C}"/>
                  </a:ext>
                </a:extLst>
              </p:cNvPr>
              <p:cNvCxnSpPr/>
              <p:nvPr/>
            </p:nvCxnSpPr>
            <p:spPr>
              <a:xfrm>
                <a:off x="11139838" y="2854711"/>
                <a:ext cx="1540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DC2DB6E3-CD7B-EA41-AF66-65AECFB59462}"/>
                  </a:ext>
                </a:extLst>
              </p:cNvPr>
              <p:cNvCxnSpPr/>
              <p:nvPr/>
            </p:nvCxnSpPr>
            <p:spPr>
              <a:xfrm>
                <a:off x="11130868" y="4671946"/>
                <a:ext cx="1540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68ED580-0A7A-6948-A0E0-563A4E22FE1A}"/>
                  </a:ext>
                </a:extLst>
              </p:cNvPr>
              <p:cNvSpPr/>
              <p:nvPr/>
            </p:nvSpPr>
            <p:spPr>
              <a:xfrm>
                <a:off x="3835436" y="4055631"/>
                <a:ext cx="193638" cy="206888"/>
              </a:xfrm>
              <a:prstGeom prst="ellipse">
                <a:avLst/>
              </a:prstGeom>
              <a:solidFill>
                <a:srgbClr val="138CE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E64ED75F-F935-2C42-8588-11D6BB2888B7}"/>
                  </a:ext>
                </a:extLst>
              </p:cNvPr>
              <p:cNvSpPr/>
              <p:nvPr/>
            </p:nvSpPr>
            <p:spPr>
              <a:xfrm>
                <a:off x="4487082" y="4157721"/>
                <a:ext cx="193638" cy="188080"/>
              </a:xfrm>
              <a:prstGeom prst="ellipse">
                <a:avLst/>
              </a:prstGeom>
              <a:solidFill>
                <a:srgbClr val="1468E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7653E04-12B1-E74A-AADC-6B0D61BD751A}"/>
                  </a:ext>
                </a:extLst>
              </p:cNvPr>
              <p:cNvSpPr/>
              <p:nvPr/>
            </p:nvSpPr>
            <p:spPr>
              <a:xfrm>
                <a:off x="5348268" y="4439329"/>
                <a:ext cx="193638" cy="206888"/>
              </a:xfrm>
              <a:prstGeom prst="ellipse">
                <a:avLst/>
              </a:prstGeom>
              <a:solidFill>
                <a:srgbClr val="162AE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96F3EC9-FC20-C44D-B743-06ABFBB18026}"/>
                  </a:ext>
                </a:extLst>
              </p:cNvPr>
              <p:cNvSpPr/>
              <p:nvPr/>
            </p:nvSpPr>
            <p:spPr>
              <a:xfrm>
                <a:off x="5937531" y="4411245"/>
                <a:ext cx="193638" cy="188080"/>
              </a:xfrm>
              <a:prstGeom prst="ellipse">
                <a:avLst/>
              </a:prstGeom>
              <a:solidFill>
                <a:srgbClr val="132FE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4D35505-BEFA-F241-A3BB-4BC087750E3D}"/>
                  </a:ext>
                </a:extLst>
              </p:cNvPr>
              <p:cNvSpPr/>
              <p:nvPr/>
            </p:nvSpPr>
            <p:spPr>
              <a:xfrm>
                <a:off x="6418175" y="4200232"/>
                <a:ext cx="193638" cy="188080"/>
              </a:xfrm>
              <a:prstGeom prst="ellipse">
                <a:avLst/>
              </a:prstGeom>
              <a:solidFill>
                <a:srgbClr val="1630E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E65A9076-64E3-0C43-8112-9C8816F75150}"/>
                  </a:ext>
                </a:extLst>
              </p:cNvPr>
              <p:cNvSpPr/>
              <p:nvPr/>
            </p:nvSpPr>
            <p:spPr>
              <a:xfrm>
                <a:off x="7121564" y="4176789"/>
                <a:ext cx="193638" cy="188080"/>
              </a:xfrm>
              <a:prstGeom prst="ellipse">
                <a:avLst/>
              </a:prstGeom>
              <a:solidFill>
                <a:srgbClr val="0FEFA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0E04981-4BA8-D340-9B0A-C1F6E359A70F}"/>
                  </a:ext>
                </a:extLst>
              </p:cNvPr>
              <p:cNvSpPr/>
              <p:nvPr/>
            </p:nvSpPr>
            <p:spPr>
              <a:xfrm>
                <a:off x="7707718" y="4322099"/>
                <a:ext cx="193638" cy="188080"/>
              </a:xfrm>
              <a:prstGeom prst="ellipse">
                <a:avLst/>
              </a:prstGeom>
              <a:solidFill>
                <a:srgbClr val="40EF0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546F932E-35BE-0B45-A8A2-AEA6EE6F6ED6}"/>
                  </a:ext>
                </a:extLst>
              </p:cNvPr>
              <p:cNvSpPr/>
              <p:nvPr/>
            </p:nvSpPr>
            <p:spPr>
              <a:xfrm>
                <a:off x="7731164" y="3196686"/>
                <a:ext cx="193638" cy="188080"/>
              </a:xfrm>
              <a:prstGeom prst="ellipse">
                <a:avLst/>
              </a:prstGeom>
              <a:solidFill>
                <a:srgbClr val="EF480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0608634E-7862-614A-8C05-0F8563E1AA92}"/>
                  </a:ext>
                </a:extLst>
              </p:cNvPr>
              <p:cNvSpPr/>
              <p:nvPr/>
            </p:nvSpPr>
            <p:spPr>
              <a:xfrm>
                <a:off x="7912294" y="2444705"/>
                <a:ext cx="193638" cy="188080"/>
              </a:xfrm>
              <a:prstGeom prst="ellipse">
                <a:avLst/>
              </a:prstGeom>
              <a:solidFill>
                <a:srgbClr val="1848FB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A4F4CAF5-1ACB-EE4F-AE2C-3FD555AF82BB}"/>
                  </a:ext>
                </a:extLst>
              </p:cNvPr>
              <p:cNvSpPr/>
              <p:nvPr/>
            </p:nvSpPr>
            <p:spPr>
              <a:xfrm>
                <a:off x="6605751" y="3173246"/>
                <a:ext cx="193638" cy="188080"/>
              </a:xfrm>
              <a:prstGeom prst="ellipse">
                <a:avLst/>
              </a:prstGeom>
              <a:solidFill>
                <a:srgbClr val="0AEF8C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208B1C4C-061F-594D-84D9-A04D62607D1F}"/>
                  </a:ext>
                </a:extLst>
              </p:cNvPr>
              <p:cNvSpPr/>
              <p:nvPr/>
            </p:nvSpPr>
            <p:spPr>
              <a:xfrm>
                <a:off x="5579771" y="3475551"/>
                <a:ext cx="193638" cy="188080"/>
              </a:xfrm>
              <a:prstGeom prst="ellipse">
                <a:avLst/>
              </a:prstGeom>
              <a:solidFill>
                <a:srgbClr val="1295E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6D49996-3A3C-7D4C-A4E7-1CB0488EB8B6}"/>
                  </a:ext>
                </a:extLst>
              </p:cNvPr>
              <p:cNvSpPr txBox="1"/>
              <p:nvPr/>
            </p:nvSpPr>
            <p:spPr>
              <a:xfrm>
                <a:off x="1495404" y="196776"/>
                <a:ext cx="921239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 Particle Volume Size Ratio;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Vp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10 </a:t>
                </a:r>
                <a:r>
                  <a:rPr lang="en-US" sz="2800" b="1" dirty="0">
                    <a:latin typeface="Symbol" pitchFamily="2" charset="2"/>
                    <a:cs typeface="Times New Roman" panose="02020603050405020304" pitchFamily="18" charset="0"/>
                  </a:rPr>
                  <a:t>m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/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Vp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10 </a:t>
                </a:r>
                <a:r>
                  <a:rPr lang="en-US" sz="2800" b="1" dirty="0">
                    <a:latin typeface="Symbol" pitchFamily="2" charset="2"/>
                    <a:cs typeface="Times New Roman" panose="02020603050405020304" pitchFamily="18" charset="0"/>
                  </a:rPr>
                  <a:t>m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4E5E1DB-E3D3-48EB-B4D7-D27A748F312A}"/>
                </a:ext>
              </a:extLst>
            </p:cNvPr>
            <p:cNvGrpSpPr/>
            <p:nvPr/>
          </p:nvGrpSpPr>
          <p:grpSpPr>
            <a:xfrm>
              <a:off x="3585666" y="2554456"/>
              <a:ext cx="4830052" cy="2459266"/>
              <a:chOff x="3585666" y="2541393"/>
              <a:chExt cx="4830052" cy="2459266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E4A9956-1A7D-424A-835A-7EF92C032C6B}"/>
                  </a:ext>
                </a:extLst>
              </p:cNvPr>
              <p:cNvSpPr txBox="1"/>
              <p:nvPr/>
            </p:nvSpPr>
            <p:spPr>
              <a:xfrm>
                <a:off x="3585666" y="3762766"/>
                <a:ext cx="29506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01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33B2D2B-4D82-494B-BFED-52704A466538}"/>
                  </a:ext>
                </a:extLst>
              </p:cNvPr>
              <p:cNvSpPr txBox="1"/>
              <p:nvPr/>
            </p:nvSpPr>
            <p:spPr>
              <a:xfrm>
                <a:off x="4451913" y="4439329"/>
                <a:ext cx="29506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02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8A0FAF2-9B53-4FB3-996B-E1225070C2E9}"/>
                  </a:ext>
                </a:extLst>
              </p:cNvPr>
              <p:cNvSpPr txBox="1"/>
              <p:nvPr/>
            </p:nvSpPr>
            <p:spPr>
              <a:xfrm>
                <a:off x="5301904" y="4723660"/>
                <a:ext cx="29506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03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A85E996-A75F-4B66-9180-F73BED62575D}"/>
                  </a:ext>
                </a:extLst>
              </p:cNvPr>
              <p:cNvSpPr txBox="1"/>
              <p:nvPr/>
            </p:nvSpPr>
            <p:spPr>
              <a:xfrm>
                <a:off x="5899899" y="4649622"/>
                <a:ext cx="29506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04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0453691-82A6-4A38-8E1B-3D1EEE56EEB2}"/>
                  </a:ext>
                </a:extLst>
              </p:cNvPr>
              <p:cNvSpPr txBox="1"/>
              <p:nvPr/>
            </p:nvSpPr>
            <p:spPr>
              <a:xfrm>
                <a:off x="6390198" y="4460825"/>
                <a:ext cx="29506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05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3E68B2C-9121-4E18-9532-000AA77AF64D}"/>
                  </a:ext>
                </a:extLst>
              </p:cNvPr>
              <p:cNvSpPr txBox="1"/>
              <p:nvPr/>
            </p:nvSpPr>
            <p:spPr>
              <a:xfrm>
                <a:off x="7056592" y="4469359"/>
                <a:ext cx="29506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06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AEF1A97-330C-4ADE-9280-BCDCF08C8B09}"/>
                  </a:ext>
                </a:extLst>
              </p:cNvPr>
              <p:cNvSpPr txBox="1"/>
              <p:nvPr/>
            </p:nvSpPr>
            <p:spPr>
              <a:xfrm>
                <a:off x="7709878" y="4581233"/>
                <a:ext cx="29506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07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616FE75-FB9C-4E14-B034-CE614DED07C9}"/>
                  </a:ext>
                </a:extLst>
              </p:cNvPr>
              <p:cNvSpPr txBox="1"/>
              <p:nvPr/>
            </p:nvSpPr>
            <p:spPr>
              <a:xfrm>
                <a:off x="7893377" y="3330009"/>
                <a:ext cx="29506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08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667E4D8-5BF4-4EF4-857F-27DD4B71C845}"/>
                  </a:ext>
                </a:extLst>
              </p:cNvPr>
              <p:cNvSpPr txBox="1"/>
              <p:nvPr/>
            </p:nvSpPr>
            <p:spPr>
              <a:xfrm>
                <a:off x="8120651" y="2541393"/>
                <a:ext cx="29506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09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5245C1D-692B-4B1F-8193-04B636209190}"/>
                  </a:ext>
                </a:extLst>
              </p:cNvPr>
              <p:cNvSpPr txBox="1"/>
              <p:nvPr/>
            </p:nvSpPr>
            <p:spPr>
              <a:xfrm>
                <a:off x="6801100" y="3267286"/>
                <a:ext cx="29506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10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F3C9BD0-EB02-4397-8B08-33A58B03868A}"/>
                  </a:ext>
                </a:extLst>
              </p:cNvPr>
              <p:cNvSpPr txBox="1"/>
              <p:nvPr/>
            </p:nvSpPr>
            <p:spPr>
              <a:xfrm>
                <a:off x="5749641" y="3569591"/>
                <a:ext cx="29506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11</a:t>
                </a:r>
              </a:p>
            </p:txBody>
          </p:sp>
        </p:grp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177C36A9-0B6E-47D7-92ED-5CB7AB908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Particle Volume Size Ratio</a:t>
            </a:r>
          </a:p>
        </p:txBody>
      </p:sp>
    </p:spTree>
    <p:extLst>
      <p:ext uri="{BB962C8B-B14F-4D97-AF65-F5344CB8AC3E}">
        <p14:creationId xmlns:p14="http://schemas.microsoft.com/office/powerpoint/2010/main" val="502956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DB84B1B-03D9-4A4E-BB71-15A88195193F}"/>
              </a:ext>
            </a:extLst>
          </p:cNvPr>
          <p:cNvGrpSpPr>
            <a:grpSpLocks noChangeAspect="1"/>
          </p:cNvGrpSpPr>
          <p:nvPr/>
        </p:nvGrpSpPr>
        <p:grpSpPr>
          <a:xfrm>
            <a:off x="1772356" y="1097954"/>
            <a:ext cx="9887442" cy="5780343"/>
            <a:chOff x="236668" y="196776"/>
            <a:chExt cx="11434368" cy="668469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581421E-D999-6341-91F9-ABDA70A5C79A}"/>
                </a:ext>
              </a:extLst>
            </p:cNvPr>
            <p:cNvSpPr txBox="1"/>
            <p:nvPr/>
          </p:nvSpPr>
          <p:spPr>
            <a:xfrm>
              <a:off x="2647076" y="196776"/>
              <a:ext cx="69090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LISST Holo-2 Particle Sauter Diameter (D</a:t>
              </a:r>
              <a:r>
                <a:rPr lang="en-US" sz="28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93F6A87A-971E-4C43-A135-AC3EAAF72F3A}"/>
                </a:ext>
              </a:extLst>
            </p:cNvPr>
            <p:cNvGrpSpPr/>
            <p:nvPr/>
          </p:nvGrpSpPr>
          <p:grpSpPr>
            <a:xfrm>
              <a:off x="236668" y="582099"/>
              <a:ext cx="11434368" cy="6299375"/>
              <a:chOff x="236668" y="582099"/>
              <a:chExt cx="11434368" cy="6299375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941690B1-D7E2-4F46-B44B-CE32629D4D1A}"/>
                  </a:ext>
                </a:extLst>
              </p:cNvPr>
              <p:cNvGrpSpPr/>
              <p:nvPr/>
            </p:nvGrpSpPr>
            <p:grpSpPr>
              <a:xfrm>
                <a:off x="236668" y="686017"/>
                <a:ext cx="11434368" cy="6195457"/>
                <a:chOff x="236668" y="686017"/>
                <a:chExt cx="11434368" cy="6195457"/>
              </a:xfrm>
            </p:grpSpPr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4CDF9E4B-6713-B540-B7B9-2C1BC613969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36668" y="849853"/>
                  <a:ext cx="10050404" cy="5825826"/>
                </a:xfrm>
                <a:prstGeom prst="rect">
                  <a:avLst/>
                </a:prstGeom>
              </p:spPr>
            </p:pic>
            <p:pic>
              <p:nvPicPr>
                <p:cNvPr id="7" name="Picture 2" descr="rainbow color table">
                  <a:extLst>
                    <a:ext uri="{FF2B5EF4-FFF2-40B4-BE49-F238E27FC236}">
                      <a16:creationId xmlns:a16="http://schemas.microsoft.com/office/drawing/2014/main" id="{170B926A-0DC1-9F4D-8025-DA733ABAA41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 rot="16200000">
                  <a:off x="8073825" y="3837559"/>
                  <a:ext cx="5491371" cy="20682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DF9E1CE-AB6B-CE48-AC33-C76A507447D0}"/>
                    </a:ext>
                  </a:extLst>
                </p:cNvPr>
                <p:cNvSpPr txBox="1"/>
                <p:nvPr/>
              </p:nvSpPr>
              <p:spPr>
                <a:xfrm>
                  <a:off x="11057057" y="1020505"/>
                  <a:ext cx="613979" cy="58609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Aft>
                      <a:spcPts val="7000"/>
                    </a:spcAft>
                  </a:pPr>
                  <a:r>
                    <a:rPr 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180</a:t>
                  </a:r>
                </a:p>
                <a:p>
                  <a:pPr>
                    <a:spcAft>
                      <a:spcPts val="7000"/>
                    </a:spcAft>
                  </a:pPr>
                  <a:r>
                    <a:rPr 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140</a:t>
                  </a:r>
                </a:p>
                <a:p>
                  <a:pPr>
                    <a:spcAft>
                      <a:spcPts val="7000"/>
                    </a:spcAft>
                  </a:pPr>
                  <a:r>
                    <a:rPr 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100</a:t>
                  </a:r>
                </a:p>
                <a:p>
                  <a:pPr>
                    <a:spcAft>
                      <a:spcPts val="7000"/>
                    </a:spcAft>
                  </a:pPr>
                  <a:r>
                    <a:rPr 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</a:t>
                  </a:r>
                </a:p>
                <a:p>
                  <a:pPr>
                    <a:spcAft>
                      <a:spcPts val="7000"/>
                    </a:spcAft>
                  </a:pPr>
                  <a:r>
                    <a:rPr 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</a:t>
                  </a:r>
                </a:p>
              </p:txBody>
            </p: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BDA750E3-FCBA-604F-ABBC-8C8AB019142D}"/>
                    </a:ext>
                  </a:extLst>
                </p:cNvPr>
                <p:cNvCxnSpPr/>
                <p:nvPr/>
              </p:nvCxnSpPr>
              <p:spPr>
                <a:xfrm>
                  <a:off x="10911733" y="6673901"/>
                  <a:ext cx="15406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CF1906C8-54A0-D140-B935-966B10C8BAEB}"/>
                    </a:ext>
                  </a:extLst>
                </p:cNvPr>
                <p:cNvCxnSpPr/>
                <p:nvPr/>
              </p:nvCxnSpPr>
              <p:spPr>
                <a:xfrm>
                  <a:off x="10913522" y="1202318"/>
                  <a:ext cx="15406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5DB2AA64-1ECF-074F-BAE8-CEBF105D1C2C}"/>
                    </a:ext>
                  </a:extLst>
                </p:cNvPr>
                <p:cNvCxnSpPr/>
                <p:nvPr/>
              </p:nvCxnSpPr>
              <p:spPr>
                <a:xfrm>
                  <a:off x="10917101" y="2549913"/>
                  <a:ext cx="15406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DC2DB6E3-CD7B-EA41-AF66-65AECFB59462}"/>
                    </a:ext>
                  </a:extLst>
                </p:cNvPr>
                <p:cNvCxnSpPr/>
                <p:nvPr/>
              </p:nvCxnSpPr>
              <p:spPr>
                <a:xfrm>
                  <a:off x="10908131" y="5258096"/>
                  <a:ext cx="15406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53112E36-3D4F-BC45-B43D-2F6F132535FB}"/>
                    </a:ext>
                  </a:extLst>
                </p:cNvPr>
                <p:cNvSpPr txBox="1"/>
                <p:nvPr/>
              </p:nvSpPr>
              <p:spPr>
                <a:xfrm>
                  <a:off x="10768233" y="686017"/>
                  <a:ext cx="49725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i="1" dirty="0">
                      <a:latin typeface="Symbol" pitchFamily="2" charset="2"/>
                      <a:cs typeface="Times New Roman" panose="02020603050405020304" pitchFamily="18" charset="0"/>
                    </a:rPr>
                    <a:t>m</a:t>
                  </a:r>
                  <a:r>
                    <a:rPr lang="en-US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  <a:endPara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E1F17000-FEF5-6745-811D-FC0CB70911A4}"/>
                    </a:ext>
                  </a:extLst>
                </p:cNvPr>
                <p:cNvCxnSpPr/>
                <p:nvPr/>
              </p:nvCxnSpPr>
              <p:spPr>
                <a:xfrm>
                  <a:off x="10919855" y="3909948"/>
                  <a:ext cx="15406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F5E7D47D-9B1C-2F40-9BD4-780027FF05C4}"/>
                  </a:ext>
                </a:extLst>
              </p:cNvPr>
              <p:cNvCxnSpPr/>
              <p:nvPr/>
            </p:nvCxnSpPr>
            <p:spPr>
              <a:xfrm>
                <a:off x="10628215" y="582099"/>
                <a:ext cx="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68ED580-0A7A-6948-A0E0-563A4E22FE1A}"/>
                  </a:ext>
                </a:extLst>
              </p:cNvPr>
              <p:cNvSpPr/>
              <p:nvPr/>
            </p:nvSpPr>
            <p:spPr>
              <a:xfrm>
                <a:off x="3612699" y="4055631"/>
                <a:ext cx="193638" cy="206888"/>
              </a:xfrm>
              <a:prstGeom prst="ellipse">
                <a:avLst/>
              </a:prstGeom>
              <a:solidFill>
                <a:srgbClr val="1095E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E64ED75F-F935-2C42-8588-11D6BB2888B7}"/>
                  </a:ext>
                </a:extLst>
              </p:cNvPr>
              <p:cNvSpPr/>
              <p:nvPr/>
            </p:nvSpPr>
            <p:spPr>
              <a:xfrm>
                <a:off x="4264345" y="4157721"/>
                <a:ext cx="193638" cy="188080"/>
              </a:xfrm>
              <a:prstGeom prst="ellipse">
                <a:avLst/>
              </a:prstGeom>
              <a:solidFill>
                <a:srgbClr val="0F97E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7653E04-12B1-E74A-AADC-6B0D61BD751A}"/>
                  </a:ext>
                </a:extLst>
              </p:cNvPr>
              <p:cNvSpPr/>
              <p:nvPr/>
            </p:nvSpPr>
            <p:spPr>
              <a:xfrm>
                <a:off x="5125531" y="4439329"/>
                <a:ext cx="193638" cy="206888"/>
              </a:xfrm>
              <a:prstGeom prst="ellipse">
                <a:avLst/>
              </a:prstGeom>
              <a:solidFill>
                <a:srgbClr val="162AE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96F3EC9-FC20-C44D-B743-06ABFBB18026}"/>
                  </a:ext>
                </a:extLst>
              </p:cNvPr>
              <p:cNvSpPr/>
              <p:nvPr/>
            </p:nvSpPr>
            <p:spPr>
              <a:xfrm>
                <a:off x="5714794" y="4411245"/>
                <a:ext cx="193638" cy="188080"/>
              </a:xfrm>
              <a:prstGeom prst="ellipse">
                <a:avLst/>
              </a:prstGeom>
              <a:solidFill>
                <a:srgbClr val="132FE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4D35505-BEFA-F241-A3BB-4BC087750E3D}"/>
                  </a:ext>
                </a:extLst>
              </p:cNvPr>
              <p:cNvSpPr/>
              <p:nvPr/>
            </p:nvSpPr>
            <p:spPr>
              <a:xfrm>
                <a:off x="6195438" y="4200232"/>
                <a:ext cx="193638" cy="188080"/>
              </a:xfrm>
              <a:prstGeom prst="ellipse">
                <a:avLst/>
              </a:prstGeom>
              <a:solidFill>
                <a:srgbClr val="0F6CE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E65A9076-64E3-0C43-8112-9C8816F75150}"/>
                  </a:ext>
                </a:extLst>
              </p:cNvPr>
              <p:cNvSpPr/>
              <p:nvPr/>
            </p:nvSpPr>
            <p:spPr>
              <a:xfrm>
                <a:off x="6898827" y="4176789"/>
                <a:ext cx="193638" cy="188080"/>
              </a:xfrm>
              <a:prstGeom prst="ellipse">
                <a:avLst/>
              </a:prstGeom>
              <a:solidFill>
                <a:srgbClr val="0B84E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0E04981-4BA8-D340-9B0A-C1F6E359A70F}"/>
                  </a:ext>
                </a:extLst>
              </p:cNvPr>
              <p:cNvSpPr/>
              <p:nvPr/>
            </p:nvSpPr>
            <p:spPr>
              <a:xfrm>
                <a:off x="7484981" y="4322099"/>
                <a:ext cx="193638" cy="188080"/>
              </a:xfrm>
              <a:prstGeom prst="ellipse">
                <a:avLst/>
              </a:prstGeom>
              <a:solidFill>
                <a:srgbClr val="137FE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546F932E-35BE-0B45-A8A2-AEA6EE6F6ED6}"/>
                  </a:ext>
                </a:extLst>
              </p:cNvPr>
              <p:cNvSpPr/>
              <p:nvPr/>
            </p:nvSpPr>
            <p:spPr>
              <a:xfrm>
                <a:off x="7508427" y="3196686"/>
                <a:ext cx="193638" cy="188080"/>
              </a:xfrm>
              <a:prstGeom prst="ellipse">
                <a:avLst/>
              </a:prstGeom>
              <a:solidFill>
                <a:srgbClr val="EF480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0608634E-7862-614A-8C05-0F8563E1AA92}"/>
                  </a:ext>
                </a:extLst>
              </p:cNvPr>
              <p:cNvSpPr/>
              <p:nvPr/>
            </p:nvSpPr>
            <p:spPr>
              <a:xfrm>
                <a:off x="7689557" y="2444705"/>
                <a:ext cx="193638" cy="188080"/>
              </a:xfrm>
              <a:prstGeom prst="ellipse">
                <a:avLst/>
              </a:prstGeom>
              <a:solidFill>
                <a:srgbClr val="184DFB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A4F4CAF5-1ACB-EE4F-AE2C-3FD555AF82BB}"/>
                  </a:ext>
                </a:extLst>
              </p:cNvPr>
              <p:cNvSpPr/>
              <p:nvPr/>
            </p:nvSpPr>
            <p:spPr>
              <a:xfrm>
                <a:off x="6383014" y="3173246"/>
                <a:ext cx="193638" cy="188080"/>
              </a:xfrm>
              <a:prstGeom prst="ellipse">
                <a:avLst/>
              </a:prstGeom>
              <a:solidFill>
                <a:srgbClr val="0CEF4C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208B1C4C-061F-594D-84D9-A04D62607D1F}"/>
                  </a:ext>
                </a:extLst>
              </p:cNvPr>
              <p:cNvSpPr/>
              <p:nvPr/>
            </p:nvSpPr>
            <p:spPr>
              <a:xfrm>
                <a:off x="5357034" y="3475551"/>
                <a:ext cx="193638" cy="188080"/>
              </a:xfrm>
              <a:prstGeom prst="ellipse">
                <a:avLst/>
              </a:prstGeom>
              <a:solidFill>
                <a:srgbClr val="145BE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21CE00E3-9941-4574-834D-50D45E59FB8C}"/>
                  </a:ext>
                </a:extLst>
              </p:cNvPr>
              <p:cNvGrpSpPr/>
              <p:nvPr/>
            </p:nvGrpSpPr>
            <p:grpSpPr>
              <a:xfrm>
                <a:off x="3585666" y="2529944"/>
                <a:ext cx="4659576" cy="2470715"/>
                <a:chOff x="3585666" y="2529944"/>
                <a:chExt cx="4659576" cy="2470715"/>
              </a:xfrm>
            </p:grpSpPr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624448AE-6B33-47AF-BB77-A222163A7CD8}"/>
                    </a:ext>
                  </a:extLst>
                </p:cNvPr>
                <p:cNvSpPr txBox="1"/>
                <p:nvPr/>
              </p:nvSpPr>
              <p:spPr>
                <a:xfrm>
                  <a:off x="3585666" y="3762766"/>
                  <a:ext cx="295067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</a:rPr>
                    <a:t>01</a:t>
                  </a: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AFFD65E9-6DCE-4EBD-9008-578C4CE58920}"/>
                    </a:ext>
                  </a:extLst>
                </p:cNvPr>
                <p:cNvSpPr txBox="1"/>
                <p:nvPr/>
              </p:nvSpPr>
              <p:spPr>
                <a:xfrm>
                  <a:off x="4451913" y="4439329"/>
                  <a:ext cx="295067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</a:rPr>
                    <a:t>02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9ED1A0D-337B-4800-BB1A-7E746FCEF28B}"/>
                    </a:ext>
                  </a:extLst>
                </p:cNvPr>
                <p:cNvSpPr txBox="1"/>
                <p:nvPr/>
              </p:nvSpPr>
              <p:spPr>
                <a:xfrm>
                  <a:off x="5301904" y="4723660"/>
                  <a:ext cx="295067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</a:rPr>
                    <a:t>03</a:t>
                  </a: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4A7D8A40-F995-473D-82DE-D29C61DA708A}"/>
                    </a:ext>
                  </a:extLst>
                </p:cNvPr>
                <p:cNvSpPr txBox="1"/>
                <p:nvPr/>
              </p:nvSpPr>
              <p:spPr>
                <a:xfrm>
                  <a:off x="5899899" y="4649622"/>
                  <a:ext cx="295067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</a:rPr>
                    <a:t>04</a:t>
                  </a: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BFAB9A5B-E022-4BF5-BA82-D48D87D894DE}"/>
                    </a:ext>
                  </a:extLst>
                </p:cNvPr>
                <p:cNvSpPr txBox="1"/>
                <p:nvPr/>
              </p:nvSpPr>
              <p:spPr>
                <a:xfrm>
                  <a:off x="6390198" y="4460825"/>
                  <a:ext cx="295067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</a:rPr>
                    <a:t>05</a:t>
                  </a: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683D754-6EB9-4E73-A247-628EA8ED6662}"/>
                    </a:ext>
                  </a:extLst>
                </p:cNvPr>
                <p:cNvSpPr txBox="1"/>
                <p:nvPr/>
              </p:nvSpPr>
              <p:spPr>
                <a:xfrm>
                  <a:off x="7056592" y="4469359"/>
                  <a:ext cx="295067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</a:rPr>
                    <a:t>06</a:t>
                  </a: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A63ECFAC-B39E-4E5B-B61F-85205D194623}"/>
                    </a:ext>
                  </a:extLst>
                </p:cNvPr>
                <p:cNvSpPr txBox="1"/>
                <p:nvPr/>
              </p:nvSpPr>
              <p:spPr>
                <a:xfrm>
                  <a:off x="7709878" y="4581233"/>
                  <a:ext cx="295067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</a:rPr>
                    <a:t>07</a:t>
                  </a: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510E818F-A67E-4149-88FB-6B66E973251F}"/>
                    </a:ext>
                  </a:extLst>
                </p:cNvPr>
                <p:cNvSpPr txBox="1"/>
                <p:nvPr/>
              </p:nvSpPr>
              <p:spPr>
                <a:xfrm>
                  <a:off x="7752950" y="3321023"/>
                  <a:ext cx="295067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</a:rPr>
                    <a:t>08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5958CAD5-67D3-46BD-B62F-C66F8B8CF04B}"/>
                    </a:ext>
                  </a:extLst>
                </p:cNvPr>
                <p:cNvSpPr txBox="1"/>
                <p:nvPr/>
              </p:nvSpPr>
              <p:spPr>
                <a:xfrm>
                  <a:off x="7950175" y="2529944"/>
                  <a:ext cx="295067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</a:rPr>
                    <a:t>09</a:t>
                  </a: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472799E4-4FCB-48F9-847E-83600EAD747B}"/>
                    </a:ext>
                  </a:extLst>
                </p:cNvPr>
                <p:cNvSpPr txBox="1"/>
                <p:nvPr/>
              </p:nvSpPr>
              <p:spPr>
                <a:xfrm>
                  <a:off x="6607980" y="3292592"/>
                  <a:ext cx="295067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</a:rPr>
                    <a:t>10</a:t>
                  </a: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BB2B321B-B500-4D5D-8335-98E560F1BC0F}"/>
                    </a:ext>
                  </a:extLst>
                </p:cNvPr>
                <p:cNvSpPr txBox="1"/>
                <p:nvPr/>
              </p:nvSpPr>
              <p:spPr>
                <a:xfrm>
                  <a:off x="5617652" y="3569591"/>
                  <a:ext cx="295067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</a:rPr>
                    <a:t>11</a:t>
                  </a:r>
                </a:p>
              </p:txBody>
            </p:sp>
          </p:grpSp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622835C7-03AF-4E9F-B7ED-68689034B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Diameter</a:t>
            </a:r>
          </a:p>
        </p:txBody>
      </p:sp>
    </p:spTree>
    <p:extLst>
      <p:ext uri="{BB962C8B-B14F-4D97-AF65-F5344CB8AC3E}">
        <p14:creationId xmlns:p14="http://schemas.microsoft.com/office/powerpoint/2010/main" val="176320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RL Brand">
      <a:dk1>
        <a:srgbClr val="172A56"/>
      </a:dk1>
      <a:lt1>
        <a:sysClr val="window" lastClr="FFFFFF"/>
      </a:lt1>
      <a:dk2>
        <a:srgbClr val="2F5690"/>
      </a:dk2>
      <a:lt2>
        <a:srgbClr val="EEECE1"/>
      </a:lt2>
      <a:accent1>
        <a:srgbClr val="FBBE08"/>
      </a:accent1>
      <a:accent2>
        <a:srgbClr val="6DAAD0"/>
      </a:accent2>
      <a:accent3>
        <a:srgbClr val="4D4F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1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37032</TotalTime>
  <Words>747</Words>
  <Application>Microsoft Office PowerPoint</Application>
  <PresentationFormat>Widescreen</PresentationFormat>
  <Paragraphs>196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Cambria Math</vt:lpstr>
      <vt:lpstr>Helvetica Light</vt:lpstr>
      <vt:lpstr>Monotype Corsiva</vt:lpstr>
      <vt:lpstr>Sitka Heading</vt:lpstr>
      <vt:lpstr>Symbol</vt:lpstr>
      <vt:lpstr>Times New Roman</vt:lpstr>
      <vt:lpstr>Verdana</vt:lpstr>
      <vt:lpstr>Office Theme</vt:lpstr>
      <vt:lpstr>Remote Sensing of Biophysical Properties in Coastal Arctic Waters – Preliminary Results</vt:lpstr>
      <vt:lpstr>Objective</vt:lpstr>
      <vt:lpstr>Study Area</vt:lpstr>
      <vt:lpstr>Measurement Parameters</vt:lpstr>
      <vt:lpstr>Biophysical Properties</vt:lpstr>
      <vt:lpstr>Biophysical Properties</vt:lpstr>
      <vt:lpstr>Optical Properties</vt:lpstr>
      <vt:lpstr>Total Particle Volume Size Ratio</vt:lpstr>
      <vt:lpstr>Particle Diameter</vt:lpstr>
      <vt:lpstr>PowerPoint Presentation</vt:lpstr>
      <vt:lpstr>AVIRIS-NG Airborne Data Analysis</vt:lpstr>
      <vt:lpstr>Arctic Coastal Ecosystem Project</vt:lpstr>
      <vt:lpstr>PowerPoint Presentation</vt:lpstr>
      <vt:lpstr>PowerPoint Presentation</vt:lpstr>
      <vt:lpstr>Optical Properties</vt:lpstr>
      <vt:lpstr>Particle Volume</vt:lpstr>
      <vt:lpstr>Size-Fractionated Chl-a</vt:lpstr>
      <vt:lpstr>Size-Fractionated Chl-a</vt:lpstr>
      <vt:lpstr>Size-Fractionated Chl-a</vt:lpstr>
    </vt:vector>
  </TitlesOfParts>
  <Company>US NRL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Goes Here</dc:title>
  <dc:creator>Jonna Atkinson</dc:creator>
  <cp:lastModifiedBy>Moses, Wesley J CIV USN NRL WASHINGTON DC (USA)</cp:lastModifiedBy>
  <cp:revision>392</cp:revision>
  <cp:lastPrinted>2019-07-31T15:01:01Z</cp:lastPrinted>
  <dcterms:created xsi:type="dcterms:W3CDTF">2016-11-18T18:54:46Z</dcterms:created>
  <dcterms:modified xsi:type="dcterms:W3CDTF">2023-05-08T03:51:07Z</dcterms:modified>
</cp:coreProperties>
</file>