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6" r:id="rId2"/>
    <p:sldId id="265" r:id="rId3"/>
    <p:sldId id="261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2131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6"/>
    <p:restoredTop sz="87993"/>
  </p:normalViewPr>
  <p:slideViewPr>
    <p:cSldViewPr snapToGrid="0" snapToObjects="1">
      <p:cViewPr varScale="1">
        <p:scale>
          <a:sx n="120" d="100"/>
          <a:sy n="120" d="100"/>
        </p:scale>
        <p:origin x="1288" y="184"/>
      </p:cViewPr>
      <p:guideLst>
        <p:guide orient="horz" pos="2208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B9E37-2B34-2746-A5B0-724EF31D6F35}" type="datetimeFigureOut">
              <a:rPr lang="en-US" smtClean="0"/>
              <a:t>5/5/23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8DF75-A6F3-6A48-93F7-6E883B4C4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8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measuring water from space and how this impacts water fluxes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8DF75-A6F3-6A48-93F7-6E883B4C4E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31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GRACE = monthly, doesn’t capture big events</a:t>
            </a:r>
          </a:p>
          <a:p>
            <a:r>
              <a:rPr lang="en-US" dirty="0"/>
              <a:t>Altimeter = better temporal resolution, but not daily! </a:t>
            </a:r>
            <a:r>
              <a:rPr lang="en-US" dirty="0">
                <a:sym typeface="Wingdings" pitchFamily="2" charset="2"/>
              </a:rPr>
              <a:t> Might miss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8DF75-A6F3-6A48-93F7-6E883B4C4E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76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Flow exceedance of DOC </a:t>
            </a:r>
            <a:r>
              <a:rPr lang="en-US" dirty="0">
                <a:sym typeface="Wingdings" pitchFamily="2" charset="2"/>
              </a:rPr>
              <a:t> temporal aspect creates issues for the Arctic for GRACE</a:t>
            </a:r>
          </a:p>
          <a:p>
            <a:r>
              <a:rPr lang="en-US" dirty="0">
                <a:sym typeface="Wingdings" pitchFamily="2" charset="2"/>
              </a:rPr>
              <a:t>Altimeter does not do well for the Amazon, GRACE is monthly so underestimates but is able to capture stable rivers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8DF75-A6F3-6A48-93F7-6E883B4C4E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6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83E-8EF6-954A-A30E-2490C851322F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A862-2B5D-334C-938B-C393CD75D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02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83E-8EF6-954A-A30E-2490C851322F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A862-2B5D-334C-938B-C393CD75D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29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83E-8EF6-954A-A30E-2490C851322F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A862-2B5D-334C-938B-C393CD75D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28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83E-8EF6-954A-A30E-2490C851322F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A862-2B5D-334C-938B-C393CD75D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2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83E-8EF6-954A-A30E-2490C851322F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A862-2B5D-334C-938B-C393CD75D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01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83E-8EF6-954A-A30E-2490C851322F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A862-2B5D-334C-938B-C393CD75D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4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83E-8EF6-954A-A30E-2490C851322F}" type="datetimeFigureOut">
              <a:rPr lang="en-US" smtClean="0"/>
              <a:t>5/5/23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A862-2B5D-334C-938B-C393CD75D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2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83E-8EF6-954A-A30E-2490C851322F}" type="datetimeFigureOut">
              <a:rPr lang="en-US" smtClean="0"/>
              <a:t>5/5/23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A862-2B5D-334C-938B-C393CD75D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86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83E-8EF6-954A-A30E-2490C851322F}" type="datetimeFigureOut">
              <a:rPr lang="en-US" smtClean="0"/>
              <a:t>5/5/23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A862-2B5D-334C-938B-C393CD75D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4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83E-8EF6-954A-A30E-2490C851322F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A862-2B5D-334C-938B-C393CD75D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21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83E-8EF6-954A-A30E-2490C851322F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A862-2B5D-334C-938B-C393CD75D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7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F383E-8EF6-954A-A30E-2490C851322F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3A862-2B5D-334C-938B-C393CD75D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1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jpg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E327337-67D6-AC41-AB64-A1E48DA116C2}"/>
              </a:ext>
            </a:extLst>
          </p:cNvPr>
          <p:cNvSpPr txBox="1"/>
          <p:nvPr/>
        </p:nvSpPr>
        <p:spPr>
          <a:xfrm>
            <a:off x="1040424" y="657527"/>
            <a:ext cx="70631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Estimating Carbon Fluxes using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Remotely Sensed River Discharges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FBDCF8-94BA-A24E-8DA1-C7E9E90FD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347" y="5606472"/>
            <a:ext cx="1105180" cy="11051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85FD33-437E-C548-9200-96029A6FE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667" y="5463932"/>
            <a:ext cx="2677297" cy="13386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3DF0A4-738B-854C-9155-27BD71F785E8}"/>
              </a:ext>
            </a:extLst>
          </p:cNvPr>
          <p:cNvCxnSpPr>
            <a:cxnSpLocks/>
          </p:cNvCxnSpPr>
          <p:nvPr/>
        </p:nvCxnSpPr>
        <p:spPr>
          <a:xfrm>
            <a:off x="78259" y="5494638"/>
            <a:ext cx="89874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E8A4C9D-B683-5A42-BF53-927441A19553}"/>
              </a:ext>
            </a:extLst>
          </p:cNvPr>
          <p:cNvSpPr txBox="1"/>
          <p:nvPr/>
        </p:nvSpPr>
        <p:spPr>
          <a:xfrm>
            <a:off x="139587" y="5679242"/>
            <a:ext cx="31659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8 May 2023</a:t>
            </a:r>
          </a:p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NASA Carbon Cycle &amp; Ecosystems</a:t>
            </a:r>
          </a:p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Joint Science Workshop</a:t>
            </a:r>
          </a:p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Ocean Biology &amp; Biogeochemistry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39F745-8F53-4A4A-8996-18EA3130B7CF}"/>
              </a:ext>
            </a:extLst>
          </p:cNvPr>
          <p:cNvSpPr txBox="1"/>
          <p:nvPr/>
        </p:nvSpPr>
        <p:spPr>
          <a:xfrm>
            <a:off x="2092410" y="2393841"/>
            <a:ext cx="5167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Jaclyn Gehring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Aron Stubbins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Ed Beighley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Claire Griffin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Rob Spencer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Karen Frey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BF4FE1-C529-1B44-8C46-B413FC86698F}"/>
              </a:ext>
            </a:extLst>
          </p:cNvPr>
          <p:cNvSpPr txBox="1"/>
          <p:nvPr/>
        </p:nvSpPr>
        <p:spPr>
          <a:xfrm>
            <a:off x="2092410" y="3985566"/>
            <a:ext cx="49591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aseline="30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Northeastern University, Boston, MA</a:t>
            </a:r>
          </a:p>
          <a:p>
            <a:pPr algn="ctr"/>
            <a:r>
              <a:rPr lang="en-US" sz="1100" baseline="30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Southern Oregon University, Ashland, OR</a:t>
            </a:r>
          </a:p>
          <a:p>
            <a:pPr algn="ctr"/>
            <a:r>
              <a:rPr lang="en-US" sz="1100" baseline="30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Florida State University, Tallahassee, FL</a:t>
            </a:r>
          </a:p>
          <a:p>
            <a:pPr algn="ctr"/>
            <a:r>
              <a:rPr lang="en-US" sz="1100" baseline="30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Clark University, Worcester, MA</a:t>
            </a:r>
          </a:p>
        </p:txBody>
      </p:sp>
    </p:spTree>
    <p:extLst>
      <p:ext uri="{BB962C8B-B14F-4D97-AF65-F5344CB8AC3E}">
        <p14:creationId xmlns:p14="http://schemas.microsoft.com/office/powerpoint/2010/main" val="1050769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053625-FEF1-CF40-9C9C-4B92D7CD38FE}"/>
              </a:ext>
            </a:extLst>
          </p:cNvPr>
          <p:cNvSpPr/>
          <p:nvPr/>
        </p:nvSpPr>
        <p:spPr>
          <a:xfrm>
            <a:off x="168602" y="201724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en-US" sz="36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4B92A4-91CF-7E4E-B028-0B4E35DDB039}"/>
              </a:ext>
            </a:extLst>
          </p:cNvPr>
          <p:cNvCxnSpPr>
            <a:cxnSpLocks/>
          </p:cNvCxnSpPr>
          <p:nvPr/>
        </p:nvCxnSpPr>
        <p:spPr>
          <a:xfrm>
            <a:off x="212187" y="894929"/>
            <a:ext cx="871962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2BB9275-67D0-A243-82AD-D3193915F0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7"/>
          <a:stretch/>
        </p:blipFill>
        <p:spPr>
          <a:xfrm>
            <a:off x="4837813" y="173195"/>
            <a:ext cx="4178595" cy="24743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55AEB0-FD0B-3D4C-950A-973650BF1E57}"/>
              </a:ext>
            </a:extLst>
          </p:cNvPr>
          <p:cNvSpPr/>
          <p:nvPr/>
        </p:nvSpPr>
        <p:spPr>
          <a:xfrm>
            <a:off x="7354728" y="6321573"/>
            <a:ext cx="178927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 Session 1: </a:t>
            </a:r>
            <a:r>
              <a:rPr lang="en-US" sz="11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 1-54</a:t>
            </a:r>
          </a:p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 5:00-7:00 pm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F43C57-7A50-1549-9AB0-421EB3955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496" y="2360429"/>
            <a:ext cx="2230865" cy="17248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7A13C9-33E1-CE47-BFC3-BDE0DC14CF8C}"/>
              </a:ext>
            </a:extLst>
          </p:cNvPr>
          <p:cNvSpPr/>
          <p:nvPr/>
        </p:nvSpPr>
        <p:spPr>
          <a:xfrm>
            <a:off x="177431" y="1000750"/>
            <a:ext cx="3837357" cy="11849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ALTIMETRY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Measures water surface elevations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Resolution: varies by satellite, approximately 6-15 days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40D762-6092-4E4E-A284-28536E21894C}"/>
              </a:ext>
            </a:extLst>
          </p:cNvPr>
          <p:cNvSpPr/>
          <p:nvPr/>
        </p:nvSpPr>
        <p:spPr>
          <a:xfrm>
            <a:off x="4984678" y="4158733"/>
            <a:ext cx="3765918" cy="11849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GRACE/GRACE-FO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Gravimetry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Measures water storage 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Resolution: Monthly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BE7B63-19B0-034E-A873-1B61482EB683}"/>
              </a:ext>
            </a:extLst>
          </p:cNvPr>
          <p:cNvSpPr/>
          <p:nvPr/>
        </p:nvSpPr>
        <p:spPr>
          <a:xfrm rot="20026532">
            <a:off x="544689" y="2788951"/>
            <a:ext cx="81945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Sentinel-3A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6E84140-2DEF-0D48-8C30-88704972C6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897" b="17242"/>
          <a:stretch/>
        </p:blipFill>
        <p:spPr>
          <a:xfrm>
            <a:off x="1205907" y="4221123"/>
            <a:ext cx="3616188" cy="2381695"/>
          </a:xfrm>
          <a:prstGeom prst="rect">
            <a:avLst/>
          </a:prstGeom>
        </p:spPr>
      </p:pic>
      <p:sp>
        <p:nvSpPr>
          <p:cNvPr id="13" name="Triangle 12">
            <a:extLst>
              <a:ext uri="{FF2B5EF4-FFF2-40B4-BE49-F238E27FC236}">
                <a16:creationId xmlns:a16="http://schemas.microsoft.com/office/drawing/2014/main" id="{683ABCBE-3AD0-7C43-A13E-08F4512CA9AA}"/>
              </a:ext>
            </a:extLst>
          </p:cNvPr>
          <p:cNvSpPr/>
          <p:nvPr/>
        </p:nvSpPr>
        <p:spPr>
          <a:xfrm rot="20484992">
            <a:off x="2042497" y="3230349"/>
            <a:ext cx="376051" cy="2034915"/>
          </a:xfrm>
          <a:prstGeom prst="triangle">
            <a:avLst/>
          </a:prstGeom>
          <a:solidFill>
            <a:schemeClr val="bg1">
              <a:lumMod val="85000"/>
              <a:alpha val="29804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D3487883-B6D5-C04B-B22F-185EB9D58DB2}"/>
              </a:ext>
            </a:extLst>
          </p:cNvPr>
          <p:cNvSpPr/>
          <p:nvPr/>
        </p:nvSpPr>
        <p:spPr>
          <a:xfrm rot="1566275">
            <a:off x="3759084" y="3447746"/>
            <a:ext cx="377516" cy="2754855"/>
          </a:xfrm>
          <a:prstGeom prst="triangle">
            <a:avLst/>
          </a:prstGeom>
          <a:solidFill>
            <a:schemeClr val="bg1">
              <a:lumMod val="85000"/>
              <a:alpha val="29804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3A6C46-763D-5349-9074-3B19806AC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247" y="2212888"/>
            <a:ext cx="1994466" cy="157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49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96D020-6C05-A74F-AEA7-6E75675EE7C8}"/>
              </a:ext>
            </a:extLst>
          </p:cNvPr>
          <p:cNvSpPr/>
          <p:nvPr/>
        </p:nvSpPr>
        <p:spPr>
          <a:xfrm>
            <a:off x="334730" y="127295"/>
            <a:ext cx="2304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3600" b="1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7AB4ED-CFA2-7743-ACBD-6CB4605AE9F8}"/>
              </a:ext>
            </a:extLst>
          </p:cNvPr>
          <p:cNvCxnSpPr>
            <a:cxnSpLocks/>
          </p:cNvCxnSpPr>
          <p:nvPr/>
        </p:nvCxnSpPr>
        <p:spPr>
          <a:xfrm>
            <a:off x="265350" y="831134"/>
            <a:ext cx="871962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80B8955-C693-0C4A-BF4E-89494179F1C8}"/>
              </a:ext>
            </a:extLst>
          </p:cNvPr>
          <p:cNvSpPr/>
          <p:nvPr/>
        </p:nvSpPr>
        <p:spPr>
          <a:xfrm rot="16200000">
            <a:off x="-227697" y="2215362"/>
            <a:ext cx="13260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Discharge (m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/s)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10DD0-0BFD-DC40-A15B-9AFCDA31F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50" y="4211520"/>
            <a:ext cx="7845500" cy="24517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291B03E-35DF-D342-90B2-9F32BC6745A1}"/>
              </a:ext>
            </a:extLst>
          </p:cNvPr>
          <p:cNvSpPr/>
          <p:nvPr/>
        </p:nvSpPr>
        <p:spPr>
          <a:xfrm>
            <a:off x="2665065" y="4317386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Lena</a:t>
            </a:r>
            <a:endParaRPr lang="en-US" sz="12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980C98-441B-5D44-9102-B900F3781AF3}"/>
              </a:ext>
            </a:extLst>
          </p:cNvPr>
          <p:cNvSpPr/>
          <p:nvPr/>
        </p:nvSpPr>
        <p:spPr>
          <a:xfrm>
            <a:off x="6258031" y="4324811"/>
            <a:ext cx="7825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Amazon</a:t>
            </a:r>
            <a:endParaRPr lang="en-US" sz="12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A73D82-8379-D448-ADA7-0D7A7049610B}"/>
              </a:ext>
            </a:extLst>
          </p:cNvPr>
          <p:cNvSpPr/>
          <p:nvPr/>
        </p:nvSpPr>
        <p:spPr>
          <a:xfrm>
            <a:off x="7423657" y="6442502"/>
            <a:ext cx="172034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 Session 1: </a:t>
            </a:r>
            <a:r>
              <a:rPr lang="en-US" sz="105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 1-54</a:t>
            </a:r>
          </a:p>
          <a:p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 5:00-7:00 pm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4409EF-00D3-C549-8791-E05D8C0FD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56" y="1079203"/>
            <a:ext cx="4742121" cy="14226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763F408-1EC3-B941-AB67-89524DF75816}"/>
              </a:ext>
            </a:extLst>
          </p:cNvPr>
          <p:cNvSpPr/>
          <p:nvPr/>
        </p:nvSpPr>
        <p:spPr>
          <a:xfrm>
            <a:off x="1034739" y="1145337"/>
            <a:ext cx="9060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Lena River</a:t>
            </a:r>
            <a:endParaRPr lang="en-US" sz="11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7FB5BCE-8E17-2648-837E-E7BE5B78A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89" y="2535863"/>
            <a:ext cx="4763386" cy="142901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B80220C-A1FF-1243-B58E-395F22FD94BA}"/>
              </a:ext>
            </a:extLst>
          </p:cNvPr>
          <p:cNvSpPr/>
          <p:nvPr/>
        </p:nvSpPr>
        <p:spPr>
          <a:xfrm>
            <a:off x="1044535" y="2609423"/>
            <a:ext cx="11256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Amazon River</a:t>
            </a:r>
            <a:endParaRPr lang="en-US" sz="11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3DC7BB0-CA96-5544-8358-479FC7F5020E}"/>
              </a:ext>
            </a:extLst>
          </p:cNvPr>
          <p:cNvSpPr txBox="1"/>
          <p:nvPr/>
        </p:nvSpPr>
        <p:spPr bwMode="auto">
          <a:xfrm>
            <a:off x="2117433" y="1136142"/>
            <a:ext cx="28692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defTabSz="1760538">
              <a:spcAft>
                <a:spcPct val="25000"/>
              </a:spcAft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Gauge  </a:t>
            </a:r>
            <a:r>
              <a:rPr lang="en-US" sz="1600" b="1" dirty="0">
                <a:solidFill>
                  <a:srgbClr val="4353FF"/>
                </a:solidFill>
                <a:latin typeface="Arial" pitchFamily="34" charset="0"/>
                <a:cs typeface="Arial" pitchFamily="34" charset="0"/>
              </a:rPr>
              <a:t>Altimeter  </a:t>
            </a:r>
            <a:r>
              <a:rPr lang="en-US" sz="1600" b="1" dirty="0">
                <a:solidFill>
                  <a:srgbClr val="F54E49"/>
                </a:solidFill>
                <a:latin typeface="Arial" pitchFamily="34" charset="0"/>
                <a:cs typeface="Arial" pitchFamily="34" charset="0"/>
              </a:rPr>
              <a:t>GRACE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BFFBD76-9F76-AE47-AF56-4F8CF4130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4246" y="983511"/>
            <a:ext cx="3152554" cy="315255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256A05C-2437-A048-A89E-02260F4B09CD}"/>
              </a:ext>
            </a:extLst>
          </p:cNvPr>
          <p:cNvSpPr txBox="1"/>
          <p:nvPr/>
        </p:nvSpPr>
        <p:spPr bwMode="auto">
          <a:xfrm>
            <a:off x="1281005" y="5754215"/>
            <a:ext cx="2206474" cy="47320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 defTabSz="1760538">
              <a:spcAft>
                <a:spcPct val="25000"/>
              </a:spcAft>
            </a:pPr>
            <a:r>
              <a:rPr lang="en-US" sz="1100" b="1" dirty="0">
                <a:solidFill>
                  <a:srgbClr val="4353FF"/>
                </a:solidFill>
                <a:latin typeface="Arial" pitchFamily="34" charset="0"/>
                <a:cs typeface="Arial" pitchFamily="34" charset="0"/>
              </a:rPr>
              <a:t>Altimetry 99% of Annual Flux</a:t>
            </a:r>
          </a:p>
          <a:p>
            <a:pPr algn="ctr" defTabSz="1760538">
              <a:spcAft>
                <a:spcPct val="25000"/>
              </a:spcAft>
            </a:pPr>
            <a:r>
              <a:rPr lang="en-US" sz="1100" b="1" dirty="0">
                <a:solidFill>
                  <a:srgbClr val="F54E49"/>
                </a:solidFill>
                <a:latin typeface="Arial" pitchFamily="34" charset="0"/>
                <a:cs typeface="Arial" pitchFamily="34" charset="0"/>
              </a:rPr>
              <a:t>GRACE 77% of Annual Flux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C5FD5D0-6ECE-464A-81BB-61426F78C0C7}"/>
              </a:ext>
            </a:extLst>
          </p:cNvPr>
          <p:cNvSpPr txBox="1"/>
          <p:nvPr/>
        </p:nvSpPr>
        <p:spPr bwMode="auto">
          <a:xfrm>
            <a:off x="4984680" y="5747127"/>
            <a:ext cx="2128501" cy="47320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 defTabSz="1760538">
              <a:spcAft>
                <a:spcPct val="25000"/>
              </a:spcAft>
            </a:pPr>
            <a:r>
              <a:rPr lang="en-US" sz="1100" b="1" dirty="0">
                <a:solidFill>
                  <a:srgbClr val="4353FF"/>
                </a:solidFill>
                <a:latin typeface="Arial" pitchFamily="34" charset="0"/>
                <a:cs typeface="Arial" pitchFamily="34" charset="0"/>
              </a:rPr>
              <a:t>Altimetry 75% of Annual Flux</a:t>
            </a:r>
          </a:p>
          <a:p>
            <a:pPr algn="ctr" defTabSz="1760538">
              <a:spcAft>
                <a:spcPct val="25000"/>
              </a:spcAft>
            </a:pPr>
            <a:r>
              <a:rPr lang="en-US" sz="1100" b="1" dirty="0">
                <a:solidFill>
                  <a:srgbClr val="F54E49"/>
                </a:solidFill>
                <a:latin typeface="Arial" pitchFamily="34" charset="0"/>
                <a:cs typeface="Arial" pitchFamily="34" charset="0"/>
              </a:rPr>
              <a:t>GRACE 90% of Annual Flux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B29930-088B-E249-8571-C86159B81627}"/>
              </a:ext>
            </a:extLst>
          </p:cNvPr>
          <p:cNvSpPr txBox="1"/>
          <p:nvPr/>
        </p:nvSpPr>
        <p:spPr bwMode="auto">
          <a:xfrm rot="5400000">
            <a:off x="7437257" y="2775983"/>
            <a:ext cx="28692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defTabSz="1760538">
              <a:spcAft>
                <a:spcPct val="25000"/>
              </a:spcAft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Gauge  </a:t>
            </a:r>
            <a:r>
              <a:rPr lang="en-US" sz="1200" b="1" dirty="0">
                <a:solidFill>
                  <a:srgbClr val="4353FF"/>
                </a:solidFill>
                <a:latin typeface="Arial" pitchFamily="34" charset="0"/>
                <a:cs typeface="Arial" pitchFamily="34" charset="0"/>
              </a:rPr>
              <a:t>Altimeter  </a:t>
            </a:r>
            <a:r>
              <a:rPr lang="en-US" sz="1200" b="1" dirty="0">
                <a:solidFill>
                  <a:srgbClr val="F54E49"/>
                </a:solidFill>
                <a:latin typeface="Arial" pitchFamily="34" charset="0"/>
                <a:cs typeface="Arial" pitchFamily="34" charset="0"/>
              </a:rPr>
              <a:t>GRACE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5971E6-ABF3-8544-BB33-B26FF068893E}"/>
              </a:ext>
            </a:extLst>
          </p:cNvPr>
          <p:cNvSpPr/>
          <p:nvPr/>
        </p:nvSpPr>
        <p:spPr>
          <a:xfrm>
            <a:off x="8069948" y="1024838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Lena</a:t>
            </a:r>
            <a:endParaRPr lang="en-US" sz="12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9335D-3032-244A-8D1E-A551585836E7}"/>
              </a:ext>
            </a:extLst>
          </p:cNvPr>
          <p:cNvSpPr/>
          <p:nvPr/>
        </p:nvSpPr>
        <p:spPr>
          <a:xfrm>
            <a:off x="7909628" y="2467658"/>
            <a:ext cx="7825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Amazon</a:t>
            </a:r>
            <a:endParaRPr lang="en-US" sz="1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A841DD-C530-C44E-B89E-26D7038D8646}"/>
              </a:ext>
            </a:extLst>
          </p:cNvPr>
          <p:cNvSpPr txBox="1"/>
          <p:nvPr/>
        </p:nvSpPr>
        <p:spPr bwMode="auto">
          <a:xfrm>
            <a:off x="6175528" y="1908773"/>
            <a:ext cx="140548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 defTabSz="1760538">
              <a:spcAft>
                <a:spcPct val="25000"/>
              </a:spcAft>
            </a:pPr>
            <a:r>
              <a:rPr lang="en-US" sz="800" dirty="0">
                <a:solidFill>
                  <a:srgbClr val="4353FF"/>
                </a:solidFill>
                <a:latin typeface="Arial" pitchFamily="34" charset="0"/>
                <a:cs typeface="Arial" pitchFamily="34" charset="0"/>
              </a:rPr>
              <a:t>Altimetry 91% of Annual Q</a:t>
            </a:r>
          </a:p>
          <a:p>
            <a:pPr algn="ctr" defTabSz="1760538">
              <a:spcAft>
                <a:spcPct val="25000"/>
              </a:spcAft>
            </a:pPr>
            <a:r>
              <a:rPr lang="en-US" sz="800" dirty="0">
                <a:solidFill>
                  <a:srgbClr val="F54E49"/>
                </a:solidFill>
                <a:latin typeface="Arial" pitchFamily="34" charset="0"/>
                <a:cs typeface="Arial" pitchFamily="34" charset="0"/>
              </a:rPr>
              <a:t>GRACE 104% of Annual Q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7EACEF-262D-CA4D-830A-7CEACD16F5C6}"/>
              </a:ext>
            </a:extLst>
          </p:cNvPr>
          <p:cNvSpPr txBox="1"/>
          <p:nvPr/>
        </p:nvSpPr>
        <p:spPr bwMode="auto">
          <a:xfrm>
            <a:off x="6168439" y="3352433"/>
            <a:ext cx="142320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 defTabSz="1760538">
              <a:spcAft>
                <a:spcPct val="25000"/>
              </a:spcAft>
            </a:pPr>
            <a:r>
              <a:rPr lang="en-US" sz="800" dirty="0">
                <a:solidFill>
                  <a:srgbClr val="4353FF"/>
                </a:solidFill>
                <a:latin typeface="Arial" pitchFamily="34" charset="0"/>
                <a:cs typeface="Arial" pitchFamily="34" charset="0"/>
              </a:rPr>
              <a:t>Altimetry 82% of Annual Q</a:t>
            </a:r>
          </a:p>
          <a:p>
            <a:pPr algn="ctr" defTabSz="1760538">
              <a:spcAft>
                <a:spcPct val="25000"/>
              </a:spcAft>
            </a:pPr>
            <a:r>
              <a:rPr lang="en-US" sz="800" dirty="0">
                <a:solidFill>
                  <a:srgbClr val="F54E49"/>
                </a:solidFill>
                <a:latin typeface="Arial" pitchFamily="34" charset="0"/>
                <a:cs typeface="Arial" pitchFamily="34" charset="0"/>
              </a:rPr>
              <a:t>GRACE 103% of Annual Q</a:t>
            </a:r>
          </a:p>
        </p:txBody>
      </p:sp>
    </p:spTree>
    <p:extLst>
      <p:ext uri="{BB962C8B-B14F-4D97-AF65-F5344CB8AC3E}">
        <p14:creationId xmlns:p14="http://schemas.microsoft.com/office/powerpoint/2010/main" val="181044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4" grpId="0"/>
      <p:bldP spid="40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086498-428D-7E45-9FF1-41C3C618D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450" y="5651155"/>
            <a:ext cx="982361" cy="9823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B270A5-4BE1-FF47-BB3F-ADE9184CC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394" y="5519351"/>
            <a:ext cx="2405449" cy="1202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917CDF-C507-FA41-8683-8B4EB117DDD8}"/>
              </a:ext>
            </a:extLst>
          </p:cNvPr>
          <p:cNvSpPr txBox="1"/>
          <p:nvPr/>
        </p:nvSpPr>
        <p:spPr>
          <a:xfrm>
            <a:off x="222713" y="5873206"/>
            <a:ext cx="31659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NASA Carbon Cycle &amp; Ecosystems</a:t>
            </a:r>
          </a:p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Joint Science Workshop</a:t>
            </a:r>
          </a:p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Ocean Biology &amp; Biogeochemistry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64D8E3-EECE-F94A-B035-FED6C044DC71}"/>
              </a:ext>
            </a:extLst>
          </p:cNvPr>
          <p:cNvSpPr/>
          <p:nvPr/>
        </p:nvSpPr>
        <p:spPr>
          <a:xfrm>
            <a:off x="3355192" y="2089794"/>
            <a:ext cx="24336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28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F1AC2E-0AF8-A748-8464-9A6F804FCB60}"/>
              </a:ext>
            </a:extLst>
          </p:cNvPr>
          <p:cNvSpPr/>
          <p:nvPr/>
        </p:nvSpPr>
        <p:spPr>
          <a:xfrm>
            <a:off x="162296" y="168308"/>
            <a:ext cx="40286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Come see my poster tomorrow!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Poster Session 1: ID 1-54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Tuesday 5:00-7:00 pm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1EF586-2CE6-B247-B91F-D787AAF69912}"/>
              </a:ext>
            </a:extLst>
          </p:cNvPr>
          <p:cNvCxnSpPr>
            <a:cxnSpLocks/>
          </p:cNvCxnSpPr>
          <p:nvPr/>
        </p:nvCxnSpPr>
        <p:spPr>
          <a:xfrm>
            <a:off x="78259" y="5494638"/>
            <a:ext cx="89874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F0072-F61D-C84E-B1F5-90A9C087C1BE}"/>
              </a:ext>
            </a:extLst>
          </p:cNvPr>
          <p:cNvSpPr/>
          <p:nvPr/>
        </p:nvSpPr>
        <p:spPr>
          <a:xfrm>
            <a:off x="2586520" y="3244334"/>
            <a:ext cx="3970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Contact: gehring.j@northeastern.edu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937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{05A23460-38A7-1640-9CCC-BC62BDBB8C31}tf10001119</Template>
  <TotalTime>1632</TotalTime>
  <Words>297</Words>
  <Application>Microsoft Macintosh PowerPoint</Application>
  <PresentationFormat>On-screen Show (4:3)</PresentationFormat>
  <Paragraphs>58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Jaclyn Gehring</dc:creator>
  <cp:lastModifiedBy>Jaclyn Gehring</cp:lastModifiedBy>
  <cp:revision>346</cp:revision>
  <dcterms:created xsi:type="dcterms:W3CDTF">2023-04-18T18:07:00Z</dcterms:created>
  <dcterms:modified xsi:type="dcterms:W3CDTF">2023-05-05T15:09:04Z</dcterms:modified>
</cp:coreProperties>
</file>