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1" r:id="rId4"/>
    <p:sldMasterId id="2147483674" r:id="rId5"/>
    <p:sldMasterId id="2147483686" r:id="rId6"/>
    <p:sldMasterId id="2147483698" r:id="rId7"/>
    <p:sldMasterId id="2147483709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</p:sldIdLst>
  <p:sldSz cy="6858000" cx="12192000"/>
  <p:notesSz cx="6858000" cy="9144000"/>
  <p:embeddedFontLst>
    <p:embeddedFont>
      <p:font typeface="Helvetica Neue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0" roundtripDataSignature="AMtx7miFDztLlClM0UFkVDqfZZOH7bDq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notesMaster" Target="notesMasters/notesMaster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slide" Target="slides/slide20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11" Type="http://schemas.openxmlformats.org/officeDocument/2006/relationships/slide" Target="slides/slide2.xml"/><Relationship Id="rId33" Type="http://schemas.openxmlformats.org/officeDocument/2006/relationships/slide" Target="slides/slide24.xml"/><Relationship Id="rId10" Type="http://schemas.openxmlformats.org/officeDocument/2006/relationships/slide" Target="slides/slide1.xml"/><Relationship Id="rId32" Type="http://schemas.openxmlformats.org/officeDocument/2006/relationships/slide" Target="slides/slide23.xml"/><Relationship Id="rId13" Type="http://schemas.openxmlformats.org/officeDocument/2006/relationships/slide" Target="slides/slide4.xml"/><Relationship Id="rId35" Type="http://schemas.openxmlformats.org/officeDocument/2006/relationships/slide" Target="slides/slide26.xml"/><Relationship Id="rId12" Type="http://schemas.openxmlformats.org/officeDocument/2006/relationships/slide" Target="slides/slide3.xml"/><Relationship Id="rId34" Type="http://schemas.openxmlformats.org/officeDocument/2006/relationships/slide" Target="slides/slide25.xml"/><Relationship Id="rId15" Type="http://schemas.openxmlformats.org/officeDocument/2006/relationships/slide" Target="slides/slide6.xml"/><Relationship Id="rId37" Type="http://schemas.openxmlformats.org/officeDocument/2006/relationships/font" Target="fonts/HelveticaNeue-bold.fntdata"/><Relationship Id="rId14" Type="http://schemas.openxmlformats.org/officeDocument/2006/relationships/slide" Target="slides/slide5.xml"/><Relationship Id="rId36" Type="http://schemas.openxmlformats.org/officeDocument/2006/relationships/font" Target="fonts/HelveticaNeue-regular.fntdata"/><Relationship Id="rId17" Type="http://schemas.openxmlformats.org/officeDocument/2006/relationships/slide" Target="slides/slide8.xml"/><Relationship Id="rId39" Type="http://schemas.openxmlformats.org/officeDocument/2006/relationships/font" Target="fonts/HelveticaNeue-boldItalic.fntdata"/><Relationship Id="rId16" Type="http://schemas.openxmlformats.org/officeDocument/2006/relationships/slide" Target="slides/slide7.xml"/><Relationship Id="rId38" Type="http://schemas.openxmlformats.org/officeDocument/2006/relationships/font" Target="fonts/HelveticaNeue-italic.fntdata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4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6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7" name="Google Shape;107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6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3" name="Google Shape;113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6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6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7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6" name="Google Shape;126;p7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7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8" name="Google Shape;128;p7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7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4" name="Google Shape;144;p7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5" name="Google Shape;145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7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7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2" name="Google Shape;152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7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7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" name="Google Shape;176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elvetica Neue"/>
              <a:buNone/>
              <a:defRPr b="0" i="0" sz="6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5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2" name="Google Shape;182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elvetica Neue"/>
              <a:buNone/>
              <a:defRPr b="0" i="0" sz="6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5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8" name="Google Shape;188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5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5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6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1" name="Google Shape;201;p6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p6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3" name="Google Shape;203;p6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None/>
              <a:defRPr b="0" i="0"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6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b="0" i="0"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b="0" i="0" sz="2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0" i="0"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0" i="0" sz="20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0" i="0" sz="20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9" name="Google Shape;219;p6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i="0" sz="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0" name="Google Shape;220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None/>
              <a:defRPr b="0" i="0"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6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6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i="0" sz="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7" name="Google Shape;227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6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6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" name="Google Shape;256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4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62" name="Google Shape;262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4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8" name="Google Shape;268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5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4" name="Google Shape;274;p5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5" name="Google Shape;275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5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1" name="Google Shape;281;p5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" name="Google Shape;282;p5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3" name="Google Shape;283;p5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4" name="Google Shape;284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5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94" name="Google Shape;294;p5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95" name="Google Shape;295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5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5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02" name="Google Shape;302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5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" name="Google Shape;308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5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4" name="Google Shape;314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8"/>
          <p:cNvSpPr txBox="1"/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78"/>
          <p:cNvSpPr txBox="1"/>
          <p:nvPr>
            <p:ph idx="1" type="body"/>
          </p:nvPr>
        </p:nvSpPr>
        <p:spPr>
          <a:xfrm>
            <a:off x="609600" y="1659042"/>
            <a:ext cx="10972800" cy="4525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7" name="Google Shape;327;p78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78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78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9"/>
          <p:cNvSpPr txBox="1"/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79"/>
          <p:cNvSpPr txBox="1"/>
          <p:nvPr>
            <p:ph idx="1" type="body"/>
          </p:nvPr>
        </p:nvSpPr>
        <p:spPr>
          <a:xfrm>
            <a:off x="609600" y="1659042"/>
            <a:ext cx="5384800" cy="4525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3" name="Google Shape;333;p79"/>
          <p:cNvSpPr txBox="1"/>
          <p:nvPr>
            <p:ph idx="2" type="body"/>
          </p:nvPr>
        </p:nvSpPr>
        <p:spPr>
          <a:xfrm>
            <a:off x="6197600" y="1659042"/>
            <a:ext cx="5384800" cy="4525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4" name="Google Shape;334;p79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79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79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80"/>
          <p:cNvSpPr txBox="1"/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80"/>
          <p:cNvSpPr txBox="1"/>
          <p:nvPr>
            <p:ph idx="1" type="body"/>
          </p:nvPr>
        </p:nvSpPr>
        <p:spPr>
          <a:xfrm>
            <a:off x="609603" y="1534585"/>
            <a:ext cx="5386917" cy="6413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40" name="Google Shape;340;p80"/>
          <p:cNvSpPr txBox="1"/>
          <p:nvPr>
            <p:ph idx="2" type="body"/>
          </p:nvPr>
        </p:nvSpPr>
        <p:spPr>
          <a:xfrm>
            <a:off x="609603" y="2175938"/>
            <a:ext cx="5386917" cy="39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41" name="Google Shape;341;p80"/>
          <p:cNvSpPr txBox="1"/>
          <p:nvPr>
            <p:ph idx="3" type="body"/>
          </p:nvPr>
        </p:nvSpPr>
        <p:spPr>
          <a:xfrm>
            <a:off x="6193370" y="1534585"/>
            <a:ext cx="5389033" cy="6413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42" name="Google Shape;342;p80"/>
          <p:cNvSpPr txBox="1"/>
          <p:nvPr>
            <p:ph idx="4" type="body"/>
          </p:nvPr>
        </p:nvSpPr>
        <p:spPr>
          <a:xfrm>
            <a:off x="6193370" y="2175938"/>
            <a:ext cx="5389033" cy="39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43" name="Google Shape;343;p80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80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80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81"/>
          <p:cNvSpPr txBox="1"/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81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81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81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82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82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82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3"/>
          <p:cNvSpPr txBox="1"/>
          <p:nvPr>
            <p:ph type="title"/>
          </p:nvPr>
        </p:nvSpPr>
        <p:spPr>
          <a:xfrm>
            <a:off x="609603" y="273057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83"/>
          <p:cNvSpPr txBox="1"/>
          <p:nvPr>
            <p:ph idx="1" type="body"/>
          </p:nvPr>
        </p:nvSpPr>
        <p:spPr>
          <a:xfrm>
            <a:off x="4766735" y="273056"/>
            <a:ext cx="6815668" cy="58525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58" name="Google Shape;358;p83"/>
          <p:cNvSpPr txBox="1"/>
          <p:nvPr>
            <p:ph idx="2" type="body"/>
          </p:nvPr>
        </p:nvSpPr>
        <p:spPr>
          <a:xfrm>
            <a:off x="609603" y="1435101"/>
            <a:ext cx="4011084" cy="46905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59" name="Google Shape;359;p83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83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83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84"/>
          <p:cNvSpPr txBox="1"/>
          <p:nvPr>
            <p:ph type="title"/>
          </p:nvPr>
        </p:nvSpPr>
        <p:spPr>
          <a:xfrm>
            <a:off x="2389717" y="4800601"/>
            <a:ext cx="7315200" cy="5672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84"/>
          <p:cNvSpPr/>
          <p:nvPr>
            <p:ph idx="2" type="pic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65" name="Google Shape;365;p84"/>
          <p:cNvSpPr txBox="1"/>
          <p:nvPr>
            <p:ph idx="1" type="body"/>
          </p:nvPr>
        </p:nvSpPr>
        <p:spPr>
          <a:xfrm>
            <a:off x="2389717" y="5367868"/>
            <a:ext cx="7315200" cy="804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66" name="Google Shape;366;p84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84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84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5"/>
          <p:cNvSpPr txBox="1"/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85"/>
          <p:cNvSpPr txBox="1"/>
          <p:nvPr>
            <p:ph idx="1" type="body"/>
          </p:nvPr>
        </p:nvSpPr>
        <p:spPr>
          <a:xfrm rot="5400000">
            <a:off x="3833284" y="-1564641"/>
            <a:ext cx="452543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2" name="Google Shape;372;p85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85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85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5" name="Google Shape;375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219826"/>
            <a:ext cx="14224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48800" y="6134424"/>
            <a:ext cx="2743200" cy="723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86"/>
          <p:cNvSpPr txBox="1"/>
          <p:nvPr>
            <p:ph type="title"/>
          </p:nvPr>
        </p:nvSpPr>
        <p:spPr>
          <a:xfrm rot="5400000">
            <a:off x="7285567" y="1828802"/>
            <a:ext cx="5850467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86"/>
          <p:cNvSpPr txBox="1"/>
          <p:nvPr>
            <p:ph idx="1" type="body"/>
          </p:nvPr>
        </p:nvSpPr>
        <p:spPr>
          <a:xfrm rot="5400000">
            <a:off x="1697567" y="-812799"/>
            <a:ext cx="5850467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0" name="Google Shape;380;p86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1" name="Google Shape;381;p86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86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87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87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6" name="Google Shape;386;p87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87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87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89"/>
          <p:cNvSpPr txBox="1"/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89"/>
          <p:cNvSpPr txBox="1"/>
          <p:nvPr>
            <p:ph idx="1" type="body"/>
          </p:nvPr>
        </p:nvSpPr>
        <p:spPr>
          <a:xfrm>
            <a:off x="609600" y="1659042"/>
            <a:ext cx="10972800" cy="4525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9" name="Google Shape;399;p89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89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89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90"/>
          <p:cNvSpPr txBox="1"/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90"/>
          <p:cNvSpPr txBox="1"/>
          <p:nvPr>
            <p:ph idx="1" type="body"/>
          </p:nvPr>
        </p:nvSpPr>
        <p:spPr>
          <a:xfrm>
            <a:off x="609600" y="1659042"/>
            <a:ext cx="5384800" cy="4525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5" name="Google Shape;405;p90"/>
          <p:cNvSpPr txBox="1"/>
          <p:nvPr>
            <p:ph idx="2" type="body"/>
          </p:nvPr>
        </p:nvSpPr>
        <p:spPr>
          <a:xfrm>
            <a:off x="6197600" y="1659042"/>
            <a:ext cx="5384800" cy="4525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6" name="Google Shape;406;p90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90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90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91"/>
          <p:cNvSpPr txBox="1"/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1" name="Google Shape;411;p91"/>
          <p:cNvSpPr txBox="1"/>
          <p:nvPr>
            <p:ph idx="1" type="body"/>
          </p:nvPr>
        </p:nvSpPr>
        <p:spPr>
          <a:xfrm>
            <a:off x="609603" y="1534585"/>
            <a:ext cx="5386917" cy="6413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2" name="Google Shape;412;p91"/>
          <p:cNvSpPr txBox="1"/>
          <p:nvPr>
            <p:ph idx="2" type="body"/>
          </p:nvPr>
        </p:nvSpPr>
        <p:spPr>
          <a:xfrm>
            <a:off x="609603" y="2175938"/>
            <a:ext cx="5386917" cy="39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13" name="Google Shape;413;p91"/>
          <p:cNvSpPr txBox="1"/>
          <p:nvPr>
            <p:ph idx="3" type="body"/>
          </p:nvPr>
        </p:nvSpPr>
        <p:spPr>
          <a:xfrm>
            <a:off x="6193370" y="1534585"/>
            <a:ext cx="5389033" cy="6413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4" name="Google Shape;414;p91"/>
          <p:cNvSpPr txBox="1"/>
          <p:nvPr>
            <p:ph idx="4" type="body"/>
          </p:nvPr>
        </p:nvSpPr>
        <p:spPr>
          <a:xfrm>
            <a:off x="6193370" y="2175938"/>
            <a:ext cx="5389033" cy="39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15" name="Google Shape;415;p91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91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p91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4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4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4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92"/>
          <p:cNvSpPr txBox="1"/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p92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p92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p92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93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93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93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94"/>
          <p:cNvSpPr txBox="1"/>
          <p:nvPr>
            <p:ph type="title"/>
          </p:nvPr>
        </p:nvSpPr>
        <p:spPr>
          <a:xfrm>
            <a:off x="609603" y="273057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p94"/>
          <p:cNvSpPr txBox="1"/>
          <p:nvPr>
            <p:ph idx="1" type="body"/>
          </p:nvPr>
        </p:nvSpPr>
        <p:spPr>
          <a:xfrm>
            <a:off x="4766735" y="273056"/>
            <a:ext cx="6815668" cy="58525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30" name="Google Shape;430;p94"/>
          <p:cNvSpPr txBox="1"/>
          <p:nvPr>
            <p:ph idx="2" type="body"/>
          </p:nvPr>
        </p:nvSpPr>
        <p:spPr>
          <a:xfrm>
            <a:off x="609603" y="1435101"/>
            <a:ext cx="4011084" cy="46905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31" name="Google Shape;431;p94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p94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94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95"/>
          <p:cNvSpPr txBox="1"/>
          <p:nvPr>
            <p:ph type="title"/>
          </p:nvPr>
        </p:nvSpPr>
        <p:spPr>
          <a:xfrm>
            <a:off x="2389717" y="4800601"/>
            <a:ext cx="7315200" cy="5672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p95"/>
          <p:cNvSpPr/>
          <p:nvPr>
            <p:ph idx="2" type="pic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37" name="Google Shape;437;p95"/>
          <p:cNvSpPr txBox="1"/>
          <p:nvPr>
            <p:ph idx="1" type="body"/>
          </p:nvPr>
        </p:nvSpPr>
        <p:spPr>
          <a:xfrm>
            <a:off x="2389717" y="5367868"/>
            <a:ext cx="7315200" cy="804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38" name="Google Shape;438;p95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p95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95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96"/>
          <p:cNvSpPr txBox="1"/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3" name="Google Shape;443;p96"/>
          <p:cNvSpPr txBox="1"/>
          <p:nvPr>
            <p:ph idx="1" type="body"/>
          </p:nvPr>
        </p:nvSpPr>
        <p:spPr>
          <a:xfrm rot="5400000">
            <a:off x="3833284" y="-1564641"/>
            <a:ext cx="452543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4" name="Google Shape;444;p96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p96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96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7" name="Google Shape;447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219826"/>
            <a:ext cx="14224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48800" y="6134424"/>
            <a:ext cx="2743200" cy="723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97"/>
          <p:cNvSpPr txBox="1"/>
          <p:nvPr>
            <p:ph type="title"/>
          </p:nvPr>
        </p:nvSpPr>
        <p:spPr>
          <a:xfrm rot="5400000">
            <a:off x="7285567" y="1828802"/>
            <a:ext cx="5850467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" name="Google Shape;451;p97"/>
          <p:cNvSpPr txBox="1"/>
          <p:nvPr>
            <p:ph idx="1" type="body"/>
          </p:nvPr>
        </p:nvSpPr>
        <p:spPr>
          <a:xfrm rot="5400000">
            <a:off x="1697567" y="-812799"/>
            <a:ext cx="5850467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2" name="Google Shape;452;p97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3" name="Google Shape;453;p97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4" name="Google Shape;454;p97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98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p98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p98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99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1" name="Google Shape;461;p99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2" name="Google Shape;462;p99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p99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4" name="Google Shape;464;p99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4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0" name="Google Shape;90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  <a:defRPr b="0" i="0" sz="4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9" name="Google Shape;169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4" name="Google Shape;244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5" name="Google Shape;245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6" name="Google Shape;246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7" name="Google Shape;247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77"/>
          <p:cNvSpPr/>
          <p:nvPr/>
        </p:nvSpPr>
        <p:spPr>
          <a:xfrm>
            <a:off x="-45766" y="0"/>
            <a:ext cx="12237767" cy="1600200"/>
          </a:xfrm>
          <a:prstGeom prst="rect">
            <a:avLst/>
          </a:prstGeom>
          <a:solidFill>
            <a:srgbClr val="100E2F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77"/>
          <p:cNvSpPr txBox="1"/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0" name="Google Shape;320;p77"/>
          <p:cNvSpPr txBox="1"/>
          <p:nvPr>
            <p:ph idx="1" type="body"/>
          </p:nvPr>
        </p:nvSpPr>
        <p:spPr>
          <a:xfrm>
            <a:off x="609600" y="1659042"/>
            <a:ext cx="10972800" cy="4525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1" name="Google Shape;321;p77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2" name="Google Shape;322;p77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3" name="Google Shape;323;p77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88"/>
          <p:cNvSpPr/>
          <p:nvPr/>
        </p:nvSpPr>
        <p:spPr>
          <a:xfrm>
            <a:off x="-45766" y="0"/>
            <a:ext cx="12237767" cy="1600200"/>
          </a:xfrm>
          <a:prstGeom prst="rect">
            <a:avLst/>
          </a:prstGeom>
          <a:solidFill>
            <a:srgbClr val="100E2F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88"/>
          <p:cNvSpPr txBox="1"/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2" name="Google Shape;392;p88"/>
          <p:cNvSpPr txBox="1"/>
          <p:nvPr>
            <p:ph idx="1" type="body"/>
          </p:nvPr>
        </p:nvSpPr>
        <p:spPr>
          <a:xfrm>
            <a:off x="609600" y="1659042"/>
            <a:ext cx="10972800" cy="4525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3" name="Google Shape;393;p88"/>
          <p:cNvSpPr txBox="1"/>
          <p:nvPr>
            <p:ph idx="10" type="dt"/>
          </p:nvPr>
        </p:nvSpPr>
        <p:spPr>
          <a:xfrm>
            <a:off x="609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4" name="Google Shape;394;p88"/>
          <p:cNvSpPr txBox="1"/>
          <p:nvPr>
            <p:ph idx="11" type="ftr"/>
          </p:nvPr>
        </p:nvSpPr>
        <p:spPr>
          <a:xfrm>
            <a:off x="4165600" y="6356356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5" name="Google Shape;395;p88"/>
          <p:cNvSpPr txBox="1"/>
          <p:nvPr>
            <p:ph idx="12" type="sldNum"/>
          </p:nvPr>
        </p:nvSpPr>
        <p:spPr>
          <a:xfrm>
            <a:off x="8737600" y="6356356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3.png"/><Relationship Id="rId5" Type="http://schemas.openxmlformats.org/officeDocument/2006/relationships/image" Target="../media/image18.jpg"/><Relationship Id="rId6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Relationship Id="rId4" Type="http://schemas.openxmlformats.org/officeDocument/2006/relationships/image" Target="../media/image22.jpg"/><Relationship Id="rId5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31.png"/><Relationship Id="rId5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github.com/knobelsp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5" Type="http://schemas.openxmlformats.org/officeDocument/2006/relationships/image" Target="../media/image3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Relationship Id="rId4" Type="http://schemas.openxmlformats.org/officeDocument/2006/relationships/image" Target="../media/image21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Relationship Id="rId4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g"/><Relationship Id="rId4" Type="http://schemas.openxmlformats.org/officeDocument/2006/relationships/image" Target="../media/image14.jpg"/><Relationship Id="rId5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7.jpg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13.jpg"/><Relationship Id="rId5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"/>
          <p:cNvSpPr txBox="1"/>
          <p:nvPr>
            <p:ph type="ctrTitle"/>
          </p:nvPr>
        </p:nvSpPr>
        <p:spPr>
          <a:xfrm>
            <a:off x="0" y="31661"/>
            <a:ext cx="12527280" cy="23336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6000"/>
              <a:buFont typeface="Calibri"/>
              <a:buNone/>
            </a:pPr>
            <a:r>
              <a:rPr lang="en-US">
                <a:solidFill>
                  <a:srgbClr val="1E4E79"/>
                </a:solidFill>
              </a:rPr>
              <a:t>SQOOP: Spaceborne Quantification </a:t>
            </a:r>
            <a:br>
              <a:rPr lang="en-US">
                <a:solidFill>
                  <a:srgbClr val="1E4E79"/>
                </a:solidFill>
              </a:rPr>
            </a:br>
            <a:r>
              <a:rPr lang="en-US">
                <a:solidFill>
                  <a:srgbClr val="1E4E79"/>
                </a:solidFill>
              </a:rPr>
              <a:t>of Ocean micrO-Plastics</a:t>
            </a:r>
            <a:endParaRPr/>
          </a:p>
        </p:txBody>
      </p:sp>
      <p:sp>
        <p:nvSpPr>
          <p:cNvPr id="470" name="Google Shape;470;p1"/>
          <p:cNvSpPr txBox="1"/>
          <p:nvPr>
            <p:ph idx="1" type="subTitle"/>
          </p:nvPr>
        </p:nvSpPr>
        <p:spPr>
          <a:xfrm>
            <a:off x="-969699" y="2971777"/>
            <a:ext cx="9109710" cy="35759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100000"/>
              <a:buNone/>
            </a:pPr>
            <a:r>
              <a:rPr lang="en-US">
                <a:solidFill>
                  <a:srgbClr val="1E4E79"/>
                </a:solidFill>
              </a:rPr>
              <a:t>PI:  		</a:t>
            </a:r>
            <a:r>
              <a:rPr lang="en-US" sz="7200">
                <a:solidFill>
                  <a:srgbClr val="1E4E79"/>
                </a:solidFill>
              </a:rPr>
              <a:t>Heidi M. Dierssen, University of Connecticut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ct val="100000"/>
              <a:buNone/>
            </a:pPr>
            <a:r>
              <a:rPr lang="en-US" sz="7200">
                <a:solidFill>
                  <a:srgbClr val="1E4E79"/>
                </a:solidFill>
              </a:rPr>
              <a:t>		</a:t>
            </a:r>
            <a:r>
              <a:rPr b="1" lang="en-US" sz="7200">
                <a:solidFill>
                  <a:srgbClr val="1E4E79"/>
                </a:solidFill>
              </a:rPr>
              <a:t>Graham Trolley, M.S. Student, UCONN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ct val="100000"/>
              <a:buNone/>
            </a:pPr>
            <a:r>
              <a:rPr b="1" lang="en-US" sz="7200">
                <a:solidFill>
                  <a:srgbClr val="1E4E79"/>
                </a:solidFill>
              </a:rPr>
              <a:t>		Kirk Knobelspiesse, NASA GSFC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ct val="100000"/>
              <a:buNone/>
            </a:pPr>
            <a:r>
              <a:rPr b="1" lang="en-US" sz="7200">
                <a:solidFill>
                  <a:srgbClr val="1E4E79"/>
                </a:solidFill>
              </a:rPr>
              <a:t>		Amir Ibrahim, NASA GSFC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ct val="100000"/>
              <a:buNone/>
            </a:pPr>
            <a:r>
              <a:rPr lang="en-US" sz="7200">
                <a:solidFill>
                  <a:srgbClr val="1E4E79"/>
                </a:solidFill>
              </a:rPr>
              <a:t>		Jacek Chowdhary, Columbia University/ NASA GISS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ct val="100000"/>
              <a:buNone/>
            </a:pPr>
            <a:r>
              <a:rPr lang="en-US" sz="7200">
                <a:solidFill>
                  <a:srgbClr val="1E4E79"/>
                </a:solidFill>
              </a:rPr>
              <a:t>		Matteo Ottaviani, Terra Research Inc / NASA GISS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ct val="100000"/>
              <a:buNone/>
            </a:pPr>
            <a:r>
              <a:rPr lang="en-US" sz="7200">
                <a:solidFill>
                  <a:srgbClr val="1E4E79"/>
                </a:solidFill>
              </a:rPr>
              <a:t> 		Oskar Landi, Photographer, Consultant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ct val="100000"/>
              <a:buNone/>
            </a:pPr>
            <a:r>
              <a:rPr lang="en-US" sz="7200">
                <a:solidFill>
                  <a:srgbClr val="1E4E79"/>
                </a:solidFill>
              </a:rPr>
              <a:t>		Lorraine Remer, Univ. Maryland Baltimore County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ct val="100000"/>
              <a:buNone/>
            </a:pPr>
            <a:r>
              <a:rPr lang="en-US" sz="7200">
                <a:solidFill>
                  <a:srgbClr val="1E4E79"/>
                </a:solidFill>
              </a:rPr>
              <a:t>		Shungu Garaba, Univ. Oldenburg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ct val="100000"/>
              <a:buNone/>
            </a:pPr>
            <a:r>
              <a:rPr lang="en-US" sz="7200">
                <a:solidFill>
                  <a:srgbClr val="1E4E79"/>
                </a:solidFill>
              </a:rPr>
              <a:t>				</a:t>
            </a:r>
            <a:endParaRPr/>
          </a:p>
        </p:txBody>
      </p:sp>
      <p:sp>
        <p:nvSpPr>
          <p:cNvPr id="471" name="Google Shape;471;p1"/>
          <p:cNvSpPr txBox="1"/>
          <p:nvPr/>
        </p:nvSpPr>
        <p:spPr>
          <a:xfrm>
            <a:off x="10098405" y="6388672"/>
            <a:ext cx="24288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Photo: Oskar Landi</a:t>
            </a:r>
            <a:endParaRPr/>
          </a:p>
        </p:txBody>
      </p:sp>
      <p:pic>
        <p:nvPicPr>
          <p:cNvPr id="472" name="Google Shape;47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7957" y="5098942"/>
            <a:ext cx="1544043" cy="128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47957" y="2997381"/>
            <a:ext cx="1311735" cy="163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83706" y="3196391"/>
            <a:ext cx="44767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0011" y="2564081"/>
            <a:ext cx="4572000" cy="25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"/>
          <p:cNvSpPr txBox="1"/>
          <p:nvPr/>
        </p:nvSpPr>
        <p:spPr>
          <a:xfrm>
            <a:off x="9360444" y="6363068"/>
            <a:ext cx="30342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Credit: Oskar Landi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Results</a:t>
            </a:r>
            <a:endParaRPr/>
          </a:p>
        </p:txBody>
      </p:sp>
      <p:sp>
        <p:nvSpPr>
          <p:cNvPr id="565" name="Google Shape;565;p10"/>
          <p:cNvSpPr txBox="1"/>
          <p:nvPr>
            <p:ph idx="1" type="body"/>
          </p:nvPr>
        </p:nvSpPr>
        <p:spPr>
          <a:xfrm>
            <a:off x="838200" y="1825625"/>
            <a:ext cx="112204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3 endmember spectra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0"/>
          <p:cNvSpPr/>
          <p:nvPr/>
        </p:nvSpPr>
        <p:spPr>
          <a:xfrm flipH="1" rot="10800000">
            <a:off x="0" y="0"/>
            <a:ext cx="3978442" cy="826168"/>
          </a:xfrm>
          <a:prstGeom prst="rtTriangle">
            <a:avLst/>
          </a:prstGeom>
          <a:solidFill>
            <a:srgbClr val="2F549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10"/>
          <p:cNvSpPr/>
          <p:nvPr/>
        </p:nvSpPr>
        <p:spPr>
          <a:xfrm flipH="1" rot="10800000">
            <a:off x="1" y="-4"/>
            <a:ext cx="7018420" cy="521369"/>
          </a:xfrm>
          <a:prstGeom prst="rtTriangle">
            <a:avLst/>
          </a:prstGeom>
          <a:solidFill>
            <a:srgbClr val="8DA9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iagram&#10;&#10;Description automatically generated" id="568" name="Google Shape;56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413084"/>
            <a:ext cx="5527649" cy="29091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569" name="Google Shape;56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3583715"/>
            <a:ext cx="5527649" cy="29091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570" name="Google Shape;57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4436" y="3583715"/>
            <a:ext cx="5527649" cy="290916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10"/>
          <p:cNvSpPr txBox="1"/>
          <p:nvPr/>
        </p:nvSpPr>
        <p:spPr>
          <a:xfrm>
            <a:off x="2646375" y="3344015"/>
            <a:ext cx="7837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Dry</a:t>
            </a:r>
            <a:endParaRPr/>
          </a:p>
        </p:txBody>
      </p:sp>
      <p:sp>
        <p:nvSpPr>
          <p:cNvPr id="572" name="Google Shape;572;p10"/>
          <p:cNvSpPr txBox="1"/>
          <p:nvPr/>
        </p:nvSpPr>
        <p:spPr>
          <a:xfrm>
            <a:off x="8320981" y="3322244"/>
            <a:ext cx="1077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Cleaned</a:t>
            </a:r>
            <a:endParaRPr/>
          </a:p>
        </p:txBody>
      </p:sp>
      <p:sp>
        <p:nvSpPr>
          <p:cNvPr id="573" name="Google Shape;573;p10"/>
          <p:cNvSpPr txBox="1"/>
          <p:nvPr/>
        </p:nvSpPr>
        <p:spPr>
          <a:xfrm>
            <a:off x="8320981" y="204439"/>
            <a:ext cx="117136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Biofilmed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Analysis - Dry microplastics from GPGP</a:t>
            </a:r>
            <a:endParaRPr/>
          </a:p>
        </p:txBody>
      </p:sp>
      <p:sp>
        <p:nvSpPr>
          <p:cNvPr id="579" name="Google Shape;579;p11"/>
          <p:cNvSpPr txBox="1"/>
          <p:nvPr>
            <p:ph idx="1" type="body"/>
          </p:nvPr>
        </p:nvSpPr>
        <p:spPr>
          <a:xfrm>
            <a:off x="838200" y="1825625"/>
            <a:ext cx="104013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Dry endmember identical to Garaba and Dierssen (2018)</a:t>
            </a:r>
            <a:endParaRPr/>
          </a:p>
        </p:txBody>
      </p:sp>
      <p:sp>
        <p:nvSpPr>
          <p:cNvPr id="580" name="Google Shape;580;p11"/>
          <p:cNvSpPr/>
          <p:nvPr/>
        </p:nvSpPr>
        <p:spPr>
          <a:xfrm flipH="1" rot="10800000">
            <a:off x="0" y="0"/>
            <a:ext cx="3978442" cy="826168"/>
          </a:xfrm>
          <a:prstGeom prst="rtTriangle">
            <a:avLst/>
          </a:prstGeom>
          <a:solidFill>
            <a:srgbClr val="2F549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11"/>
          <p:cNvSpPr/>
          <p:nvPr/>
        </p:nvSpPr>
        <p:spPr>
          <a:xfrm flipH="1" rot="10800000">
            <a:off x="1" y="-4"/>
            <a:ext cx="7018420" cy="521369"/>
          </a:xfrm>
          <a:prstGeom prst="rtTriangle">
            <a:avLst/>
          </a:prstGeom>
          <a:solidFill>
            <a:srgbClr val="8DA9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hart&#10;&#10;Description automatically generated" id="582" name="Google Shape;58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8606" y="2748417"/>
            <a:ext cx="7114788" cy="3744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Analysis – Biofilmed vs cleaned</a:t>
            </a:r>
            <a:endParaRPr/>
          </a:p>
        </p:txBody>
      </p:sp>
      <p:sp>
        <p:nvSpPr>
          <p:cNvPr id="588" name="Google Shape;588;p12"/>
          <p:cNvSpPr txBox="1"/>
          <p:nvPr>
            <p:ph idx="1" type="body"/>
          </p:nvPr>
        </p:nvSpPr>
        <p:spPr>
          <a:xfrm>
            <a:off x="838200" y="1825625"/>
            <a:ext cx="5741504" cy="3670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General shape + magnitude alignment (best in NIR)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Spectral shape and magnitude changes significantly in VIS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2"/>
          <p:cNvSpPr/>
          <p:nvPr/>
        </p:nvSpPr>
        <p:spPr>
          <a:xfrm flipH="1" rot="10800000">
            <a:off x="0" y="0"/>
            <a:ext cx="3978442" cy="826168"/>
          </a:xfrm>
          <a:prstGeom prst="rtTriangle">
            <a:avLst/>
          </a:prstGeom>
          <a:solidFill>
            <a:srgbClr val="2F549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12"/>
          <p:cNvSpPr/>
          <p:nvPr/>
        </p:nvSpPr>
        <p:spPr>
          <a:xfrm flipH="1" rot="10800000">
            <a:off x="1" y="-4"/>
            <a:ext cx="7018420" cy="521369"/>
          </a:xfrm>
          <a:prstGeom prst="rtTriangle">
            <a:avLst/>
          </a:prstGeom>
          <a:solidFill>
            <a:srgbClr val="8DA9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1" name="Google Shape;59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0914" y="260680"/>
            <a:ext cx="5372850" cy="6058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Band Depth</a:t>
            </a:r>
            <a:endParaRPr/>
          </a:p>
        </p:txBody>
      </p:sp>
      <p:sp>
        <p:nvSpPr>
          <p:cNvPr id="597" name="Google Shape;597;p13"/>
          <p:cNvSpPr txBox="1"/>
          <p:nvPr>
            <p:ph idx="1" type="body"/>
          </p:nvPr>
        </p:nvSpPr>
        <p:spPr>
          <a:xfrm>
            <a:off x="751114" y="1298851"/>
            <a:ext cx="1068977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Biofilm influences visible, but not NIR/SWIR band depths</a:t>
            </a:r>
            <a:endParaRPr/>
          </a:p>
        </p:txBody>
      </p:sp>
      <p:sp>
        <p:nvSpPr>
          <p:cNvPr id="598" name="Google Shape;598;p13"/>
          <p:cNvSpPr/>
          <p:nvPr/>
        </p:nvSpPr>
        <p:spPr>
          <a:xfrm flipH="1" rot="10800000">
            <a:off x="0" y="0"/>
            <a:ext cx="3978442" cy="826168"/>
          </a:xfrm>
          <a:prstGeom prst="rtTriangle">
            <a:avLst/>
          </a:prstGeom>
          <a:solidFill>
            <a:srgbClr val="2F549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13"/>
          <p:cNvSpPr/>
          <p:nvPr/>
        </p:nvSpPr>
        <p:spPr>
          <a:xfrm flipH="1" rot="10800000">
            <a:off x="1" y="-4"/>
            <a:ext cx="7018420" cy="521369"/>
          </a:xfrm>
          <a:prstGeom prst="rtTriangle">
            <a:avLst/>
          </a:prstGeom>
          <a:solidFill>
            <a:srgbClr val="8DA9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hart, histogram&#10;&#10;Description automatically generated" id="600" name="Google Shape;60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4776" y="2163371"/>
            <a:ext cx="8136361" cy="461060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13"/>
          <p:cNvSpPr txBox="1"/>
          <p:nvPr/>
        </p:nvSpPr>
        <p:spPr>
          <a:xfrm>
            <a:off x="4552060" y="3415480"/>
            <a:ext cx="99089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p&lt;0.05</a:t>
            </a:r>
            <a:endParaRPr/>
          </a:p>
        </p:txBody>
      </p:sp>
      <p:sp>
        <p:nvSpPr>
          <p:cNvPr id="602" name="Google Shape;602;p13"/>
          <p:cNvSpPr txBox="1"/>
          <p:nvPr/>
        </p:nvSpPr>
        <p:spPr>
          <a:xfrm>
            <a:off x="8620241" y="2468174"/>
            <a:ext cx="99089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p&lt;0.05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406" y="200025"/>
            <a:ext cx="11511675" cy="611505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14"/>
          <p:cNvSpPr/>
          <p:nvPr/>
        </p:nvSpPr>
        <p:spPr>
          <a:xfrm>
            <a:off x="1022684" y="1840832"/>
            <a:ext cx="1455822" cy="938464"/>
          </a:xfrm>
          <a:prstGeom prst="rect">
            <a:avLst/>
          </a:prstGeom>
          <a:noFill/>
          <a:ln cap="flat" cmpd="sng" w="349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14"/>
          <p:cNvSpPr/>
          <p:nvPr/>
        </p:nvSpPr>
        <p:spPr>
          <a:xfrm>
            <a:off x="8530390" y="2065422"/>
            <a:ext cx="1247274" cy="713874"/>
          </a:xfrm>
          <a:prstGeom prst="rect">
            <a:avLst/>
          </a:prstGeom>
          <a:noFill/>
          <a:ln cap="flat" cmpd="sng" w="349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14"/>
          <p:cNvSpPr/>
          <p:nvPr/>
        </p:nvSpPr>
        <p:spPr>
          <a:xfrm>
            <a:off x="3422097" y="1716785"/>
            <a:ext cx="4020693" cy="3223809"/>
          </a:xfrm>
          <a:prstGeom prst="rect">
            <a:avLst/>
          </a:prstGeom>
          <a:noFill/>
          <a:ln cap="flat" cmpd="sng" w="349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14"/>
          <p:cNvSpPr/>
          <p:nvPr/>
        </p:nvSpPr>
        <p:spPr>
          <a:xfrm>
            <a:off x="3537098" y="3345712"/>
            <a:ext cx="1360967" cy="58124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5"/>
          <p:cNvSpPr txBox="1"/>
          <p:nvPr>
            <p:ph type="title"/>
          </p:nvPr>
        </p:nvSpPr>
        <p:spPr>
          <a:xfrm>
            <a:off x="217714" y="258762"/>
            <a:ext cx="10515600" cy="7452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Simulation of TOA spectra (Amir Ibrahim)</a:t>
            </a:r>
            <a:endParaRPr/>
          </a:p>
        </p:txBody>
      </p:sp>
      <p:sp>
        <p:nvSpPr>
          <p:cNvPr id="617" name="Google Shape;617;p15"/>
          <p:cNvSpPr txBox="1"/>
          <p:nvPr>
            <p:ph idx="1" type="body"/>
          </p:nvPr>
        </p:nvSpPr>
        <p:spPr>
          <a:xfrm>
            <a:off x="304800" y="1037544"/>
            <a:ext cx="11364686" cy="1411742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Simulation for 13 channel sensor with following center wavelengths: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412, 443, 469, 488, 531, 547, 555, 645, 667, 678, 748, 859, 869nm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Tested for </a:t>
            </a:r>
            <a:r>
              <a:rPr i="1" lang="en-US" sz="2400"/>
              <a:t>biofouled and non biofouled </a:t>
            </a:r>
            <a:r>
              <a:rPr lang="en-US" sz="2400"/>
              <a:t>spectral reflectance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</p:txBody>
      </p:sp>
      <p:sp>
        <p:nvSpPr>
          <p:cNvPr id="618" name="Google Shape;618;p15"/>
          <p:cNvSpPr txBox="1"/>
          <p:nvPr/>
        </p:nvSpPr>
        <p:spPr>
          <a:xfrm>
            <a:off x="304801" y="2609707"/>
            <a:ext cx="6629400" cy="3293209"/>
          </a:xfrm>
          <a:prstGeom prst="rect">
            <a:avLst/>
          </a:prstGeom>
          <a:solidFill>
            <a:srgbClr val="E1EFD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Simulations parameterized by:</a:t>
            </a:r>
            <a:endParaRPr/>
          </a:p>
          <a:p>
            <a:pPr indent="-640080" lvl="2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Windspeed 			[0.5, 5.0, 10.0]m/s</a:t>
            </a:r>
            <a:endParaRPr/>
          </a:p>
          <a:p>
            <a:pPr indent="-640080" lvl="2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humidity 		[30.1, 70.0, 94.9]%</a:t>
            </a:r>
            <a:endParaRPr/>
          </a:p>
          <a:p>
            <a:pPr indent="-640080" lvl="2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fine size mode fraction 	[0.01, 0.5, 0.95]</a:t>
            </a:r>
            <a:endParaRPr/>
          </a:p>
          <a:p>
            <a:pPr indent="-640080" lvl="2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optical depth (869nm) 	[0.04, 0.07, 0.1, 0.15, 0.2, 0.3]</a:t>
            </a:r>
            <a:endParaRPr/>
          </a:p>
          <a:p>
            <a:pPr indent="-640080" lvl="2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Ocean chlorophyll-a concentration 	[0.05, 0.5, 2.0]</a:t>
            </a:r>
            <a:endParaRPr/>
          </a:p>
          <a:p>
            <a:pPr indent="-640080" lvl="2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Plastic fractional surface coverage 	[0.0001, 0.000278, 0.000774, 0.00215, 0.006, 0.0167, 0.0464, 0.129, 0.359, 1.0]</a:t>
            </a:r>
            <a:endParaRPr/>
          </a:p>
          <a:p>
            <a:pPr indent="-640080" lvl="2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zenith angle		[15, 30, 60]˚</a:t>
            </a:r>
            <a:endParaRPr/>
          </a:p>
          <a:p>
            <a:pPr indent="-640080" lvl="2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Relative solar-view azimuth angle	[40, 110, 170]˚</a:t>
            </a:r>
            <a:endParaRPr/>
          </a:p>
          <a:p>
            <a:pPr indent="-640080" lvl="2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 zenith angle		[15, 30, 60]˚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15"/>
          <p:cNvSpPr txBox="1"/>
          <p:nvPr/>
        </p:nvSpPr>
        <p:spPr>
          <a:xfrm>
            <a:off x="7097486" y="2609707"/>
            <a:ext cx="4572000" cy="3293209"/>
          </a:xfrm>
          <a:prstGeom prst="rect">
            <a:avLst/>
          </a:prstGeom>
          <a:solidFill>
            <a:srgbClr val="DDEAF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Outputs:</a:t>
            </a:r>
            <a:endParaRPr/>
          </a:p>
          <a:p>
            <a:pPr indent="-640080" lvl="2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parameter uncertainty estimates</a:t>
            </a:r>
            <a:endParaRPr/>
          </a:p>
          <a:p>
            <a:pPr indent="-640080" lvl="2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Retrieval error covariance matrix</a:t>
            </a:r>
            <a:endParaRPr/>
          </a:p>
          <a:p>
            <a:pPr indent="-640080" lvl="2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Overall metrics: </a:t>
            </a:r>
            <a:endParaRPr/>
          </a:p>
          <a:p>
            <a:pPr indent="-639763" lvl="2" marL="74771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Shannon Information Content (SIC) Degrees of Freedom for Signal (DFC)</a:t>
            </a:r>
            <a:endParaRPr/>
          </a:p>
          <a:p>
            <a:pPr indent="-640080" lvl="2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Plastic detection probability</a:t>
            </a:r>
            <a:endParaRPr/>
          </a:p>
          <a:p>
            <a:pPr indent="-639763" lvl="2" marL="74771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Fraction surface coverage required for at least 95% probability of detection (incorporates all plastic fractions)</a:t>
            </a:r>
            <a:endParaRPr/>
          </a:p>
          <a:p>
            <a:pPr indent="-640080" lvl="2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15"/>
          <p:cNvSpPr txBox="1"/>
          <p:nvPr/>
        </p:nvSpPr>
        <p:spPr>
          <a:xfrm>
            <a:off x="304800" y="6063337"/>
            <a:ext cx="11364686" cy="369332"/>
          </a:xfrm>
          <a:prstGeom prst="rect">
            <a:avLst/>
          </a:prstGeom>
          <a:solidFill>
            <a:srgbClr val="FBE4D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Uncertainty: band specific relative error between 0.3% and 2.3%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6"/>
          <p:cNvSpPr txBox="1"/>
          <p:nvPr>
            <p:ph type="title"/>
          </p:nvPr>
        </p:nvSpPr>
        <p:spPr>
          <a:xfrm>
            <a:off x="217714" y="258762"/>
            <a:ext cx="10515600" cy="7452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Basic details</a:t>
            </a:r>
            <a:endParaRPr/>
          </a:p>
        </p:txBody>
      </p:sp>
      <p:pic>
        <p:nvPicPr>
          <p:cNvPr id="626" name="Google Shape;62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26086" y="179704"/>
            <a:ext cx="4490075" cy="2602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6"/>
          <p:cNvPicPr preferRelativeResize="0"/>
          <p:nvPr/>
        </p:nvPicPr>
        <p:blipFill rotWithShape="1">
          <a:blip r:embed="rId4">
            <a:alphaModFix/>
          </a:blip>
          <a:srcRect b="0" l="0" r="47817" t="0"/>
          <a:stretch/>
        </p:blipFill>
        <p:spPr>
          <a:xfrm>
            <a:off x="386726" y="3307565"/>
            <a:ext cx="3314417" cy="3370731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16"/>
          <p:cNvSpPr txBox="1"/>
          <p:nvPr/>
        </p:nvSpPr>
        <p:spPr>
          <a:xfrm>
            <a:off x="375840" y="1083038"/>
            <a:ext cx="6776074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a given simulation, we have plastic fraction and uncertainty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 Gaussian distributed errors – fraction greater than 0 is probability of successful detection if plastic is present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Calculate probabilities for all plastic concentration. We record concentration needed for 95% probability of success. </a:t>
            </a:r>
            <a:endParaRPr/>
          </a:p>
        </p:txBody>
      </p:sp>
      <p:pic>
        <p:nvPicPr>
          <p:cNvPr id="629" name="Google Shape;629;p16"/>
          <p:cNvPicPr preferRelativeResize="0"/>
          <p:nvPr/>
        </p:nvPicPr>
        <p:blipFill rotWithShape="1">
          <a:blip r:embed="rId5">
            <a:alphaModFix/>
          </a:blip>
          <a:srcRect b="0" l="0" r="0" t="50000"/>
          <a:stretch/>
        </p:blipFill>
        <p:spPr>
          <a:xfrm>
            <a:off x="4587802" y="3114363"/>
            <a:ext cx="7066552" cy="3484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0" name="Google Shape;630;p16"/>
          <p:cNvCxnSpPr/>
          <p:nvPr/>
        </p:nvCxnSpPr>
        <p:spPr>
          <a:xfrm>
            <a:off x="4971495" y="3764132"/>
            <a:ext cx="6682859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631" name="Google Shape;631;p16"/>
          <p:cNvCxnSpPr>
            <a:stCxn id="628" idx="2"/>
          </p:cNvCxnSpPr>
          <p:nvPr/>
        </p:nvCxnSpPr>
        <p:spPr>
          <a:xfrm flipH="1" rot="-5400000">
            <a:off x="4000427" y="2877813"/>
            <a:ext cx="649800" cy="1122900"/>
          </a:xfrm>
          <a:prstGeom prst="bentConnector2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lg" w="lg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7"/>
          <p:cNvSpPr txBox="1"/>
          <p:nvPr>
            <p:ph type="title"/>
          </p:nvPr>
        </p:nvSpPr>
        <p:spPr>
          <a:xfrm>
            <a:off x="217714" y="258762"/>
            <a:ext cx="10515600" cy="7452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One example</a:t>
            </a:r>
            <a:endParaRPr/>
          </a:p>
        </p:txBody>
      </p:sp>
      <p:pic>
        <p:nvPicPr>
          <p:cNvPr id="637" name="Google Shape;637;p17"/>
          <p:cNvPicPr preferRelativeResize="0"/>
          <p:nvPr/>
        </p:nvPicPr>
        <p:blipFill rotWithShape="1">
          <a:blip r:embed="rId3">
            <a:alphaModFix/>
          </a:blip>
          <a:srcRect b="7957" l="6558" r="6701" t="9033"/>
          <a:stretch/>
        </p:blipFill>
        <p:spPr>
          <a:xfrm>
            <a:off x="4455772" y="0"/>
            <a:ext cx="716595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7"/>
          <p:cNvSpPr txBox="1"/>
          <p:nvPr/>
        </p:nvSpPr>
        <p:spPr>
          <a:xfrm>
            <a:off x="363985" y="1331651"/>
            <a:ext cx="354219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simulations: 131,220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scenes with various plastic concentration: 13,121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Dependence of detectability with different water column Chlorophyll-</a:t>
            </a:r>
            <a:r>
              <a:rPr i="1" lang="en-US"/>
              <a:t>a</a:t>
            </a:r>
            <a:endParaRPr/>
          </a:p>
        </p:txBody>
      </p:sp>
      <p:pic>
        <p:nvPicPr>
          <p:cNvPr id="644" name="Google Shape;64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4719" y="2054498"/>
            <a:ext cx="5181969" cy="4179172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8"/>
          <p:cNvSpPr txBox="1"/>
          <p:nvPr/>
        </p:nvSpPr>
        <p:spPr>
          <a:xfrm rot="-5400000">
            <a:off x="2310439" y="3763926"/>
            <a:ext cx="154526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</a:t>
            </a:r>
            <a:endParaRPr/>
          </a:p>
        </p:txBody>
      </p:sp>
      <p:sp>
        <p:nvSpPr>
          <p:cNvPr id="646" name="Google Shape;646;p18"/>
          <p:cNvSpPr txBox="1"/>
          <p:nvPr/>
        </p:nvSpPr>
        <p:spPr>
          <a:xfrm>
            <a:off x="4183441" y="5997645"/>
            <a:ext cx="3416595" cy="3231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10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-2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	             10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endParaRPr/>
          </a:p>
        </p:txBody>
      </p:sp>
      <p:sp>
        <p:nvSpPr>
          <p:cNvPr id="647" name="Google Shape;647;p18"/>
          <p:cNvSpPr txBox="1"/>
          <p:nvPr/>
        </p:nvSpPr>
        <p:spPr>
          <a:xfrm>
            <a:off x="4183441" y="6159227"/>
            <a:ext cx="44940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Plastic fractional surface coverage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18"/>
          <p:cNvSpPr txBox="1"/>
          <p:nvPr/>
        </p:nvSpPr>
        <p:spPr>
          <a:xfrm>
            <a:off x="3898974" y="1868652"/>
            <a:ext cx="4494028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Detectability of Microplastics at TOA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9"/>
          <p:cNvSpPr txBox="1"/>
          <p:nvPr>
            <p:ph type="title"/>
          </p:nvPr>
        </p:nvSpPr>
        <p:spPr>
          <a:xfrm>
            <a:off x="722313" y="432135"/>
            <a:ext cx="10515600" cy="7452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Biofouled microplastics are easier to detect!</a:t>
            </a:r>
            <a:endParaRPr/>
          </a:p>
        </p:txBody>
      </p:sp>
      <p:pic>
        <p:nvPicPr>
          <p:cNvPr id="654" name="Google Shape;65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775" y="1443567"/>
            <a:ext cx="5830338" cy="466427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5" name="Google Shape;65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0726" y="1443567"/>
            <a:ext cx="5830337" cy="466427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6" name="Google Shape;656;p19"/>
          <p:cNvSpPr txBox="1"/>
          <p:nvPr/>
        </p:nvSpPr>
        <p:spPr>
          <a:xfrm>
            <a:off x="1775533" y="1359160"/>
            <a:ext cx="23680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Biofouled spectra</a:t>
            </a:r>
            <a:endParaRPr/>
          </a:p>
        </p:txBody>
      </p:sp>
      <p:sp>
        <p:nvSpPr>
          <p:cNvPr id="657" name="Google Shape;657;p19"/>
          <p:cNvSpPr txBox="1"/>
          <p:nvPr/>
        </p:nvSpPr>
        <p:spPr>
          <a:xfrm>
            <a:off x="7705710" y="1359160"/>
            <a:ext cx="298036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Non-biofouled spectra</a:t>
            </a:r>
            <a:endParaRPr/>
          </a:p>
        </p:txBody>
      </p:sp>
      <p:sp>
        <p:nvSpPr>
          <p:cNvPr id="658" name="Google Shape;658;p19"/>
          <p:cNvSpPr txBox="1"/>
          <p:nvPr/>
        </p:nvSpPr>
        <p:spPr>
          <a:xfrm>
            <a:off x="1411888" y="5565255"/>
            <a:ext cx="3416595" cy="3231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10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-2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	             10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endParaRPr/>
          </a:p>
        </p:txBody>
      </p:sp>
      <p:sp>
        <p:nvSpPr>
          <p:cNvPr id="659" name="Google Shape;659;p19"/>
          <p:cNvSpPr txBox="1"/>
          <p:nvPr/>
        </p:nvSpPr>
        <p:spPr>
          <a:xfrm>
            <a:off x="1411888" y="5726837"/>
            <a:ext cx="44940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Plastic fractional surface coverage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19"/>
          <p:cNvSpPr txBox="1"/>
          <p:nvPr/>
        </p:nvSpPr>
        <p:spPr>
          <a:xfrm>
            <a:off x="7169494" y="5566138"/>
            <a:ext cx="3902543" cy="3231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10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-2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	             10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endParaRPr/>
          </a:p>
        </p:txBody>
      </p:sp>
      <p:sp>
        <p:nvSpPr>
          <p:cNvPr id="661" name="Google Shape;661;p19"/>
          <p:cNvSpPr txBox="1"/>
          <p:nvPr/>
        </p:nvSpPr>
        <p:spPr>
          <a:xfrm>
            <a:off x="7169494" y="5727720"/>
            <a:ext cx="44940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Plastic fractional surface coverage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"/>
          <p:cNvSpPr txBox="1"/>
          <p:nvPr>
            <p:ph idx="1" type="body"/>
          </p:nvPr>
        </p:nvSpPr>
        <p:spPr>
          <a:xfrm>
            <a:off x="326756" y="1735380"/>
            <a:ext cx="7625701" cy="4364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i="1" lang="en-US"/>
              <a:t>From a radiative transfer perspective, it is still unclear at </a:t>
            </a:r>
            <a:r>
              <a:rPr b="1" i="1" lang="en-US"/>
              <a:t>what concentrations surface floating microplastics will have a </a:t>
            </a:r>
            <a:r>
              <a:rPr b="1" i="1" lang="en-US" u="sng"/>
              <a:t>detectable</a:t>
            </a:r>
            <a:r>
              <a:rPr b="1" i="1" lang="en-US"/>
              <a:t> influence </a:t>
            </a:r>
            <a:r>
              <a:rPr i="1" lang="en-US"/>
              <a:t>on sea spectral reflectance &amp; ocean refractive index.  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 </a:t>
            </a:r>
            <a:r>
              <a:rPr lang="en-US" u="sng"/>
              <a:t>a feasibility study </a:t>
            </a:r>
            <a:r>
              <a:rPr lang="en-US"/>
              <a:t>of remote detection of surface microplastics: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different surface particle properties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uncertainties in atmospheric correction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with multispectral and polarimetric approaches </a:t>
            </a:r>
            <a:endParaRPr/>
          </a:p>
          <a:p>
            <a:pPr indent="-876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Art/Science Collaboration </a:t>
            </a:r>
            <a:endParaRPr/>
          </a:p>
        </p:txBody>
      </p:sp>
      <p:sp>
        <p:nvSpPr>
          <p:cNvPr id="482" name="Google Shape;482;p2"/>
          <p:cNvSpPr/>
          <p:nvPr/>
        </p:nvSpPr>
        <p:spPr>
          <a:xfrm>
            <a:off x="582986" y="442254"/>
            <a:ext cx="309091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540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A QUEST…</a:t>
            </a:r>
            <a:endParaRPr/>
          </a:p>
        </p:txBody>
      </p:sp>
      <p:pic>
        <p:nvPicPr>
          <p:cNvPr id="483" name="Google Shape;483;p2"/>
          <p:cNvPicPr preferRelativeResize="0"/>
          <p:nvPr/>
        </p:nvPicPr>
        <p:blipFill rotWithShape="1">
          <a:blip r:embed="rId3">
            <a:alphaModFix/>
          </a:blip>
          <a:srcRect b="0" l="644" r="44200" t="0"/>
          <a:stretch/>
        </p:blipFill>
        <p:spPr>
          <a:xfrm>
            <a:off x="7952457" y="1259300"/>
            <a:ext cx="3764622" cy="5114259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2"/>
          <p:cNvSpPr txBox="1"/>
          <p:nvPr/>
        </p:nvSpPr>
        <p:spPr>
          <a:xfrm>
            <a:off x="15668573" y="6318123"/>
            <a:ext cx="147872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 Credit: Oskar Landi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</a:pPr>
            <a:r>
              <a:rPr lang="en-US"/>
              <a:t>Github:  Information Content </a:t>
            </a:r>
            <a:br>
              <a:rPr lang="en-US"/>
            </a:br>
            <a:r>
              <a:rPr lang="en-US"/>
              <a:t>	</a:t>
            </a:r>
            <a:r>
              <a:rPr lang="en-US" sz="3200"/>
              <a:t>Kirk Knobelspiesse</a:t>
            </a:r>
            <a:endParaRPr/>
          </a:p>
        </p:txBody>
      </p:sp>
      <p:sp>
        <p:nvSpPr>
          <p:cNvPr id="667" name="Google Shape;667;p20"/>
          <p:cNvSpPr txBox="1"/>
          <p:nvPr>
            <p:ph idx="1" type="body"/>
          </p:nvPr>
        </p:nvSpPr>
        <p:spPr>
          <a:xfrm>
            <a:off x="838200" y="193495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a python example notebook of how the Rodgers information content analysis works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Implementation of approach using simulation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Code to be uploaded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https://github.com/knobelsp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1"/>
          <p:cNvSpPr txBox="1"/>
          <p:nvPr>
            <p:ph type="title"/>
          </p:nvPr>
        </p:nvSpPr>
        <p:spPr>
          <a:xfrm>
            <a:off x="838200" y="15017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Influence of plastics on Aerosol Retrievals </a:t>
            </a:r>
            <a:endParaRPr/>
          </a:p>
        </p:txBody>
      </p:sp>
      <p:pic>
        <p:nvPicPr>
          <p:cNvPr id="673" name="Google Shape;67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31" y="1933499"/>
            <a:ext cx="5387163" cy="3627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1984845"/>
            <a:ext cx="5224131" cy="357625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21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21"/>
          <p:cNvSpPr txBox="1"/>
          <p:nvPr/>
        </p:nvSpPr>
        <p:spPr>
          <a:xfrm>
            <a:off x="2417135" y="2930786"/>
            <a:ext cx="2133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x 10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pieces/km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677" name="Google Shape;677;p21"/>
          <p:cNvSpPr txBox="1"/>
          <p:nvPr/>
        </p:nvSpPr>
        <p:spPr>
          <a:xfrm>
            <a:off x="7531394" y="4001294"/>
            <a:ext cx="19599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x 10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pieces/km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678" name="Google Shape;678;p21"/>
          <p:cNvSpPr txBox="1"/>
          <p:nvPr/>
        </p:nvSpPr>
        <p:spPr>
          <a:xfrm>
            <a:off x="4990213" y="6476137"/>
            <a:ext cx="82721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Presently the highest “average” concentrations are 1 x 10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pieces/km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679" name="Google Shape;679;p21"/>
          <p:cNvSpPr/>
          <p:nvPr/>
        </p:nvSpPr>
        <p:spPr>
          <a:xfrm>
            <a:off x="1875523" y="1153801"/>
            <a:ext cx="8491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Optimal Estimation (OE) atmospheric correction algorithm of Amir Ibrahim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21"/>
          <p:cNvSpPr/>
          <p:nvPr/>
        </p:nvSpPr>
        <p:spPr>
          <a:xfrm>
            <a:off x="708838" y="5787784"/>
            <a:ext cx="1061129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Anomalous detection of plastics is likely to be observed more by looking at the fine mode fraction or the equivalent angstrom coefficient in the standard NASA products.</a:t>
            </a:r>
            <a:endParaRPr/>
          </a:p>
        </p:txBody>
      </p:sp>
      <p:sp>
        <p:nvSpPr>
          <p:cNvPr id="681" name="Google Shape;681;p21"/>
          <p:cNvSpPr txBox="1"/>
          <p:nvPr/>
        </p:nvSpPr>
        <p:spPr>
          <a:xfrm>
            <a:off x="4086878" y="4112739"/>
            <a:ext cx="16157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Overestimate</a:t>
            </a:r>
            <a:endParaRPr/>
          </a:p>
        </p:txBody>
      </p:sp>
      <p:sp>
        <p:nvSpPr>
          <p:cNvPr id="682" name="Google Shape;682;p21"/>
          <p:cNvSpPr txBox="1"/>
          <p:nvPr/>
        </p:nvSpPr>
        <p:spPr>
          <a:xfrm>
            <a:off x="9558667" y="3445064"/>
            <a:ext cx="16157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Underestimate</a:t>
            </a:r>
            <a:endParaRPr/>
          </a:p>
        </p:txBody>
      </p:sp>
      <p:sp>
        <p:nvSpPr>
          <p:cNvPr id="683" name="Google Shape;683;p21"/>
          <p:cNvSpPr txBox="1"/>
          <p:nvPr/>
        </p:nvSpPr>
        <p:spPr>
          <a:xfrm rot="-5400000">
            <a:off x="4457702" y="2786841"/>
            <a:ext cx="3558361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Fine Mode Fraction (fmf)</a:t>
            </a:r>
            <a:endParaRPr/>
          </a:p>
        </p:txBody>
      </p:sp>
      <p:sp>
        <p:nvSpPr>
          <p:cNvPr id="684" name="Google Shape;684;p21"/>
          <p:cNvSpPr txBox="1"/>
          <p:nvPr/>
        </p:nvSpPr>
        <p:spPr>
          <a:xfrm rot="-5400000">
            <a:off x="-1163617" y="2995635"/>
            <a:ext cx="3558361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Optical Thickness (AOT)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689" name="Google Shape;689;p22"/>
          <p:cNvPicPr preferRelativeResize="0"/>
          <p:nvPr/>
        </p:nvPicPr>
        <p:blipFill rotWithShape="1">
          <a:blip r:embed="rId3">
            <a:alphaModFix/>
          </a:blip>
          <a:srcRect b="0" l="0" r="0" t="7037"/>
          <a:stretch/>
        </p:blipFill>
        <p:spPr>
          <a:xfrm>
            <a:off x="5595257" y="2474242"/>
            <a:ext cx="6596743" cy="4356951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Impact of Microplastics on Chlorophyll Retrieval</a:t>
            </a:r>
            <a:endParaRPr/>
          </a:p>
        </p:txBody>
      </p:sp>
      <p:sp>
        <p:nvSpPr>
          <p:cNvPr id="691" name="Google Shape;691;p22"/>
          <p:cNvSpPr txBox="1"/>
          <p:nvPr>
            <p:ph idx="1" type="body"/>
          </p:nvPr>
        </p:nvSpPr>
        <p:spPr>
          <a:xfrm>
            <a:off x="441252" y="1839801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Chlorophyll algorithm more sensitive to biofilmed plastic than cleaned plastic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Average measurements ~10</a:t>
            </a:r>
            <a:r>
              <a:rPr baseline="30000" lang="en-US"/>
              <a:t>6</a:t>
            </a:r>
            <a:r>
              <a:rPr lang="en-US"/>
              <a:t> pieces/km</a:t>
            </a:r>
            <a:r>
              <a:rPr baseline="30000" lang="en-US"/>
              <a:t>2 </a:t>
            </a:r>
            <a:r>
              <a:rPr lang="en-US"/>
              <a:t>in gyres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Suggest ~10</a:t>
            </a:r>
            <a:r>
              <a:rPr baseline="30000" lang="en-US"/>
              <a:t>8</a:t>
            </a:r>
            <a:r>
              <a:rPr lang="en-US"/>
              <a:t> pieces/km</a:t>
            </a:r>
            <a:r>
              <a:rPr baseline="30000" lang="en-US"/>
              <a:t>2 </a:t>
            </a:r>
            <a:r>
              <a:rPr lang="en-US"/>
              <a:t>(100 times more concentrated) to get significant Chl-a error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92" name="Google Shape;692;p22"/>
          <p:cNvSpPr/>
          <p:nvPr/>
        </p:nvSpPr>
        <p:spPr>
          <a:xfrm flipH="1" rot="10800000">
            <a:off x="0" y="0"/>
            <a:ext cx="3978442" cy="826168"/>
          </a:xfrm>
          <a:prstGeom prst="rtTriangle">
            <a:avLst/>
          </a:pr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22"/>
          <p:cNvSpPr/>
          <p:nvPr/>
        </p:nvSpPr>
        <p:spPr>
          <a:xfrm flipH="1" rot="10800000">
            <a:off x="1" y="-4"/>
            <a:ext cx="7018420" cy="521369"/>
          </a:xfrm>
          <a:prstGeom prst="rtTriangle">
            <a:avLst/>
          </a:prstGeom>
          <a:solidFill>
            <a:srgbClr val="9CC2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99" name="Google Shape;699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00" name="Google Shape;70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5844" y="0"/>
            <a:ext cx="8420144" cy="256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745" y="2700090"/>
            <a:ext cx="10069330" cy="394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tone&#10;&#10;Description automatically generated" id="702" name="Google Shape;702;p23"/>
          <p:cNvPicPr preferRelativeResize="0"/>
          <p:nvPr/>
        </p:nvPicPr>
        <p:blipFill rotWithShape="1">
          <a:blip r:embed="rId5">
            <a:alphaModFix/>
          </a:blip>
          <a:srcRect b="28027" l="43112" r="22947" t="26971"/>
          <a:stretch/>
        </p:blipFill>
        <p:spPr>
          <a:xfrm rot="5400000">
            <a:off x="4715502" y="3441355"/>
            <a:ext cx="616688" cy="613215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406" y="200025"/>
            <a:ext cx="11511675" cy="611505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24"/>
          <p:cNvSpPr txBox="1"/>
          <p:nvPr/>
        </p:nvSpPr>
        <p:spPr>
          <a:xfrm>
            <a:off x="2652844" y="6150641"/>
            <a:ext cx="42583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FINALIZING (</a:t>
            </a:r>
            <a:r>
              <a:rPr b="1" lang="en-US" sz="1800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eGAP radiative transfer code</a:t>
            </a: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709" name="Google Shape;709;p24"/>
          <p:cNvSpPr/>
          <p:nvPr/>
        </p:nvSpPr>
        <p:spPr>
          <a:xfrm>
            <a:off x="1022684" y="1840832"/>
            <a:ext cx="1455822" cy="938464"/>
          </a:xfrm>
          <a:prstGeom prst="rect">
            <a:avLst/>
          </a:prstGeom>
          <a:noFill/>
          <a:ln cap="flat" cmpd="sng" w="349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24"/>
          <p:cNvSpPr/>
          <p:nvPr/>
        </p:nvSpPr>
        <p:spPr>
          <a:xfrm>
            <a:off x="8530390" y="2065422"/>
            <a:ext cx="1247274" cy="713874"/>
          </a:xfrm>
          <a:prstGeom prst="rect">
            <a:avLst/>
          </a:prstGeom>
          <a:noFill/>
          <a:ln cap="flat" cmpd="sng" w="349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24"/>
          <p:cNvSpPr/>
          <p:nvPr/>
        </p:nvSpPr>
        <p:spPr>
          <a:xfrm>
            <a:off x="3450451" y="3257550"/>
            <a:ext cx="1455822" cy="733203"/>
          </a:xfrm>
          <a:prstGeom prst="rect">
            <a:avLst/>
          </a:prstGeom>
          <a:noFill/>
          <a:ln cap="flat" cmpd="sng" w="349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LOOKING FORWARD</a:t>
            </a:r>
            <a:endParaRPr/>
          </a:p>
        </p:txBody>
      </p:sp>
      <p:sp>
        <p:nvSpPr>
          <p:cNvPr id="717" name="Google Shape;717;p25"/>
          <p:cNvSpPr txBox="1"/>
          <p:nvPr>
            <p:ph idx="4294967295" type="body"/>
          </p:nvPr>
        </p:nvSpPr>
        <p:spPr>
          <a:xfrm>
            <a:off x="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Stay TUNED!!!  Exciting thesis and papers coming out this year!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Graham Trolley’s presentation at IOCS meeting in FL November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Oskar Landi Science/Art Collaboration -- Exhibit Opening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400"/>
              <a:buChar char="•"/>
            </a:pPr>
            <a:r>
              <a:rPr lang="en-US">
                <a:solidFill>
                  <a:srgbClr val="7030A0"/>
                </a:solidFill>
              </a:rPr>
              <a:t>“Floating Points: Exploring the Plastosphere with NASA”. 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November 9, 2023 5:30 pm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Alexey von Schlippe Gallery of Art, University of Connecticut.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718" name="Google Shape;718;p25"/>
          <p:cNvSpPr txBox="1"/>
          <p:nvPr/>
        </p:nvSpPr>
        <p:spPr>
          <a:xfrm>
            <a:off x="0" y="57345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724" name="Google Shape;724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4588" y="0"/>
            <a:ext cx="8967651" cy="6847176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26"/>
          <p:cNvSpPr txBox="1"/>
          <p:nvPr/>
        </p:nvSpPr>
        <p:spPr>
          <a:xfrm>
            <a:off x="9360444" y="6363068"/>
            <a:ext cx="30342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 Credit: Oskar Landi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406" y="200025"/>
            <a:ext cx="11511675" cy="611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"/>
          <p:cNvSpPr txBox="1"/>
          <p:nvPr/>
        </p:nvSpPr>
        <p:spPr>
          <a:xfrm>
            <a:off x="2652844" y="6150641"/>
            <a:ext cx="425831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COMPLETED (VNIR Multi-spectral)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UNDERWAY (eGAP radiative transfer code)</a:t>
            </a:r>
            <a:endParaRPr/>
          </a:p>
        </p:txBody>
      </p:sp>
      <p:sp>
        <p:nvSpPr>
          <p:cNvPr id="491" name="Google Shape;491;p3"/>
          <p:cNvSpPr txBox="1"/>
          <p:nvPr/>
        </p:nvSpPr>
        <p:spPr>
          <a:xfrm>
            <a:off x="7910111" y="6130409"/>
            <a:ext cx="40854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COMPLETED (Rogers Method)</a:t>
            </a:r>
            <a:endParaRPr/>
          </a:p>
        </p:txBody>
      </p:sp>
      <p:sp>
        <p:nvSpPr>
          <p:cNvPr id="492" name="Google Shape;492;p3"/>
          <p:cNvSpPr/>
          <p:nvPr/>
        </p:nvSpPr>
        <p:spPr>
          <a:xfrm>
            <a:off x="1022684" y="1840832"/>
            <a:ext cx="1455822" cy="938464"/>
          </a:xfrm>
          <a:prstGeom prst="rect">
            <a:avLst/>
          </a:prstGeom>
          <a:noFill/>
          <a:ln cap="flat" cmpd="sng" w="349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3"/>
          <p:cNvSpPr/>
          <p:nvPr/>
        </p:nvSpPr>
        <p:spPr>
          <a:xfrm>
            <a:off x="8530390" y="2065422"/>
            <a:ext cx="1247274" cy="713874"/>
          </a:xfrm>
          <a:prstGeom prst="rect">
            <a:avLst/>
          </a:prstGeom>
          <a:noFill/>
          <a:ln cap="flat" cmpd="sng" w="349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"/>
          <p:cNvSpPr txBox="1"/>
          <p:nvPr>
            <p:ph type="title"/>
          </p:nvPr>
        </p:nvSpPr>
        <p:spPr>
          <a:xfrm>
            <a:off x="44661" y="41901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Historic Microplastic Reflectance</a:t>
            </a:r>
            <a:endParaRPr/>
          </a:p>
        </p:txBody>
      </p:sp>
      <p:sp>
        <p:nvSpPr>
          <p:cNvPr id="499" name="Google Shape;499;p4"/>
          <p:cNvSpPr txBox="1"/>
          <p:nvPr>
            <p:ph idx="1" type="body"/>
          </p:nvPr>
        </p:nvSpPr>
        <p:spPr>
          <a:xfrm>
            <a:off x="330411" y="1920253"/>
            <a:ext cx="49720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Dry Microplastics: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absorption features at 931, 1215, 1417, and 1732 nm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Spectral measurements of aggregated microplastic pieces</a:t>
            </a:r>
            <a:endParaRPr/>
          </a:p>
        </p:txBody>
      </p:sp>
      <p:sp>
        <p:nvSpPr>
          <p:cNvPr id="500" name="Google Shape;500;p4"/>
          <p:cNvSpPr/>
          <p:nvPr/>
        </p:nvSpPr>
        <p:spPr>
          <a:xfrm flipH="1" rot="10800000">
            <a:off x="0" y="0"/>
            <a:ext cx="3978442" cy="826168"/>
          </a:xfrm>
          <a:prstGeom prst="rtTriangle">
            <a:avLst/>
          </a:pr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4"/>
          <p:cNvSpPr/>
          <p:nvPr/>
        </p:nvSpPr>
        <p:spPr>
          <a:xfrm flipH="1" rot="10800000">
            <a:off x="1" y="-4"/>
            <a:ext cx="7018420" cy="521369"/>
          </a:xfrm>
          <a:prstGeom prst="rtTriangle">
            <a:avLst/>
          </a:prstGeom>
          <a:solidFill>
            <a:srgbClr val="9CC2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4"/>
          <p:cNvSpPr txBox="1"/>
          <p:nvPr/>
        </p:nvSpPr>
        <p:spPr>
          <a:xfrm>
            <a:off x="330411" y="1354103"/>
            <a:ext cx="484968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Garaba and Dierssen 2018</a:t>
            </a:r>
            <a:endParaRPr/>
          </a:p>
        </p:txBody>
      </p:sp>
      <p:pic>
        <p:nvPicPr>
          <p:cNvPr id="503" name="Google Shape;503;p4"/>
          <p:cNvPicPr preferRelativeResize="0"/>
          <p:nvPr/>
        </p:nvPicPr>
        <p:blipFill rotWithShape="1">
          <a:blip r:embed="rId3">
            <a:alphaModFix/>
          </a:blip>
          <a:srcRect b="50000" l="46061" r="49992" t="45370"/>
          <a:stretch/>
        </p:blipFill>
        <p:spPr>
          <a:xfrm>
            <a:off x="6420722" y="3165456"/>
            <a:ext cx="562237" cy="59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72" y="4682331"/>
            <a:ext cx="6381751" cy="220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26884" y="-208953"/>
            <a:ext cx="4934705" cy="697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Questions</a:t>
            </a:r>
            <a:endParaRPr/>
          </a:p>
        </p:txBody>
      </p:sp>
      <p:sp>
        <p:nvSpPr>
          <p:cNvPr id="511" name="Google Shape;511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How does the presence of algal biofilms affect marine microplastic bulk spectra?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Are the characteristic absorption features affected?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"/>
          <p:cNvSpPr/>
          <p:nvPr/>
        </p:nvSpPr>
        <p:spPr>
          <a:xfrm flipH="1" rot="10800000">
            <a:off x="0" y="0"/>
            <a:ext cx="3978442" cy="826168"/>
          </a:xfrm>
          <a:prstGeom prst="rtTriangle">
            <a:avLst/>
          </a:pr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5"/>
          <p:cNvSpPr/>
          <p:nvPr/>
        </p:nvSpPr>
        <p:spPr>
          <a:xfrm flipH="1" rot="10800000">
            <a:off x="1" y="-4"/>
            <a:ext cx="7018420" cy="521369"/>
          </a:xfrm>
          <a:prstGeom prst="rtTriangle">
            <a:avLst/>
          </a:prstGeom>
          <a:solidFill>
            <a:srgbClr val="9CC2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stone&#10;&#10;Description automatically generated" id="514" name="Google Shape;514;p5"/>
          <p:cNvPicPr preferRelativeResize="0"/>
          <p:nvPr/>
        </p:nvPicPr>
        <p:blipFill rotWithShape="1">
          <a:blip r:embed="rId3">
            <a:alphaModFix/>
          </a:blip>
          <a:srcRect b="26252" l="43112" r="21340" t="13325"/>
          <a:stretch/>
        </p:blipFill>
        <p:spPr>
          <a:xfrm rot="5400000">
            <a:off x="2128063" y="2713030"/>
            <a:ext cx="3402515" cy="4337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ish, sushi, different, meal&#10;&#10;Description automatically generated" id="515" name="Google Shape;515;p5"/>
          <p:cNvPicPr preferRelativeResize="0"/>
          <p:nvPr/>
        </p:nvPicPr>
        <p:blipFill rotWithShape="1">
          <a:blip r:embed="rId4">
            <a:alphaModFix/>
          </a:blip>
          <a:srcRect b="14770" l="30006" r="20082" t="395"/>
          <a:stretch/>
        </p:blipFill>
        <p:spPr>
          <a:xfrm rot="5400000">
            <a:off x="6615909" y="2713030"/>
            <a:ext cx="3402514" cy="4337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"/>
          <p:cNvSpPr txBox="1"/>
          <p:nvPr>
            <p:ph type="title"/>
          </p:nvPr>
        </p:nvSpPr>
        <p:spPr>
          <a:xfrm>
            <a:off x="838200" y="365125"/>
            <a:ext cx="84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Microplastics</a:t>
            </a:r>
            <a:endParaRPr/>
          </a:p>
        </p:txBody>
      </p:sp>
      <p:sp>
        <p:nvSpPr>
          <p:cNvPr id="521" name="Google Shape;521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Plastic pieces less than 5 mm  in size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Increasing in abundance in the world's oceans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Concentrated into subtropical gyres</a:t>
            </a:r>
            <a:endParaRPr/>
          </a:p>
        </p:txBody>
      </p:sp>
      <p:pic>
        <p:nvPicPr>
          <p:cNvPr descr="A picture containing stone&#10;&#10;Description automatically generated" id="522" name="Google Shape;522;p6"/>
          <p:cNvPicPr preferRelativeResize="0"/>
          <p:nvPr/>
        </p:nvPicPr>
        <p:blipFill rotWithShape="1">
          <a:blip r:embed="rId3">
            <a:alphaModFix/>
          </a:blip>
          <a:srcRect b="26252" l="43112" r="21340" t="13325"/>
          <a:stretch/>
        </p:blipFill>
        <p:spPr>
          <a:xfrm rot="5400000">
            <a:off x="8762013" y="-39016"/>
            <a:ext cx="2647200" cy="3374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6"/>
          <p:cNvPicPr preferRelativeResize="0"/>
          <p:nvPr/>
        </p:nvPicPr>
        <p:blipFill rotWithShape="1">
          <a:blip r:embed="rId4">
            <a:alphaModFix/>
          </a:blip>
          <a:srcRect b="0" l="0" r="49868" t="66117"/>
          <a:stretch/>
        </p:blipFill>
        <p:spPr>
          <a:xfrm>
            <a:off x="141513" y="3652906"/>
            <a:ext cx="6128657" cy="3205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eat Pacific garbage patch - Wikipedia" id="524" name="Google Shape;52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48370" y="3652906"/>
            <a:ext cx="5024529" cy="298122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6"/>
          <p:cNvSpPr/>
          <p:nvPr/>
        </p:nvSpPr>
        <p:spPr>
          <a:xfrm flipH="1" rot="10800000">
            <a:off x="0" y="0"/>
            <a:ext cx="3978442" cy="826168"/>
          </a:xfrm>
          <a:prstGeom prst="rtTriangle">
            <a:avLst/>
          </a:pr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6"/>
          <p:cNvSpPr/>
          <p:nvPr/>
        </p:nvSpPr>
        <p:spPr>
          <a:xfrm flipH="1" rot="10800000">
            <a:off x="1" y="-4"/>
            <a:ext cx="7018420" cy="521369"/>
          </a:xfrm>
          <a:prstGeom prst="rtTriangle">
            <a:avLst/>
          </a:prstGeom>
          <a:solidFill>
            <a:srgbClr val="9CC2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Field Measurements</a:t>
            </a:r>
            <a:endParaRPr/>
          </a:p>
        </p:txBody>
      </p:sp>
      <p:sp>
        <p:nvSpPr>
          <p:cNvPr id="532" name="Google Shape;532;p7"/>
          <p:cNvSpPr txBox="1"/>
          <p:nvPr>
            <p:ph idx="1" type="body"/>
          </p:nvPr>
        </p:nvSpPr>
        <p:spPr>
          <a:xfrm>
            <a:off x="838199" y="1825625"/>
            <a:ext cx="416340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27 field studies between 1971 and 2013 quantified plastic concentrations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11,854 total tows, or 1 datapoint every 1.3 days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Great Pacific Garbage Patch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600"/>
              <a:t>8% of the total mass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600"/>
              <a:t>94% of the estimated 2 trillion floating pieces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7"/>
          <p:cNvSpPr/>
          <p:nvPr/>
        </p:nvSpPr>
        <p:spPr>
          <a:xfrm flipH="1" rot="10800000">
            <a:off x="0" y="0"/>
            <a:ext cx="3978442" cy="826168"/>
          </a:xfrm>
          <a:prstGeom prst="rtTriangle">
            <a:avLst/>
          </a:pr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7"/>
          <p:cNvSpPr/>
          <p:nvPr/>
        </p:nvSpPr>
        <p:spPr>
          <a:xfrm flipH="1" rot="10800000">
            <a:off x="1" y="-4"/>
            <a:ext cx="7018420" cy="521369"/>
          </a:xfrm>
          <a:prstGeom prst="rtTriangle">
            <a:avLst/>
          </a:prstGeom>
          <a:solidFill>
            <a:srgbClr val="9CC2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5" name="Google Shape;535;p7"/>
          <p:cNvPicPr preferRelativeResize="0"/>
          <p:nvPr/>
        </p:nvPicPr>
        <p:blipFill rotWithShape="1">
          <a:blip r:embed="rId3">
            <a:alphaModFix/>
          </a:blip>
          <a:srcRect b="50000" l="0" r="0" t="0"/>
          <a:stretch/>
        </p:blipFill>
        <p:spPr>
          <a:xfrm>
            <a:off x="5001606" y="1690687"/>
            <a:ext cx="7190394" cy="358689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7"/>
          <p:cNvSpPr txBox="1"/>
          <p:nvPr/>
        </p:nvSpPr>
        <p:spPr>
          <a:xfrm>
            <a:off x="10483013" y="6581001"/>
            <a:ext cx="209951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Van Sebille et al. 2015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Field Work</a:t>
            </a:r>
            <a:endParaRPr/>
          </a:p>
        </p:txBody>
      </p:sp>
      <p:sp>
        <p:nvSpPr>
          <p:cNvPr id="542" name="Google Shape;542;p8"/>
          <p:cNvSpPr txBox="1"/>
          <p:nvPr>
            <p:ph idx="1" type="body"/>
          </p:nvPr>
        </p:nvSpPr>
        <p:spPr>
          <a:xfrm>
            <a:off x="838200" y="1825625"/>
            <a:ext cx="54483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Participated in SEA Summer cruise through the GPGP as a visiting scientist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Hawaii -&gt; San Diego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June 25 -&gt; July 24, 2022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>
                <a:latin typeface="Arial"/>
                <a:ea typeface="Arial"/>
                <a:cs typeface="Arial"/>
                <a:sym typeface="Arial"/>
              </a:rPr>
              <a:t>Measured plastic spectra shortly after collection in order to capture biofilming</a:t>
            </a:r>
            <a:endParaRPr u="sng"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8"/>
          <p:cNvSpPr/>
          <p:nvPr/>
        </p:nvSpPr>
        <p:spPr>
          <a:xfrm flipH="1" rot="10800000">
            <a:off x="0" y="0"/>
            <a:ext cx="3978442" cy="826168"/>
          </a:xfrm>
          <a:prstGeom prst="rtTriangle">
            <a:avLst/>
          </a:pr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8"/>
          <p:cNvSpPr/>
          <p:nvPr/>
        </p:nvSpPr>
        <p:spPr>
          <a:xfrm flipH="1" rot="10800000">
            <a:off x="1" y="-4"/>
            <a:ext cx="7018420" cy="521369"/>
          </a:xfrm>
          <a:prstGeom prst="rtTriangle">
            <a:avLst/>
          </a:prstGeom>
          <a:solidFill>
            <a:srgbClr val="9CC2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hart&#10;&#10;Description automatically generated" id="545" name="Google Shape;545;p8"/>
          <p:cNvPicPr preferRelativeResize="0"/>
          <p:nvPr/>
        </p:nvPicPr>
        <p:blipFill rotWithShape="1">
          <a:blip r:embed="rId3">
            <a:alphaModFix/>
          </a:blip>
          <a:srcRect b="0" l="3227" r="6345" t="0"/>
          <a:stretch/>
        </p:blipFill>
        <p:spPr>
          <a:xfrm>
            <a:off x="6286500" y="3588324"/>
            <a:ext cx="5256296" cy="32696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SV Robert C Seamans - Sea Education Association" id="546" name="Google Shape;54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10812" y="70162"/>
            <a:ext cx="2632928" cy="35105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udy Abroad with SEA - Sea Education Association" id="547" name="Google Shape;547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43720" y="1333151"/>
            <a:ext cx="1884519" cy="2284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Plastic Collection</a:t>
            </a:r>
            <a:endParaRPr/>
          </a:p>
        </p:txBody>
      </p:sp>
      <p:sp>
        <p:nvSpPr>
          <p:cNvPr id="553" name="Google Shape;553;p9"/>
          <p:cNvSpPr txBox="1"/>
          <p:nvPr>
            <p:ph idx="1" type="body"/>
          </p:nvPr>
        </p:nvSpPr>
        <p:spPr>
          <a:xfrm>
            <a:off x="838200" y="1825625"/>
            <a:ext cx="618022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Plastics were collected during daily Neuston Net tows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Plastics were separated and kept wet until spectral measurement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9"/>
          <p:cNvSpPr/>
          <p:nvPr/>
        </p:nvSpPr>
        <p:spPr>
          <a:xfrm flipH="1" rot="10800000">
            <a:off x="0" y="0"/>
            <a:ext cx="3978442" cy="826168"/>
          </a:xfrm>
          <a:prstGeom prst="rtTriangle">
            <a:avLst/>
          </a:pr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9"/>
          <p:cNvSpPr/>
          <p:nvPr/>
        </p:nvSpPr>
        <p:spPr>
          <a:xfrm flipH="1" rot="10800000">
            <a:off x="1" y="-4"/>
            <a:ext cx="7018420" cy="521369"/>
          </a:xfrm>
          <a:prstGeom prst="rtTriangle">
            <a:avLst/>
          </a:prstGeom>
          <a:solidFill>
            <a:srgbClr val="9CC2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6" name="Google Shape;556;p9"/>
          <p:cNvPicPr preferRelativeResize="0"/>
          <p:nvPr/>
        </p:nvPicPr>
        <p:blipFill rotWithShape="1">
          <a:blip r:embed="rId3">
            <a:alphaModFix/>
          </a:blip>
          <a:srcRect b="0" l="19651" r="2352" t="0"/>
          <a:stretch/>
        </p:blipFill>
        <p:spPr>
          <a:xfrm rot="5400000">
            <a:off x="8821075" y="602272"/>
            <a:ext cx="3265115" cy="279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9"/>
          <p:cNvPicPr preferRelativeResize="0"/>
          <p:nvPr/>
        </p:nvPicPr>
        <p:blipFill rotWithShape="1">
          <a:blip r:embed="rId4">
            <a:alphaModFix/>
          </a:blip>
          <a:srcRect b="0" l="15972" r="10673" t="0"/>
          <a:stretch/>
        </p:blipFill>
        <p:spPr>
          <a:xfrm rot="5400000">
            <a:off x="2222562" y="3681823"/>
            <a:ext cx="2937048" cy="300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86676" y="3877740"/>
            <a:ext cx="4162368" cy="2774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ierssen_PACE_2017_Review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Dierssen_PACE_2017_Review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2022-03-02T18:37:00Z</dcterms:created>
  <dc:creator>Dierssen, Heidi</dc:creator>
</cp:coreProperties>
</file>