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22"/>
  </p:notesMasterIdLst>
  <p:sldIdLst>
    <p:sldId id="256" r:id="rId2"/>
    <p:sldId id="258" r:id="rId3"/>
    <p:sldId id="27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4" r:id="rId13"/>
    <p:sldId id="276" r:id="rId14"/>
    <p:sldId id="277" r:id="rId15"/>
    <p:sldId id="269" r:id="rId16"/>
    <p:sldId id="27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AE1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1"/>
    <p:restoredTop sz="82493"/>
  </p:normalViewPr>
  <p:slideViewPr>
    <p:cSldViewPr snapToGrid="0">
      <p:cViewPr varScale="1">
        <p:scale>
          <a:sx n="95" d="100"/>
          <a:sy n="95" d="100"/>
        </p:scale>
        <p:origin x="1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5CAC-6145-4644-B748-37C8B373F8A7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4B78D-F8D7-D140-8E21-D143CF78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9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4B78D-F8D7-D140-8E21-D143CF7897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3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4B78D-F8D7-D140-8E21-D143CF7897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91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4B78D-F8D7-D140-8E21-D143CF789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4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Uncertainties associated with each – both combined can describe ocean nutrient stress</a:t>
            </a:r>
          </a:p>
          <a:p>
            <a:r>
              <a:rPr lang="en-US" dirty="0"/>
              <a:t>Carbon – to – chlorophyll can be observed remotely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4B78D-F8D7-D140-8E21-D143CF7897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9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Growth restriction due to nutrient stress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4B78D-F8D7-D140-8E21-D143CF789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06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Poor fit in coastal and beyond polar front – indicates that our metric does not apply to these regions.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4B78D-F8D7-D140-8E21-D143CF7897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6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4B78D-F8D7-D140-8E21-D143CF7897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17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slightly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4B78D-F8D7-D140-8E21-D143CF7897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7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1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6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8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8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9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3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3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03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50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156FEE-1A0A-24B4-3031-2A1F9E4707B4}"/>
              </a:ext>
            </a:extLst>
          </p:cNvPr>
          <p:cNvSpPr/>
          <p:nvPr/>
        </p:nvSpPr>
        <p:spPr>
          <a:xfrm>
            <a:off x="4619587" y="5557634"/>
            <a:ext cx="232268" cy="10103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6FCFF-DBFC-22B1-440E-BC9AD04EC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9943" y="732742"/>
            <a:ext cx="6573078" cy="136311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effectLst/>
                <a:latin typeface="Arial" panose="020B0604020202020204" pitchFamily="34" charset="0"/>
              </a:rPr>
              <a:t>Genomic-to-space measurements reveal global ocean nutrient stress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ECB5B-A617-B99F-F2B4-D1613282A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3146612"/>
            <a:ext cx="6264965" cy="18244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100" dirty="0"/>
              <a:t>Adam </a:t>
            </a:r>
            <a:r>
              <a:rPr lang="en-US" sz="3100" dirty="0" err="1"/>
              <a:t>Martiny</a:t>
            </a:r>
            <a:endParaRPr lang="en-US" sz="3100" dirty="0"/>
          </a:p>
          <a:p>
            <a:pPr algn="l"/>
            <a:endParaRPr lang="en-US" sz="1500" dirty="0"/>
          </a:p>
          <a:p>
            <a:pPr algn="l"/>
            <a:r>
              <a:rPr lang="en-US" dirty="0"/>
              <a:t>Lucas </a:t>
            </a:r>
            <a:r>
              <a:rPr lang="en-US" dirty="0" err="1"/>
              <a:t>Ustick</a:t>
            </a:r>
            <a:endParaRPr lang="en-US" dirty="0"/>
          </a:p>
          <a:p>
            <a:pPr algn="l"/>
            <a:r>
              <a:rPr lang="en-US" dirty="0"/>
              <a:t>Toby </a:t>
            </a:r>
            <a:r>
              <a:rPr lang="en-US" dirty="0" err="1"/>
              <a:t>Westberry</a:t>
            </a:r>
            <a:endParaRPr lang="en-US" dirty="0"/>
          </a:p>
          <a:p>
            <a:pPr algn="l"/>
            <a:r>
              <a:rPr lang="en-US" dirty="0"/>
              <a:t>Michael </a:t>
            </a:r>
            <a:r>
              <a:rPr lang="en-US" dirty="0" err="1"/>
              <a:t>Behrenfeld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4D941B7B-42F8-5783-8E10-AE51588ED3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804" r="43196"/>
          <a:stretch/>
        </p:blipFill>
        <p:spPr>
          <a:xfrm>
            <a:off x="-2" y="-1"/>
            <a:ext cx="4572002" cy="685800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cubicBezTo>
                  <a:pt x="4160163" y="4953853"/>
                  <a:pt x="4171415" y="4969749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8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2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1289" y="6365204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6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1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4"/>
                  <a:pt x="4125838" y="2518264"/>
                </a:cubicBez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1" y="2463018"/>
                </a:cubicBez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1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6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36" name="Picture 12" descr="Corvallis | Undergraduate Admissions | Oregon State University">
            <a:extLst>
              <a:ext uri="{FF2B5EF4-FFF2-40B4-BE49-F238E27FC236}">
                <a16:creationId xmlns:a16="http://schemas.microsoft.com/office/drawing/2014/main" id="{C4D72B2E-E4DE-FD01-5378-7F6D54E7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68" y="5560809"/>
            <a:ext cx="3158294" cy="10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E9EE77-D320-AD69-EC15-15CADBC1F5FE}"/>
              </a:ext>
            </a:extLst>
          </p:cNvPr>
          <p:cNvSpPr/>
          <p:nvPr/>
        </p:nvSpPr>
        <p:spPr>
          <a:xfrm>
            <a:off x="7440727" y="5560808"/>
            <a:ext cx="232268" cy="10084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University of California-Irvine Reviews | GradReports">
            <a:extLst>
              <a:ext uri="{FF2B5EF4-FFF2-40B4-BE49-F238E27FC236}">
                <a16:creationId xmlns:a16="http://schemas.microsoft.com/office/drawing/2014/main" id="{56D635DD-C08A-BCC3-7AB7-6715852AF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42" y="5554814"/>
            <a:ext cx="2964294" cy="10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02030DA-9B3C-AA05-A7A6-08568763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515" y="5476461"/>
            <a:ext cx="1420380" cy="11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6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D31E-483D-D30F-07EF-087060E0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2465"/>
            <a:ext cx="9144000" cy="1263649"/>
          </a:xfrm>
        </p:spPr>
        <p:txBody>
          <a:bodyPr/>
          <a:lstStyle/>
          <a:p>
            <a:r>
              <a:rPr lang="en-US" dirty="0"/>
              <a:t>Mean global nutrient stress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68242-4C54-A0C5-BAB2-36F87420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107130"/>
            <a:ext cx="4946822" cy="376363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5A2DA-4DC8-D4F9-94AE-A2A6C64F5C31}"/>
              </a:ext>
            </a:extLst>
          </p:cNvPr>
          <p:cNvSpPr txBox="1"/>
          <p:nvPr/>
        </p:nvSpPr>
        <p:spPr>
          <a:xfrm>
            <a:off x="443235" y="5109476"/>
            <a:ext cx="5609228" cy="1415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Higher nutrient stress in subtropical gyres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Lower nutrient stress in upwelling regions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Southern hemisphere bias</a:t>
            </a:r>
          </a:p>
        </p:txBody>
      </p:sp>
    </p:spTree>
    <p:extLst>
      <p:ext uri="{BB962C8B-B14F-4D97-AF65-F5344CB8AC3E}">
        <p14:creationId xmlns:p14="http://schemas.microsoft.com/office/powerpoint/2010/main" val="22019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F68242-4C54-A0C5-BAB2-36F87420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6" y="1626114"/>
            <a:ext cx="4148095" cy="315595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782F51-58C4-726A-B3DA-E96DA35A3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663"/>
          <a:stretch/>
        </p:blipFill>
        <p:spPr>
          <a:xfrm>
            <a:off x="5676087" y="1766257"/>
            <a:ext cx="6071972" cy="964587"/>
          </a:xfrm>
          <a:prstGeom prst="rect">
            <a:avLst/>
          </a:prstGeom>
          <a:solidFill>
            <a:schemeClr val="tx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4E1A-8907-8141-F127-93B17C059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108" b="328"/>
          <a:stretch/>
        </p:blipFill>
        <p:spPr>
          <a:xfrm>
            <a:off x="5676087" y="2706130"/>
            <a:ext cx="6071972" cy="134873"/>
          </a:xfrm>
          <a:prstGeom prst="rect">
            <a:avLst/>
          </a:prstGeom>
          <a:solidFill>
            <a:schemeClr val="tx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8B9E3-8A34-5BC6-6465-B08A5633A1B2}"/>
              </a:ext>
            </a:extLst>
          </p:cNvPr>
          <p:cNvSpPr txBox="1"/>
          <p:nvPr/>
        </p:nvSpPr>
        <p:spPr>
          <a:xfrm rot="16200000">
            <a:off x="4048391" y="2124996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Nut stress anomaly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BC3C5-3811-8DDE-894B-C5199D3A3F6D}"/>
              </a:ext>
            </a:extLst>
          </p:cNvPr>
          <p:cNvSpPr txBox="1"/>
          <p:nvPr/>
        </p:nvSpPr>
        <p:spPr>
          <a:xfrm>
            <a:off x="7447705" y="2922582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(2002 – 2022)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B7FB3-69F7-8B76-AACB-585D3E17139E}"/>
              </a:ext>
            </a:extLst>
          </p:cNvPr>
          <p:cNvSpPr/>
          <p:nvPr/>
        </p:nvSpPr>
        <p:spPr>
          <a:xfrm>
            <a:off x="5831891" y="5438418"/>
            <a:ext cx="365123" cy="383060"/>
          </a:xfrm>
          <a:prstGeom prst="rect">
            <a:avLst/>
          </a:prstGeom>
          <a:solidFill>
            <a:srgbClr val="FA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87378-D2F5-FB40-7F8D-3514F1A10ADA}"/>
              </a:ext>
            </a:extLst>
          </p:cNvPr>
          <p:cNvSpPr txBox="1"/>
          <p:nvPr/>
        </p:nvSpPr>
        <p:spPr>
          <a:xfrm>
            <a:off x="6390604" y="5438418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Seasonal variation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4ABBD-4443-8151-241E-0C9669D24B49}"/>
              </a:ext>
            </a:extLst>
          </p:cNvPr>
          <p:cNvSpPr/>
          <p:nvPr/>
        </p:nvSpPr>
        <p:spPr>
          <a:xfrm>
            <a:off x="5831891" y="5964229"/>
            <a:ext cx="365123" cy="38306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F620F-7C31-322C-4BF7-E50EFF44385F}"/>
              </a:ext>
            </a:extLst>
          </p:cNvPr>
          <p:cNvSpPr txBox="1"/>
          <p:nvPr/>
        </p:nvSpPr>
        <p:spPr>
          <a:xfrm>
            <a:off x="6390604" y="596422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Interannual variation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8C9545-CB19-5132-8BD1-9555B6866FB4}"/>
              </a:ext>
            </a:extLst>
          </p:cNvPr>
          <p:cNvSpPr/>
          <p:nvPr/>
        </p:nvSpPr>
        <p:spPr>
          <a:xfrm>
            <a:off x="5831891" y="4962035"/>
            <a:ext cx="321276" cy="3336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4B379A-6912-3242-4236-BC7308C23D8F}"/>
              </a:ext>
            </a:extLst>
          </p:cNvPr>
          <p:cNvSpPr txBox="1"/>
          <p:nvPr/>
        </p:nvSpPr>
        <p:spPr>
          <a:xfrm>
            <a:off x="6390604" y="4950437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6D074-A63C-2AA8-C179-B882312D528B}"/>
              </a:ext>
            </a:extLst>
          </p:cNvPr>
          <p:cNvSpPr txBox="1"/>
          <p:nvPr/>
        </p:nvSpPr>
        <p:spPr>
          <a:xfrm>
            <a:off x="6549378" y="1305460"/>
            <a:ext cx="4394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Hawaii Ocean Time-series (HOT)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74885-BA24-9EA0-1CAA-5BEE95034228}"/>
              </a:ext>
            </a:extLst>
          </p:cNvPr>
          <p:cNvSpPr txBox="1"/>
          <p:nvPr/>
        </p:nvSpPr>
        <p:spPr>
          <a:xfrm>
            <a:off x="2283207" y="23640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25BC46-4576-F090-7B19-F1A7FBE91297}"/>
              </a:ext>
            </a:extLst>
          </p:cNvPr>
          <p:cNvSpPr txBox="1"/>
          <p:nvPr/>
        </p:nvSpPr>
        <p:spPr>
          <a:xfrm>
            <a:off x="10319270" y="6347289"/>
            <a:ext cx="16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EOF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E5985-C12A-CE02-7CED-D35C10DD68B7}"/>
              </a:ext>
            </a:extLst>
          </p:cNvPr>
          <p:cNvSpPr txBox="1"/>
          <p:nvPr/>
        </p:nvSpPr>
        <p:spPr>
          <a:xfrm>
            <a:off x="5752886" y="3941907"/>
            <a:ext cx="61622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Clear seasonal cycle with peak in late summer</a:t>
            </a:r>
          </a:p>
        </p:txBody>
      </p:sp>
    </p:spTree>
    <p:extLst>
      <p:ext uri="{BB962C8B-B14F-4D97-AF65-F5344CB8AC3E}">
        <p14:creationId xmlns:p14="http://schemas.microsoft.com/office/powerpoint/2010/main" val="136364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F68242-4C54-A0C5-BAB2-36F87420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6" y="1626114"/>
            <a:ext cx="4148095" cy="315595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8B9E3-8A34-5BC6-6465-B08A5633A1B2}"/>
              </a:ext>
            </a:extLst>
          </p:cNvPr>
          <p:cNvSpPr txBox="1"/>
          <p:nvPr/>
        </p:nvSpPr>
        <p:spPr>
          <a:xfrm rot="16200000">
            <a:off x="4048391" y="2124996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Nut stress anomaly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B7FB3-69F7-8B76-AACB-585D3E17139E}"/>
              </a:ext>
            </a:extLst>
          </p:cNvPr>
          <p:cNvSpPr/>
          <p:nvPr/>
        </p:nvSpPr>
        <p:spPr>
          <a:xfrm>
            <a:off x="5831891" y="5438418"/>
            <a:ext cx="365123" cy="383060"/>
          </a:xfrm>
          <a:prstGeom prst="rect">
            <a:avLst/>
          </a:prstGeom>
          <a:solidFill>
            <a:srgbClr val="FA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87378-D2F5-FB40-7F8D-3514F1A10ADA}"/>
              </a:ext>
            </a:extLst>
          </p:cNvPr>
          <p:cNvSpPr txBox="1"/>
          <p:nvPr/>
        </p:nvSpPr>
        <p:spPr>
          <a:xfrm>
            <a:off x="6390604" y="5438418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Seasonal variation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4ABBD-4443-8151-241E-0C9669D24B49}"/>
              </a:ext>
            </a:extLst>
          </p:cNvPr>
          <p:cNvSpPr/>
          <p:nvPr/>
        </p:nvSpPr>
        <p:spPr>
          <a:xfrm>
            <a:off x="5831891" y="5964229"/>
            <a:ext cx="365123" cy="38306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F620F-7C31-322C-4BF7-E50EFF44385F}"/>
              </a:ext>
            </a:extLst>
          </p:cNvPr>
          <p:cNvSpPr txBox="1"/>
          <p:nvPr/>
        </p:nvSpPr>
        <p:spPr>
          <a:xfrm>
            <a:off x="6390604" y="596422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Interannual variation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8C9545-CB19-5132-8BD1-9555B6866FB4}"/>
              </a:ext>
            </a:extLst>
          </p:cNvPr>
          <p:cNvSpPr/>
          <p:nvPr/>
        </p:nvSpPr>
        <p:spPr>
          <a:xfrm>
            <a:off x="5831891" y="4962035"/>
            <a:ext cx="321276" cy="3336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4B379A-6912-3242-4236-BC7308C23D8F}"/>
              </a:ext>
            </a:extLst>
          </p:cNvPr>
          <p:cNvSpPr txBox="1"/>
          <p:nvPr/>
        </p:nvSpPr>
        <p:spPr>
          <a:xfrm>
            <a:off x="6390604" y="4950437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6D074-A63C-2AA8-C179-B882312D528B}"/>
              </a:ext>
            </a:extLst>
          </p:cNvPr>
          <p:cNvSpPr txBox="1"/>
          <p:nvPr/>
        </p:nvSpPr>
        <p:spPr>
          <a:xfrm>
            <a:off x="7035175" y="1398868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Equatorial Atlantic Ocean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74885-BA24-9EA0-1CAA-5BEE95034228}"/>
              </a:ext>
            </a:extLst>
          </p:cNvPr>
          <p:cNvSpPr txBox="1"/>
          <p:nvPr/>
        </p:nvSpPr>
        <p:spPr>
          <a:xfrm>
            <a:off x="4035803" y="30640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DCF89-AB6A-ECF9-782B-9F62DC071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498" b="24117"/>
          <a:stretch/>
        </p:blipFill>
        <p:spPr>
          <a:xfrm>
            <a:off x="5676087" y="1775632"/>
            <a:ext cx="6071972" cy="967128"/>
          </a:xfrm>
          <a:prstGeom prst="rect">
            <a:avLst/>
          </a:prstGeom>
          <a:solidFill>
            <a:schemeClr val="tx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4E1A-8907-8141-F127-93B17C059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108" b="328"/>
          <a:stretch/>
        </p:blipFill>
        <p:spPr>
          <a:xfrm>
            <a:off x="5676087" y="2706130"/>
            <a:ext cx="6071972" cy="134873"/>
          </a:xfrm>
          <a:prstGeom prst="rect">
            <a:avLst/>
          </a:prstGeom>
          <a:solidFill>
            <a:schemeClr val="tx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1AAF39-4345-3784-205F-7FB5468ABBA4}"/>
              </a:ext>
            </a:extLst>
          </p:cNvPr>
          <p:cNvSpPr txBox="1"/>
          <p:nvPr/>
        </p:nvSpPr>
        <p:spPr>
          <a:xfrm>
            <a:off x="10319270" y="6347289"/>
            <a:ext cx="16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EOF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C219C-C930-D155-6E58-3DB003FA75D8}"/>
              </a:ext>
            </a:extLst>
          </p:cNvPr>
          <p:cNvSpPr txBox="1"/>
          <p:nvPr/>
        </p:nvSpPr>
        <p:spPr>
          <a:xfrm>
            <a:off x="5752886" y="3941907"/>
            <a:ext cx="426751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Two annual peak in the tropics)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C7B21-8A9D-F9A4-26B5-B75353E529F3}"/>
              </a:ext>
            </a:extLst>
          </p:cNvPr>
          <p:cNvSpPr txBox="1"/>
          <p:nvPr/>
        </p:nvSpPr>
        <p:spPr>
          <a:xfrm>
            <a:off x="7447705" y="2922582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(2002 – 2022)</a:t>
            </a:r>
          </a:p>
        </p:txBody>
      </p:sp>
    </p:spTree>
    <p:extLst>
      <p:ext uri="{BB962C8B-B14F-4D97-AF65-F5344CB8AC3E}">
        <p14:creationId xmlns:p14="http://schemas.microsoft.com/office/powerpoint/2010/main" val="159962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F68242-4C54-A0C5-BAB2-36F87420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6" y="1626114"/>
            <a:ext cx="4148095" cy="315595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782F51-58C4-726A-B3DA-E96DA35A3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753" b="-357"/>
          <a:stretch/>
        </p:blipFill>
        <p:spPr>
          <a:xfrm>
            <a:off x="5676087" y="1781958"/>
            <a:ext cx="6071972" cy="1189131"/>
          </a:xfrm>
          <a:prstGeom prst="rect">
            <a:avLst/>
          </a:prstGeom>
          <a:solidFill>
            <a:schemeClr val="tx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8B9E3-8A34-5BC6-6465-B08A5633A1B2}"/>
              </a:ext>
            </a:extLst>
          </p:cNvPr>
          <p:cNvSpPr txBox="1"/>
          <p:nvPr/>
        </p:nvSpPr>
        <p:spPr>
          <a:xfrm rot="16200000">
            <a:off x="4048391" y="2124996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Nut stress anomaly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B7FB3-69F7-8B76-AACB-585D3E17139E}"/>
              </a:ext>
            </a:extLst>
          </p:cNvPr>
          <p:cNvSpPr/>
          <p:nvPr/>
        </p:nvSpPr>
        <p:spPr>
          <a:xfrm>
            <a:off x="5831891" y="5438418"/>
            <a:ext cx="365123" cy="383060"/>
          </a:xfrm>
          <a:prstGeom prst="rect">
            <a:avLst/>
          </a:prstGeom>
          <a:solidFill>
            <a:srgbClr val="FA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87378-D2F5-FB40-7F8D-3514F1A10ADA}"/>
              </a:ext>
            </a:extLst>
          </p:cNvPr>
          <p:cNvSpPr txBox="1"/>
          <p:nvPr/>
        </p:nvSpPr>
        <p:spPr>
          <a:xfrm>
            <a:off x="6390604" y="5438418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Seasonal variation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4ABBD-4443-8151-241E-0C9669D24B49}"/>
              </a:ext>
            </a:extLst>
          </p:cNvPr>
          <p:cNvSpPr/>
          <p:nvPr/>
        </p:nvSpPr>
        <p:spPr>
          <a:xfrm>
            <a:off x="5831891" y="5964229"/>
            <a:ext cx="365123" cy="38306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F620F-7C31-322C-4BF7-E50EFF44385F}"/>
              </a:ext>
            </a:extLst>
          </p:cNvPr>
          <p:cNvSpPr txBox="1"/>
          <p:nvPr/>
        </p:nvSpPr>
        <p:spPr>
          <a:xfrm>
            <a:off x="6390604" y="596422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Interannual variation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8C9545-CB19-5132-8BD1-9555B6866FB4}"/>
              </a:ext>
            </a:extLst>
          </p:cNvPr>
          <p:cNvSpPr/>
          <p:nvPr/>
        </p:nvSpPr>
        <p:spPr>
          <a:xfrm>
            <a:off x="5831891" y="4962035"/>
            <a:ext cx="321276" cy="3336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4B379A-6912-3242-4236-BC7308C23D8F}"/>
              </a:ext>
            </a:extLst>
          </p:cNvPr>
          <p:cNvSpPr txBox="1"/>
          <p:nvPr/>
        </p:nvSpPr>
        <p:spPr>
          <a:xfrm>
            <a:off x="6390604" y="4950437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6D074-A63C-2AA8-C179-B882312D528B}"/>
              </a:ext>
            </a:extLst>
          </p:cNvPr>
          <p:cNvSpPr txBox="1"/>
          <p:nvPr/>
        </p:nvSpPr>
        <p:spPr>
          <a:xfrm>
            <a:off x="7115857" y="1345080"/>
            <a:ext cx="3270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Equatorial Pacific Ocean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74885-BA24-9EA0-1CAA-5BEE95034228}"/>
              </a:ext>
            </a:extLst>
          </p:cNvPr>
          <p:cNvSpPr txBox="1"/>
          <p:nvPr/>
        </p:nvSpPr>
        <p:spPr>
          <a:xfrm>
            <a:off x="2748870" y="306108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AD17E-79F0-9FB4-5499-6A4889654612}"/>
              </a:ext>
            </a:extLst>
          </p:cNvPr>
          <p:cNvSpPr txBox="1"/>
          <p:nvPr/>
        </p:nvSpPr>
        <p:spPr>
          <a:xfrm>
            <a:off x="10319270" y="6347289"/>
            <a:ext cx="16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EOF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CCDF0-702E-9E6A-2B18-265492047A74}"/>
              </a:ext>
            </a:extLst>
          </p:cNvPr>
          <p:cNvSpPr txBox="1"/>
          <p:nvPr/>
        </p:nvSpPr>
        <p:spPr>
          <a:xfrm>
            <a:off x="6954220" y="3702151"/>
            <a:ext cx="35157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Most variance interannual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9C348-0517-165F-33D3-21E7598737BE}"/>
              </a:ext>
            </a:extLst>
          </p:cNvPr>
          <p:cNvSpPr txBox="1"/>
          <p:nvPr/>
        </p:nvSpPr>
        <p:spPr>
          <a:xfrm>
            <a:off x="7447705" y="2922582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(2002 – 2022)</a:t>
            </a:r>
          </a:p>
        </p:txBody>
      </p:sp>
    </p:spTree>
    <p:extLst>
      <p:ext uri="{BB962C8B-B14F-4D97-AF65-F5344CB8AC3E}">
        <p14:creationId xmlns:p14="http://schemas.microsoft.com/office/powerpoint/2010/main" val="33549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F68242-4C54-A0C5-BAB2-36F87420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6" y="1626114"/>
            <a:ext cx="4148095" cy="315595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782F51-58C4-726A-B3DA-E96DA35A3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32" b="-359"/>
          <a:stretch/>
        </p:blipFill>
        <p:spPr>
          <a:xfrm>
            <a:off x="5812012" y="627590"/>
            <a:ext cx="6071972" cy="5328645"/>
          </a:xfrm>
          <a:prstGeom prst="rect">
            <a:avLst/>
          </a:prstGeom>
          <a:solidFill>
            <a:schemeClr val="tx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8B9E3-8A34-5BC6-6465-B08A5633A1B2}"/>
              </a:ext>
            </a:extLst>
          </p:cNvPr>
          <p:cNvSpPr txBox="1"/>
          <p:nvPr/>
        </p:nvSpPr>
        <p:spPr>
          <a:xfrm rot="16200000">
            <a:off x="4195915" y="2973500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Nut stress anomaly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B7FB3-69F7-8B76-AACB-585D3E17139E}"/>
              </a:ext>
            </a:extLst>
          </p:cNvPr>
          <p:cNvSpPr/>
          <p:nvPr/>
        </p:nvSpPr>
        <p:spPr>
          <a:xfrm>
            <a:off x="926258" y="5535201"/>
            <a:ext cx="365123" cy="383060"/>
          </a:xfrm>
          <a:prstGeom prst="rect">
            <a:avLst/>
          </a:prstGeom>
          <a:solidFill>
            <a:srgbClr val="FA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87378-D2F5-FB40-7F8D-3514F1A10ADA}"/>
              </a:ext>
            </a:extLst>
          </p:cNvPr>
          <p:cNvSpPr txBox="1"/>
          <p:nvPr/>
        </p:nvSpPr>
        <p:spPr>
          <a:xfrm>
            <a:off x="1484971" y="5535201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Seasonal variation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4ABBD-4443-8151-241E-0C9669D24B49}"/>
              </a:ext>
            </a:extLst>
          </p:cNvPr>
          <p:cNvSpPr/>
          <p:nvPr/>
        </p:nvSpPr>
        <p:spPr>
          <a:xfrm>
            <a:off x="926258" y="6061012"/>
            <a:ext cx="365123" cy="38306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F620F-7C31-322C-4BF7-E50EFF44385F}"/>
              </a:ext>
            </a:extLst>
          </p:cNvPr>
          <p:cNvSpPr txBox="1"/>
          <p:nvPr/>
        </p:nvSpPr>
        <p:spPr>
          <a:xfrm>
            <a:off x="1484971" y="6061012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Interannual variation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8C9545-CB19-5132-8BD1-9555B6866FB4}"/>
              </a:ext>
            </a:extLst>
          </p:cNvPr>
          <p:cNvSpPr/>
          <p:nvPr/>
        </p:nvSpPr>
        <p:spPr>
          <a:xfrm>
            <a:off x="926258" y="5058818"/>
            <a:ext cx="321276" cy="3336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4B379A-6912-3242-4236-BC7308C23D8F}"/>
              </a:ext>
            </a:extLst>
          </p:cNvPr>
          <p:cNvSpPr txBox="1"/>
          <p:nvPr/>
        </p:nvSpPr>
        <p:spPr>
          <a:xfrm>
            <a:off x="1484971" y="504722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74885-BA24-9EA0-1CAA-5BEE95034228}"/>
              </a:ext>
            </a:extLst>
          </p:cNvPr>
          <p:cNvSpPr txBox="1"/>
          <p:nvPr/>
        </p:nvSpPr>
        <p:spPr>
          <a:xfrm>
            <a:off x="2748870" y="306108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416B2-E033-4C91-8C76-010FE5C00355}"/>
              </a:ext>
            </a:extLst>
          </p:cNvPr>
          <p:cNvSpPr txBox="1"/>
          <p:nvPr/>
        </p:nvSpPr>
        <p:spPr>
          <a:xfrm>
            <a:off x="2708109" y="390187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60F35-3F68-3D90-133F-53C71DF3EE58}"/>
              </a:ext>
            </a:extLst>
          </p:cNvPr>
          <p:cNvSpPr txBox="1"/>
          <p:nvPr/>
        </p:nvSpPr>
        <p:spPr>
          <a:xfrm>
            <a:off x="3975481" y="306108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21486-FCF7-D6F7-41EB-310E15FEDBF1}"/>
              </a:ext>
            </a:extLst>
          </p:cNvPr>
          <p:cNvSpPr txBox="1"/>
          <p:nvPr/>
        </p:nvSpPr>
        <p:spPr>
          <a:xfrm>
            <a:off x="3344256" y="194212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A4BB2-D4C7-DDA2-E197-B1115C2D2A88}"/>
              </a:ext>
            </a:extLst>
          </p:cNvPr>
          <p:cNvSpPr txBox="1"/>
          <p:nvPr/>
        </p:nvSpPr>
        <p:spPr>
          <a:xfrm>
            <a:off x="2283344" y="236918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9E263A-6F8E-290A-98FC-2C5D5268F0C8}"/>
              </a:ext>
            </a:extLst>
          </p:cNvPr>
          <p:cNvSpPr txBox="1"/>
          <p:nvPr/>
        </p:nvSpPr>
        <p:spPr>
          <a:xfrm>
            <a:off x="6063546" y="627590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B8528C-380E-0ED2-CED7-A84E595C8023}"/>
              </a:ext>
            </a:extLst>
          </p:cNvPr>
          <p:cNvSpPr txBox="1"/>
          <p:nvPr/>
        </p:nvSpPr>
        <p:spPr>
          <a:xfrm>
            <a:off x="5991411" y="1542017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BATS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D3A1DB-D4B9-C9DB-C8BE-F2DE23D0B380}"/>
              </a:ext>
            </a:extLst>
          </p:cNvPr>
          <p:cNvSpPr txBox="1"/>
          <p:nvPr/>
        </p:nvSpPr>
        <p:spPr>
          <a:xfrm>
            <a:off x="6021067" y="260001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SPac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0525BE-22E7-D478-A5FD-32568E2EBBED}"/>
              </a:ext>
            </a:extLst>
          </p:cNvPr>
          <p:cNvSpPr txBox="1"/>
          <p:nvPr/>
        </p:nvSpPr>
        <p:spPr>
          <a:xfrm>
            <a:off x="5988205" y="3596629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EqAtl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3B533E-1DC4-115A-A05A-56F60E521319}"/>
              </a:ext>
            </a:extLst>
          </p:cNvPr>
          <p:cNvSpPr txBox="1"/>
          <p:nvPr/>
        </p:nvSpPr>
        <p:spPr>
          <a:xfrm>
            <a:off x="5935306" y="4511056"/>
            <a:ext cx="104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EqPac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4B361C-1F9D-BDF5-B94C-3F77051B3C97}"/>
              </a:ext>
            </a:extLst>
          </p:cNvPr>
          <p:cNvSpPr txBox="1"/>
          <p:nvPr/>
        </p:nvSpPr>
        <p:spPr>
          <a:xfrm>
            <a:off x="10319270" y="6347289"/>
            <a:ext cx="16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 EOF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6350B-EEF7-B441-6351-BE6F587BBC14}"/>
              </a:ext>
            </a:extLst>
          </p:cNvPr>
          <p:cNvSpPr txBox="1"/>
          <p:nvPr/>
        </p:nvSpPr>
        <p:spPr>
          <a:xfrm>
            <a:off x="7784602" y="5977957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(2002 – 2022)</a:t>
            </a:r>
          </a:p>
        </p:txBody>
      </p:sp>
    </p:spTree>
    <p:extLst>
      <p:ext uri="{BB962C8B-B14F-4D97-AF65-F5344CB8AC3E}">
        <p14:creationId xmlns:p14="http://schemas.microsoft.com/office/powerpoint/2010/main" val="396610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62C9-3426-597A-24AA-C858A0A7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19" y="300681"/>
            <a:ext cx="9144000" cy="1263649"/>
          </a:xfrm>
        </p:spPr>
        <p:txBody>
          <a:bodyPr/>
          <a:lstStyle/>
          <a:p>
            <a:r>
              <a:rPr lang="en-US" dirty="0"/>
              <a:t>Climate cycles in nutrient stress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D384490A-871B-F979-B42B-D0F65E4CD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b="50066"/>
          <a:stretch/>
        </p:blipFill>
        <p:spPr>
          <a:xfrm>
            <a:off x="376128" y="2282741"/>
            <a:ext cx="5429178" cy="338575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3BEDC-DDF5-E232-E183-5B54DDF1DEC0}"/>
              </a:ext>
            </a:extLst>
          </p:cNvPr>
          <p:cNvSpPr txBox="1"/>
          <p:nvPr/>
        </p:nvSpPr>
        <p:spPr>
          <a:xfrm>
            <a:off x="345202" y="1692703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Link to ENSO cycles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6F499-BAB0-34A4-5E05-4E16E16B1194}"/>
              </a:ext>
            </a:extLst>
          </p:cNvPr>
          <p:cNvSpPr txBox="1"/>
          <p:nvPr/>
        </p:nvSpPr>
        <p:spPr>
          <a:xfrm>
            <a:off x="345202" y="6233013"/>
            <a:ext cx="5242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First interannual principal component from EOF analysis</a:t>
            </a:r>
          </a:p>
        </p:txBody>
      </p:sp>
    </p:spTree>
    <p:extLst>
      <p:ext uri="{BB962C8B-B14F-4D97-AF65-F5344CB8AC3E}">
        <p14:creationId xmlns:p14="http://schemas.microsoft.com/office/powerpoint/2010/main" val="177332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62C9-3426-597A-24AA-C858A0A7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19" y="300681"/>
            <a:ext cx="9144000" cy="1263649"/>
          </a:xfrm>
        </p:spPr>
        <p:txBody>
          <a:bodyPr/>
          <a:lstStyle/>
          <a:p>
            <a:r>
              <a:rPr lang="en-US" dirty="0"/>
              <a:t>Climate cycles in nutrient stress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D384490A-871B-F979-B42B-D0F65E4CD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b="50066"/>
          <a:stretch/>
        </p:blipFill>
        <p:spPr>
          <a:xfrm>
            <a:off x="376128" y="2282741"/>
            <a:ext cx="5429178" cy="338575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A33F622-AC00-CD7E-BB24-6D87F6A53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972" y="1365766"/>
            <a:ext cx="2628900" cy="5219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E60F77-3CA4-B706-7704-DA991C405444}"/>
              </a:ext>
            </a:extLst>
          </p:cNvPr>
          <p:cNvSpPr txBox="1"/>
          <p:nvPr/>
        </p:nvSpPr>
        <p:spPr>
          <a:xfrm>
            <a:off x="6537814" y="2877664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2011 (La Nina)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69E1AA-89FC-618B-775B-C513ED284931}"/>
              </a:ext>
            </a:extLst>
          </p:cNvPr>
          <p:cNvSpPr txBox="1"/>
          <p:nvPr/>
        </p:nvSpPr>
        <p:spPr>
          <a:xfrm>
            <a:off x="6592316" y="3790950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2016 (El Nino)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73BEDC-DDF5-E232-E183-5B54DDF1DEC0}"/>
              </a:ext>
            </a:extLst>
          </p:cNvPr>
          <p:cNvSpPr txBox="1"/>
          <p:nvPr/>
        </p:nvSpPr>
        <p:spPr>
          <a:xfrm>
            <a:off x="345202" y="1692703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Link to ENSO cycles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7211CB-BB81-0869-BEFD-8A84BD589367}"/>
              </a:ext>
            </a:extLst>
          </p:cNvPr>
          <p:cNvCxnSpPr/>
          <p:nvPr/>
        </p:nvCxnSpPr>
        <p:spPr>
          <a:xfrm flipH="1">
            <a:off x="10527957" y="1037968"/>
            <a:ext cx="333632" cy="124477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B19E137-1712-C84C-3261-F85D27FCE95B}"/>
              </a:ext>
            </a:extLst>
          </p:cNvPr>
          <p:cNvSpPr txBox="1"/>
          <p:nvPr/>
        </p:nvSpPr>
        <p:spPr>
          <a:xfrm>
            <a:off x="9186972" y="832021"/>
            <a:ext cx="3265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Lower stress at edge op upwelling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5E5F22-C434-AAAB-D428-041037641DF0}"/>
              </a:ext>
            </a:extLst>
          </p:cNvPr>
          <p:cNvCxnSpPr>
            <a:cxnSpLocks/>
          </p:cNvCxnSpPr>
          <p:nvPr/>
        </p:nvCxnSpPr>
        <p:spPr>
          <a:xfrm>
            <a:off x="8884224" y="1660354"/>
            <a:ext cx="1283566" cy="622386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78615A-FF23-4E16-3548-1096C2BE9975}"/>
              </a:ext>
            </a:extLst>
          </p:cNvPr>
          <p:cNvSpPr txBox="1"/>
          <p:nvPr/>
        </p:nvSpPr>
        <p:spPr>
          <a:xfrm>
            <a:off x="7158128" y="1341219"/>
            <a:ext cx="202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Higher stress near maritime cont.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6F499-BAB0-34A4-5E05-4E16E16B1194}"/>
              </a:ext>
            </a:extLst>
          </p:cNvPr>
          <p:cNvSpPr txBox="1"/>
          <p:nvPr/>
        </p:nvSpPr>
        <p:spPr>
          <a:xfrm>
            <a:off x="345202" y="6233013"/>
            <a:ext cx="5242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First interannual principal component from EOF analysis</a:t>
            </a:r>
          </a:p>
        </p:txBody>
      </p:sp>
    </p:spTree>
    <p:extLst>
      <p:ext uri="{BB962C8B-B14F-4D97-AF65-F5344CB8AC3E}">
        <p14:creationId xmlns:p14="http://schemas.microsoft.com/office/powerpoint/2010/main" val="390794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D87FC0-5D19-B626-0417-1D268C20A9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6" b="2612"/>
          <a:stretch/>
        </p:blipFill>
        <p:spPr>
          <a:xfrm>
            <a:off x="481914" y="1792742"/>
            <a:ext cx="6466110" cy="3187031"/>
          </a:xfrm>
          <a:prstGeom prst="rect">
            <a:avLst/>
          </a:prstGeom>
          <a:solidFill>
            <a:schemeClr val="tx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9F965A-F3AD-B419-D4A4-DCB3E0055DAF}"/>
              </a:ext>
            </a:extLst>
          </p:cNvPr>
          <p:cNvSpPr/>
          <p:nvPr/>
        </p:nvSpPr>
        <p:spPr>
          <a:xfrm>
            <a:off x="481914" y="1792742"/>
            <a:ext cx="420129" cy="2831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09E1C-4F77-AE56-7070-CDE95015FC58}"/>
              </a:ext>
            </a:extLst>
          </p:cNvPr>
          <p:cNvSpPr/>
          <p:nvPr/>
        </p:nvSpPr>
        <p:spPr>
          <a:xfrm>
            <a:off x="3822357" y="1792741"/>
            <a:ext cx="420129" cy="2831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BA045-0702-34FA-A495-886D67AB0A2F}"/>
              </a:ext>
            </a:extLst>
          </p:cNvPr>
          <p:cNvSpPr txBox="1"/>
          <p:nvPr/>
        </p:nvSpPr>
        <p:spPr>
          <a:xfrm>
            <a:off x="3933565" y="5188213"/>
            <a:ext cx="2925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Mean warming ~ 0.4˚C</a:t>
            </a:r>
          </a:p>
          <a:p>
            <a:pPr algn="ctr"/>
            <a:r>
              <a:rPr lang="en-US" sz="1400" dirty="0"/>
              <a:t>(2002 – 2021)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D95D77-C2E4-84DC-C5EC-FF246FA8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320652"/>
            <a:ext cx="8983362" cy="126364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Contemporary trend in </a:t>
            </a:r>
            <a:br>
              <a:rPr lang="en-US" sz="4400" dirty="0"/>
            </a:br>
            <a:r>
              <a:rPr lang="en-US" sz="4400" dirty="0"/>
              <a:t>nutrient stress vs. temperature</a:t>
            </a:r>
          </a:p>
        </p:txBody>
      </p:sp>
    </p:spTree>
    <p:extLst>
      <p:ext uri="{BB962C8B-B14F-4D97-AF65-F5344CB8AC3E}">
        <p14:creationId xmlns:p14="http://schemas.microsoft.com/office/powerpoint/2010/main" val="4122536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D87FC0-5D19-B626-0417-1D268C20A9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6" b="2612"/>
          <a:stretch/>
        </p:blipFill>
        <p:spPr>
          <a:xfrm>
            <a:off x="481914" y="1792742"/>
            <a:ext cx="6466110" cy="3187031"/>
          </a:xfrm>
          <a:prstGeom prst="rect">
            <a:avLst/>
          </a:prstGeom>
          <a:solidFill>
            <a:schemeClr val="tx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A5B85-779A-ECBE-4C78-8097D395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" t="8654" r="61224" b="-32"/>
          <a:stretch/>
        </p:blipFill>
        <p:spPr>
          <a:xfrm>
            <a:off x="7302842" y="1792741"/>
            <a:ext cx="4407243" cy="3202861"/>
          </a:xfrm>
          <a:prstGeom prst="rect">
            <a:avLst/>
          </a:prstGeom>
          <a:solidFill>
            <a:schemeClr val="tx1"/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9F965A-F3AD-B419-D4A4-DCB3E0055DAF}"/>
              </a:ext>
            </a:extLst>
          </p:cNvPr>
          <p:cNvSpPr/>
          <p:nvPr/>
        </p:nvSpPr>
        <p:spPr>
          <a:xfrm>
            <a:off x="481914" y="1792742"/>
            <a:ext cx="420129" cy="2831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09E1C-4F77-AE56-7070-CDE95015FC58}"/>
              </a:ext>
            </a:extLst>
          </p:cNvPr>
          <p:cNvSpPr/>
          <p:nvPr/>
        </p:nvSpPr>
        <p:spPr>
          <a:xfrm>
            <a:off x="3822357" y="1792741"/>
            <a:ext cx="420129" cy="2831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A96BB-ACE9-5A5E-85B5-0667747AD71D}"/>
              </a:ext>
            </a:extLst>
          </p:cNvPr>
          <p:cNvSpPr txBox="1"/>
          <p:nvPr/>
        </p:nvSpPr>
        <p:spPr>
          <a:xfrm>
            <a:off x="7598062" y="5339279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nutrient stress change ~0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FF92A5-3505-D29D-5816-11DDE80F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3" y="357253"/>
            <a:ext cx="11409405" cy="126364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No obvious contemporary trend in nutrient stress</a:t>
            </a:r>
          </a:p>
        </p:txBody>
      </p:sp>
    </p:spTree>
    <p:extLst>
      <p:ext uri="{BB962C8B-B14F-4D97-AF65-F5344CB8AC3E}">
        <p14:creationId xmlns:p14="http://schemas.microsoft.com/office/powerpoint/2010/main" val="3791336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5F6F-586A-59B8-E133-19EA83F7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89" y="300681"/>
            <a:ext cx="9144000" cy="126364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40B7-AD60-2073-273F-941CA25CF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6315"/>
            <a:ext cx="11454714" cy="4699686"/>
          </a:xfrm>
        </p:spPr>
        <p:txBody>
          <a:bodyPr/>
          <a:lstStyle/>
          <a:p>
            <a:r>
              <a:rPr lang="en-US" dirty="0"/>
              <a:t>Integration of ‘omics and remote sensing -&gt; new validated nutrient stress metric</a:t>
            </a:r>
          </a:p>
          <a:p>
            <a:r>
              <a:rPr lang="en-US" dirty="0"/>
              <a:t>N limitation leads to higher nutrient stress compared to P</a:t>
            </a:r>
          </a:p>
          <a:p>
            <a:r>
              <a:rPr lang="en-US" dirty="0"/>
              <a:t>Reveals global </a:t>
            </a:r>
            <a:r>
              <a:rPr lang="en-US" dirty="0" err="1"/>
              <a:t>spatio</a:t>
            </a:r>
            <a:r>
              <a:rPr lang="en-US" dirty="0"/>
              <a:t>-temporal variation in nutrient stress</a:t>
            </a:r>
          </a:p>
          <a:p>
            <a:r>
              <a:rPr lang="en-US" dirty="0"/>
              <a:t>Link to ENSO cycles with higher equatorial nutrient stress during El Nino</a:t>
            </a:r>
          </a:p>
          <a:p>
            <a:r>
              <a:rPr lang="en-US" dirty="0"/>
              <a:t>Weak link to climate warming</a:t>
            </a:r>
          </a:p>
          <a:p>
            <a:pPr lvl="1"/>
            <a:r>
              <a:rPr lang="en-US" dirty="0"/>
              <a:t>Warming ≠ stratification?</a:t>
            </a:r>
          </a:p>
          <a:p>
            <a:pPr lvl="1"/>
            <a:r>
              <a:rPr lang="en-US" dirty="0"/>
              <a:t>Ecosystem resilience?</a:t>
            </a:r>
          </a:p>
          <a:p>
            <a:pPr lvl="1"/>
            <a:r>
              <a:rPr lang="en-US" dirty="0"/>
              <a:t>Too short observation period?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CAE873BB-3A79-2315-4595-ADE9ED728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88" y="2075640"/>
            <a:ext cx="36703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C1162-8E89-05CD-523A-45AA5D9D68D6}"/>
              </a:ext>
            </a:extLst>
          </p:cNvPr>
          <p:cNvSpPr txBox="1"/>
          <p:nvPr/>
        </p:nvSpPr>
        <p:spPr>
          <a:xfrm>
            <a:off x="1298754" y="1153547"/>
            <a:ext cx="2637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Future warming</a:t>
            </a:r>
          </a:p>
          <a:p>
            <a:pPr algn="ctr"/>
            <a:r>
              <a:rPr lang="en-US" sz="2400" dirty="0"/>
              <a:t>Stratification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6AD67C-41C4-C0BD-706F-AD7835B7F683}"/>
              </a:ext>
            </a:extLst>
          </p:cNvPr>
          <p:cNvCxnSpPr/>
          <p:nvPr/>
        </p:nvCxnSpPr>
        <p:spPr>
          <a:xfrm>
            <a:off x="817846" y="1667627"/>
            <a:ext cx="53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69A2BD-08C4-7363-2117-29D49ED20CA8}"/>
              </a:ext>
            </a:extLst>
          </p:cNvPr>
          <p:cNvCxnSpPr/>
          <p:nvPr/>
        </p:nvCxnSpPr>
        <p:spPr>
          <a:xfrm>
            <a:off x="3890524" y="1656742"/>
            <a:ext cx="53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120515-67EF-F944-F00E-19CE2103887C}"/>
              </a:ext>
            </a:extLst>
          </p:cNvPr>
          <p:cNvCxnSpPr>
            <a:cxnSpLocks/>
          </p:cNvCxnSpPr>
          <p:nvPr/>
        </p:nvCxnSpPr>
        <p:spPr>
          <a:xfrm flipV="1">
            <a:off x="1694006" y="2778797"/>
            <a:ext cx="0" cy="439843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F2C6FE-CDDF-1B55-3C97-00E6281214E3}"/>
              </a:ext>
            </a:extLst>
          </p:cNvPr>
          <p:cNvSpPr txBox="1"/>
          <p:nvPr/>
        </p:nvSpPr>
        <p:spPr>
          <a:xfrm>
            <a:off x="1051415" y="3337501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Nutrients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2C263E-E41C-C44C-F2A1-CA1216576149}"/>
              </a:ext>
            </a:extLst>
          </p:cNvPr>
          <p:cNvCxnSpPr>
            <a:cxnSpLocks/>
          </p:cNvCxnSpPr>
          <p:nvPr/>
        </p:nvCxnSpPr>
        <p:spPr>
          <a:xfrm flipV="1">
            <a:off x="3460283" y="2833150"/>
            <a:ext cx="0" cy="31377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466EA7-EBEB-714C-0729-F67D9C07EC04}"/>
              </a:ext>
            </a:extLst>
          </p:cNvPr>
          <p:cNvSpPr txBox="1"/>
          <p:nvPr/>
        </p:nvSpPr>
        <p:spPr>
          <a:xfrm>
            <a:off x="2996442" y="3387516"/>
            <a:ext cx="89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ysClr val="windowText" lastClr="000000"/>
                </a:solidFill>
              </a:rPr>
              <a:t>Nutrients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B1134-0E74-165D-382F-2D5392520486}"/>
              </a:ext>
            </a:extLst>
          </p:cNvPr>
          <p:cNvSpPr txBox="1"/>
          <p:nvPr/>
        </p:nvSpPr>
        <p:spPr>
          <a:xfrm>
            <a:off x="659443" y="4544042"/>
            <a:ext cx="6371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potential impact on marine life and carbon sequestration</a:t>
            </a:r>
          </a:p>
          <a:p>
            <a:endParaRPr lang="en-US" dirty="0"/>
          </a:p>
          <a:p>
            <a:r>
              <a:rPr lang="en-US" dirty="0"/>
              <a:t>Uncertainty: </a:t>
            </a:r>
          </a:p>
          <a:p>
            <a:pPr marL="342900" indent="-342900">
              <a:buAutoNum type="arabicPeriod"/>
            </a:pPr>
            <a:r>
              <a:rPr lang="en-US" dirty="0"/>
              <a:t>Physical link between warming and stratification</a:t>
            </a:r>
          </a:p>
          <a:p>
            <a:pPr marL="342900" indent="-342900">
              <a:buAutoNum type="arabicPeriod"/>
            </a:pPr>
            <a:r>
              <a:rPr lang="en-US" dirty="0"/>
              <a:t>Ecosystem resilience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69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5F6F-586A-59B8-E133-19EA83F7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89" y="300681"/>
            <a:ext cx="9144000" cy="126364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40B7-AD60-2073-273F-941CA25CF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6315"/>
            <a:ext cx="11454714" cy="4699686"/>
          </a:xfrm>
        </p:spPr>
        <p:txBody>
          <a:bodyPr/>
          <a:lstStyle/>
          <a:p>
            <a:r>
              <a:rPr lang="en-US" dirty="0"/>
              <a:t>Integration of ‘omics and remote sensing -&gt; new validated nutrient stress metric</a:t>
            </a:r>
          </a:p>
          <a:p>
            <a:r>
              <a:rPr lang="en-US" dirty="0"/>
              <a:t>N limitation leads to higher nutrient stress compared to P</a:t>
            </a:r>
          </a:p>
          <a:p>
            <a:r>
              <a:rPr lang="en-US" dirty="0"/>
              <a:t>Reveals global </a:t>
            </a:r>
            <a:r>
              <a:rPr lang="en-US" dirty="0" err="1"/>
              <a:t>spatio</a:t>
            </a:r>
            <a:r>
              <a:rPr lang="en-US" dirty="0"/>
              <a:t>-temporal variation in nutrient stress</a:t>
            </a:r>
          </a:p>
          <a:p>
            <a:r>
              <a:rPr lang="en-US" dirty="0"/>
              <a:t>Link to ENSO cycles with higher equatorial nutrient stress during El Nino</a:t>
            </a:r>
          </a:p>
          <a:p>
            <a:r>
              <a:rPr lang="en-US" dirty="0"/>
              <a:t>Weak link to climate warming</a:t>
            </a:r>
          </a:p>
          <a:p>
            <a:pPr lvl="1"/>
            <a:r>
              <a:rPr lang="en-US" dirty="0"/>
              <a:t>Warming ≠ stratification?</a:t>
            </a:r>
          </a:p>
          <a:p>
            <a:pPr lvl="1"/>
            <a:r>
              <a:rPr lang="en-US" dirty="0"/>
              <a:t>Ecosystem resilience?</a:t>
            </a:r>
          </a:p>
          <a:p>
            <a:pPr lvl="1"/>
            <a:r>
              <a:rPr lang="en-US" dirty="0"/>
              <a:t>Too short observation period?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E2C822-7330-3C21-481F-9D0F84222177}"/>
              </a:ext>
            </a:extLst>
          </p:cNvPr>
          <p:cNvSpPr txBox="1">
            <a:spLocks/>
          </p:cNvSpPr>
          <p:nvPr/>
        </p:nvSpPr>
        <p:spPr>
          <a:xfrm>
            <a:off x="7902146" y="4670854"/>
            <a:ext cx="3785286" cy="1607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highlight>
                  <a:srgbClr val="FF0000"/>
                </a:highlight>
              </a:rPr>
              <a:t>Thank You </a:t>
            </a:r>
          </a:p>
          <a:p>
            <a:pPr algn="ctr"/>
            <a:endParaRPr lang="en-US" dirty="0">
              <a:highlight>
                <a:srgbClr val="FF0000"/>
              </a:highlight>
            </a:endParaRPr>
          </a:p>
          <a:p>
            <a:pPr algn="ctr"/>
            <a:r>
              <a:rPr lang="en-US" sz="3500" dirty="0">
                <a:highlight>
                  <a:srgbClr val="FF0000"/>
                </a:highligh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29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CAE873BB-3A79-2315-4595-ADE9ED728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88" y="2075640"/>
            <a:ext cx="36703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C1162-8E89-05CD-523A-45AA5D9D68D6}"/>
              </a:ext>
            </a:extLst>
          </p:cNvPr>
          <p:cNvSpPr txBox="1"/>
          <p:nvPr/>
        </p:nvSpPr>
        <p:spPr>
          <a:xfrm>
            <a:off x="1298754" y="1153547"/>
            <a:ext cx="2637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Future warming</a:t>
            </a:r>
          </a:p>
          <a:p>
            <a:pPr algn="ctr"/>
            <a:r>
              <a:rPr lang="en-US" sz="2400" dirty="0"/>
              <a:t>Stratification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6AD67C-41C4-C0BD-706F-AD7835B7F683}"/>
              </a:ext>
            </a:extLst>
          </p:cNvPr>
          <p:cNvCxnSpPr/>
          <p:nvPr/>
        </p:nvCxnSpPr>
        <p:spPr>
          <a:xfrm>
            <a:off x="817846" y="1667627"/>
            <a:ext cx="53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69A2BD-08C4-7363-2117-29D49ED20CA8}"/>
              </a:ext>
            </a:extLst>
          </p:cNvPr>
          <p:cNvCxnSpPr/>
          <p:nvPr/>
        </p:nvCxnSpPr>
        <p:spPr>
          <a:xfrm>
            <a:off x="3890524" y="1656742"/>
            <a:ext cx="53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120515-67EF-F944-F00E-19CE2103887C}"/>
              </a:ext>
            </a:extLst>
          </p:cNvPr>
          <p:cNvCxnSpPr>
            <a:cxnSpLocks/>
          </p:cNvCxnSpPr>
          <p:nvPr/>
        </p:nvCxnSpPr>
        <p:spPr>
          <a:xfrm flipV="1">
            <a:off x="1694006" y="2778797"/>
            <a:ext cx="0" cy="439843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F2C6FE-CDDF-1B55-3C97-00E6281214E3}"/>
              </a:ext>
            </a:extLst>
          </p:cNvPr>
          <p:cNvSpPr txBox="1"/>
          <p:nvPr/>
        </p:nvSpPr>
        <p:spPr>
          <a:xfrm>
            <a:off x="1051415" y="3337501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Nutrients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2C263E-E41C-C44C-F2A1-CA1216576149}"/>
              </a:ext>
            </a:extLst>
          </p:cNvPr>
          <p:cNvCxnSpPr>
            <a:cxnSpLocks/>
          </p:cNvCxnSpPr>
          <p:nvPr/>
        </p:nvCxnSpPr>
        <p:spPr>
          <a:xfrm flipV="1">
            <a:off x="3460283" y="2833150"/>
            <a:ext cx="0" cy="31377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466EA7-EBEB-714C-0729-F67D9C07EC04}"/>
              </a:ext>
            </a:extLst>
          </p:cNvPr>
          <p:cNvSpPr txBox="1"/>
          <p:nvPr/>
        </p:nvSpPr>
        <p:spPr>
          <a:xfrm>
            <a:off x="2996442" y="3387516"/>
            <a:ext cx="89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ysClr val="windowText" lastClr="000000"/>
                </a:solidFill>
              </a:rPr>
              <a:t>Nutrients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B1134-0E74-165D-382F-2D5392520486}"/>
              </a:ext>
            </a:extLst>
          </p:cNvPr>
          <p:cNvSpPr txBox="1"/>
          <p:nvPr/>
        </p:nvSpPr>
        <p:spPr>
          <a:xfrm>
            <a:off x="659443" y="4544042"/>
            <a:ext cx="6371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Large potential impact on marine life and carbon sequestration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Uncertainty: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Physical link between warming and stratification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Ecosystem resilience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53FAB7-0A7A-AE4A-C6C1-23337959D21A}"/>
              </a:ext>
            </a:extLst>
          </p:cNvPr>
          <p:cNvSpPr txBox="1"/>
          <p:nvPr/>
        </p:nvSpPr>
        <p:spPr>
          <a:xfrm>
            <a:off x="5873394" y="716690"/>
            <a:ext cx="576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Difficult to quantify nutrient stress over large spatial and temporal scales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D8509-5C0D-6A31-7198-95292772D320}"/>
              </a:ext>
            </a:extLst>
          </p:cNvPr>
          <p:cNvSpPr txBox="1"/>
          <p:nvPr/>
        </p:nvSpPr>
        <p:spPr>
          <a:xfrm>
            <a:off x="5873394" y="2261762"/>
            <a:ext cx="6223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Solution:</a:t>
            </a:r>
          </a:p>
          <a:p>
            <a:r>
              <a:rPr lang="en-US" dirty="0"/>
              <a:t>Combination of large-scale genomics +</a:t>
            </a:r>
          </a:p>
          <a:p>
            <a:r>
              <a:rPr lang="en-US" dirty="0"/>
              <a:t>Regulation of </a:t>
            </a:r>
            <a:r>
              <a:rPr lang="en-US" dirty="0" err="1"/>
              <a:t>C:chlorophyll</a:t>
            </a:r>
            <a:r>
              <a:rPr lang="en-US" dirty="0"/>
              <a:t> from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8857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8DF081-30C0-DEB0-94F4-A8287F96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39" y="781524"/>
            <a:ext cx="11570045" cy="758952"/>
          </a:xfrm>
        </p:spPr>
        <p:txBody>
          <a:bodyPr>
            <a:no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Developing a remote sensing diagnostic for nutrient stress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F1992-91DB-778D-798F-B1B6EDE2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939" y="1851568"/>
            <a:ext cx="5906373" cy="7589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Metagenomics:</a:t>
            </a:r>
          </a:p>
          <a:p>
            <a:r>
              <a:rPr lang="en-US" sz="1800" b="0" dirty="0"/>
              <a:t>Biomarkers for type and severity nutrient stress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384B34-7DA0-D6EC-0894-5D182A562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0556" y="1712947"/>
            <a:ext cx="4731444" cy="103619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Physiology:</a:t>
            </a:r>
          </a:p>
          <a:p>
            <a:r>
              <a:rPr lang="en-US" sz="1800" b="0" dirty="0"/>
              <a:t>Cells adjust chlorophyll in response to light and nutrient stress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BEF41C3-6126-94EA-8ECF-1015B68A7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9" y="2804452"/>
            <a:ext cx="6492508" cy="291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36B2E0FA-D23B-0E89-3B4C-DADB515D9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81" y="2808639"/>
            <a:ext cx="2269523" cy="372931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8DA146-F5CB-E08D-312D-2322FB8858FD}"/>
              </a:ext>
            </a:extLst>
          </p:cNvPr>
          <p:cNvSpPr txBox="1"/>
          <p:nvPr/>
        </p:nvSpPr>
        <p:spPr>
          <a:xfrm>
            <a:off x="8061925" y="6499740"/>
            <a:ext cx="252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Laws and Bannister, 1980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1FB453-44BD-E399-7E9D-039405B42961}"/>
              </a:ext>
            </a:extLst>
          </p:cNvPr>
          <p:cNvSpPr txBox="1"/>
          <p:nvPr/>
        </p:nvSpPr>
        <p:spPr>
          <a:xfrm>
            <a:off x="403653" y="6499740"/>
            <a:ext cx="4984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Ustick</a:t>
            </a:r>
            <a:r>
              <a:rPr lang="en-US" sz="1400" dirty="0"/>
              <a:t> et al., 2021 – based on Bio-GO-SHIP activities</a:t>
            </a:r>
          </a:p>
        </p:txBody>
      </p:sp>
    </p:spTree>
    <p:extLst>
      <p:ext uri="{BB962C8B-B14F-4D97-AF65-F5344CB8AC3E}">
        <p14:creationId xmlns:p14="http://schemas.microsoft.com/office/powerpoint/2010/main" val="37660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ADD571-03C0-3C70-BE6F-FDA0BCFB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31" y="300681"/>
            <a:ext cx="9988379" cy="1263649"/>
          </a:xfrm>
        </p:spPr>
        <p:txBody>
          <a:bodyPr/>
          <a:lstStyle/>
          <a:p>
            <a:r>
              <a:rPr lang="en-US" dirty="0"/>
              <a:t>Remote sensing of nutrient stress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2B79ED-16DB-8F2A-DE4B-C77E7B5B7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40" y="2414558"/>
            <a:ext cx="5193958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Chlorophyll</a:t>
            </a:r>
          </a:p>
          <a:p>
            <a:pPr marL="0" indent="0">
              <a:buNone/>
            </a:pPr>
            <a:r>
              <a:rPr lang="en-US" sz="2400" dirty="0"/>
              <a:t>Backscattering -&gt; </a:t>
            </a:r>
            <a:r>
              <a:rPr lang="en-US" sz="2400" dirty="0" err="1"/>
              <a:t>C</a:t>
            </a:r>
            <a:r>
              <a:rPr lang="en-US" sz="2400" baseline="-25000" dirty="0" err="1"/>
              <a:t>phyto</a:t>
            </a:r>
            <a:endParaRPr lang="en-US" sz="2400" baseline="-25000" dirty="0"/>
          </a:p>
          <a:p>
            <a:pPr marL="0" indent="0">
              <a:buNone/>
            </a:pPr>
            <a:r>
              <a:rPr lang="en-US" sz="2400" dirty="0"/>
              <a:t>PAR</a:t>
            </a:r>
          </a:p>
          <a:p>
            <a:pPr marL="0" indent="0">
              <a:buNone/>
            </a:pPr>
            <a:r>
              <a:rPr lang="en-US" sz="2400" dirty="0"/>
              <a:t>Light attenuation (</a:t>
            </a:r>
            <a:r>
              <a:rPr lang="en-US" sz="2400" dirty="0" err="1"/>
              <a:t>K</a:t>
            </a:r>
            <a:r>
              <a:rPr lang="en-US" sz="2400" baseline="-25000" dirty="0" err="1"/>
              <a:t>d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+ Mixed layer depth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3E45CFC-B98F-447D-AF60-CA84BEB2C3AD}"/>
              </a:ext>
            </a:extLst>
          </p:cNvPr>
          <p:cNvSpPr txBox="1">
            <a:spLocks/>
          </p:cNvSpPr>
          <p:nvPr/>
        </p:nvSpPr>
        <p:spPr>
          <a:xfrm>
            <a:off x="189627" y="1851569"/>
            <a:ext cx="5906373" cy="758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Remote sensing ‘ingredients’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9A3DAF-7EFB-E455-B838-56940B947C9D}"/>
              </a:ext>
            </a:extLst>
          </p:cNvPr>
          <p:cNvCxnSpPr>
            <a:cxnSpLocks/>
          </p:cNvCxnSpPr>
          <p:nvPr/>
        </p:nvCxnSpPr>
        <p:spPr>
          <a:xfrm>
            <a:off x="247133" y="2280473"/>
            <a:ext cx="525162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0B0594C-0B4D-0EB4-0FF3-39043A8A78EC}"/>
              </a:ext>
            </a:extLst>
          </p:cNvPr>
          <p:cNvSpPr txBox="1"/>
          <p:nvPr/>
        </p:nvSpPr>
        <p:spPr>
          <a:xfrm>
            <a:off x="638431" y="5665637"/>
            <a:ext cx="29225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From MODIS</a:t>
            </a:r>
          </a:p>
          <a:p>
            <a:pPr algn="ctr"/>
            <a:r>
              <a:rPr lang="en-US" dirty="0"/>
              <a:t>(can also use </a:t>
            </a:r>
            <a:r>
              <a:rPr lang="en-US" dirty="0" err="1"/>
              <a:t>SeaWiFS</a:t>
            </a:r>
            <a:r>
              <a:rPr lang="en-US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831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ADD571-03C0-3C70-BE6F-FDA0BCFB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31" y="300681"/>
            <a:ext cx="9988379" cy="1263649"/>
          </a:xfrm>
        </p:spPr>
        <p:txBody>
          <a:bodyPr/>
          <a:lstStyle/>
          <a:p>
            <a:r>
              <a:rPr lang="en-US" dirty="0"/>
              <a:t>Remote sensing of nutrient stress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2B79ED-16DB-8F2A-DE4B-C77E7B5B7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40" y="2414558"/>
            <a:ext cx="5193958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</a:schemeClr>
                </a:solidFill>
              </a:rPr>
              <a:t>Chlorophyll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</a:schemeClr>
                </a:solidFill>
              </a:rPr>
              <a:t>Backscattering -&gt; </a:t>
            </a:r>
            <a:r>
              <a:rPr lang="en-US" sz="2400" dirty="0" err="1">
                <a:solidFill>
                  <a:schemeClr val="tx1">
                    <a:lumMod val="65000"/>
                  </a:schemeClr>
                </a:solidFill>
              </a:rPr>
              <a:t>C</a:t>
            </a:r>
            <a:r>
              <a:rPr lang="en-US" sz="2400" baseline="-25000" dirty="0" err="1">
                <a:solidFill>
                  <a:schemeClr val="tx1">
                    <a:lumMod val="65000"/>
                  </a:schemeClr>
                </a:solidFill>
              </a:rPr>
              <a:t>phyto</a:t>
            </a:r>
            <a:endParaRPr lang="en-US" sz="2400" baseline="-25000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</a:schemeClr>
                </a:solidFill>
              </a:rPr>
              <a:t>PAR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</a:schemeClr>
                </a:solidFill>
              </a:rPr>
              <a:t>Light attenuation (</a:t>
            </a:r>
            <a:r>
              <a:rPr lang="en-US" sz="2400" dirty="0" err="1">
                <a:solidFill>
                  <a:schemeClr val="tx1">
                    <a:lumMod val="65000"/>
                  </a:schemeClr>
                </a:solidFill>
              </a:rPr>
              <a:t>K</a:t>
            </a:r>
            <a:r>
              <a:rPr lang="en-US" sz="2400" baseline="-25000" dirty="0" err="1">
                <a:solidFill>
                  <a:schemeClr val="tx1">
                    <a:lumMod val="65000"/>
                  </a:schemeClr>
                </a:solidFill>
              </a:rPr>
              <a:t>d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</a:schemeClr>
                </a:solidFill>
              </a:rPr>
              <a:t>+ Mixed layer depth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3E45CFC-B98F-447D-AF60-CA84BEB2C3AD}"/>
              </a:ext>
            </a:extLst>
          </p:cNvPr>
          <p:cNvSpPr txBox="1">
            <a:spLocks/>
          </p:cNvSpPr>
          <p:nvPr/>
        </p:nvSpPr>
        <p:spPr>
          <a:xfrm>
            <a:off x="189627" y="1851569"/>
            <a:ext cx="5906373" cy="758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Remote sensing ‘ingredients’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5969D40-F32F-AC43-23AC-6DD92342904F}"/>
              </a:ext>
            </a:extLst>
          </p:cNvPr>
          <p:cNvSpPr txBox="1">
            <a:spLocks/>
          </p:cNvSpPr>
          <p:nvPr/>
        </p:nvSpPr>
        <p:spPr>
          <a:xfrm>
            <a:off x="6454349" y="1851569"/>
            <a:ext cx="6268995" cy="758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Isolating nutrient stress signal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FD99C-DDAB-36E4-30AA-F0F600516CA3}"/>
              </a:ext>
            </a:extLst>
          </p:cNvPr>
          <p:cNvSpPr txBox="1"/>
          <p:nvPr/>
        </p:nvSpPr>
        <p:spPr>
          <a:xfrm>
            <a:off x="6594391" y="2414558"/>
            <a:ext cx="537930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i="1" dirty="0"/>
              <a:t>Θ’</a:t>
            </a:r>
            <a:r>
              <a:rPr lang="en-US" sz="2400" b="1" dirty="0"/>
              <a:t> </a:t>
            </a:r>
            <a:r>
              <a:rPr lang="en-US" sz="2400" dirty="0"/>
              <a:t>=</a:t>
            </a:r>
            <a:r>
              <a:rPr lang="en-US" sz="2400" b="1" dirty="0"/>
              <a:t> </a:t>
            </a:r>
            <a:r>
              <a:rPr lang="el-GR" sz="2400" b="1" i="1" dirty="0"/>
              <a:t>Θ</a:t>
            </a:r>
            <a:r>
              <a:rPr lang="en-US" sz="2400" b="1" i="1" baseline="-25000" dirty="0" err="1"/>
              <a:t>obs</a:t>
            </a:r>
            <a:r>
              <a:rPr lang="en-US" sz="2400" b="1" i="1" dirty="0"/>
              <a:t> </a:t>
            </a:r>
            <a:r>
              <a:rPr lang="en-US" sz="2400" i="1" dirty="0"/>
              <a:t>/ </a:t>
            </a:r>
            <a:r>
              <a:rPr lang="el-GR" sz="2400" b="1" i="1" dirty="0"/>
              <a:t>Θ</a:t>
            </a:r>
            <a:r>
              <a:rPr lang="en-US" sz="2400" b="1" i="1" baseline="-25000" dirty="0"/>
              <a:t>photo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Θ</a:t>
            </a:r>
            <a:r>
              <a:rPr kumimoji="0" lang="en-US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obs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phyto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/chlorophyll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(remote-sensed carbon-to-chlorophyll)</a:t>
            </a:r>
            <a:endParaRPr lang="en-US" sz="2400" b="1" i="1" baseline="-25000" dirty="0"/>
          </a:p>
          <a:p>
            <a:endParaRPr lang="en-US" sz="1200" dirty="0"/>
          </a:p>
          <a:p>
            <a:r>
              <a:rPr lang="el-GR" sz="2400" b="1" i="1" dirty="0"/>
              <a:t>Θ</a:t>
            </a:r>
            <a:r>
              <a:rPr lang="en-US" sz="2400" b="1" i="1" baseline="-25000" dirty="0"/>
              <a:t>photo</a:t>
            </a:r>
            <a:r>
              <a:rPr lang="en-US" sz="2400" dirty="0"/>
              <a:t> = f(PAR, </a:t>
            </a:r>
            <a:r>
              <a:rPr lang="en-US" sz="2400" dirty="0" err="1"/>
              <a:t>K</a:t>
            </a:r>
            <a:r>
              <a:rPr lang="en-US" sz="2400" baseline="-25000" dirty="0" err="1"/>
              <a:t>d</a:t>
            </a:r>
            <a:r>
              <a:rPr lang="en-US" sz="2400" dirty="0"/>
              <a:t>, MLD)</a:t>
            </a:r>
          </a:p>
          <a:p>
            <a:r>
              <a:rPr lang="en-US" dirty="0"/>
              <a:t>(i.e., photo-acclimation effect)</a:t>
            </a:r>
          </a:p>
          <a:p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i="1" dirty="0"/>
              <a:t>Θ’</a:t>
            </a:r>
            <a:r>
              <a:rPr lang="en-US" sz="2400" b="1" dirty="0"/>
              <a:t> </a:t>
            </a:r>
            <a:r>
              <a:rPr lang="en-US" sz="2400" dirty="0"/>
              <a:t>= 1 (no nutrient stress)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>
              <a:defRPr/>
            </a:pPr>
            <a:r>
              <a:rPr lang="el-GR" sz="2400" b="1" i="1" dirty="0"/>
              <a:t>Θ’</a:t>
            </a:r>
            <a:r>
              <a:rPr lang="en-US" sz="2400" b="1" dirty="0"/>
              <a:t> </a:t>
            </a:r>
            <a:r>
              <a:rPr lang="en-US" sz="2400" dirty="0"/>
              <a:t>&gt;&gt; 1 (nutrient stress)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60DB6-2C18-ECFD-FFA4-B9585C1DF0D4}"/>
              </a:ext>
            </a:extLst>
          </p:cNvPr>
          <p:cNvSpPr txBox="1"/>
          <p:nvPr/>
        </p:nvSpPr>
        <p:spPr>
          <a:xfrm>
            <a:off x="6713841" y="6403430"/>
            <a:ext cx="422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i="1" dirty="0"/>
              <a:t>Θ</a:t>
            </a:r>
            <a:r>
              <a:rPr lang="en-US" sz="1400" b="1" i="1" baseline="-25000" dirty="0"/>
              <a:t>photo</a:t>
            </a:r>
            <a:r>
              <a:rPr lang="en-US" sz="1400" dirty="0"/>
              <a:t> is described in </a:t>
            </a:r>
            <a:r>
              <a:rPr lang="en-US" sz="1400" dirty="0" err="1"/>
              <a:t>Behrenfeld</a:t>
            </a:r>
            <a:r>
              <a:rPr lang="en-US" sz="1400" dirty="0"/>
              <a:t> et al., 2015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9A3DAF-7EFB-E455-B838-56940B947C9D}"/>
              </a:ext>
            </a:extLst>
          </p:cNvPr>
          <p:cNvCxnSpPr>
            <a:cxnSpLocks/>
          </p:cNvCxnSpPr>
          <p:nvPr/>
        </p:nvCxnSpPr>
        <p:spPr>
          <a:xfrm>
            <a:off x="247133" y="2280473"/>
            <a:ext cx="525162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492FB7-349B-FEA0-EBAA-E59B5868FEAC}"/>
              </a:ext>
            </a:extLst>
          </p:cNvPr>
          <p:cNvCxnSpPr>
            <a:cxnSpLocks/>
          </p:cNvCxnSpPr>
          <p:nvPr/>
        </p:nvCxnSpPr>
        <p:spPr>
          <a:xfrm>
            <a:off x="6454349" y="2280473"/>
            <a:ext cx="564291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B44F6CB-B0E8-F997-34BE-D12D409B7523}"/>
              </a:ext>
            </a:extLst>
          </p:cNvPr>
          <p:cNvSpPr txBox="1"/>
          <p:nvPr/>
        </p:nvSpPr>
        <p:spPr>
          <a:xfrm>
            <a:off x="638431" y="5665637"/>
            <a:ext cx="29225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From MODIS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(can also use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SeaWiFS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)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8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E111-08A7-F037-BB1D-18E3E933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275968"/>
            <a:ext cx="11285838" cy="1263649"/>
          </a:xfrm>
        </p:spPr>
        <p:txBody>
          <a:bodyPr>
            <a:noAutofit/>
          </a:bodyPr>
          <a:lstStyle/>
          <a:p>
            <a:r>
              <a:rPr lang="en-US" sz="3200" dirty="0"/>
              <a:t>Strong correspondence between environment conditions, genomics, and remote sensing of nutrient stress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E8C5A-0275-C09B-84E4-F89F0449FA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44627" r="71034" b="4603"/>
          <a:stretch/>
        </p:blipFill>
        <p:spPr>
          <a:xfrm>
            <a:off x="1223319" y="3429000"/>
            <a:ext cx="2965622" cy="281734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9218E-E0B5-3ACA-9E22-050C591822EA}"/>
              </a:ext>
            </a:extLst>
          </p:cNvPr>
          <p:cNvSpPr txBox="1"/>
          <p:nvPr/>
        </p:nvSpPr>
        <p:spPr>
          <a:xfrm>
            <a:off x="726819" y="6338202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 nut stress w. MODIS </a:t>
            </a:r>
            <a:r>
              <a:rPr lang="el-GR" sz="1800" i="1" dirty="0"/>
              <a:t>Θ’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DA882-21A7-F28D-CDC5-089505011F3C}"/>
              </a:ext>
            </a:extLst>
          </p:cNvPr>
          <p:cNvSpPr txBox="1"/>
          <p:nvPr/>
        </p:nvSpPr>
        <p:spPr>
          <a:xfrm rot="16200000">
            <a:off x="-681851" y="4460380"/>
            <a:ext cx="281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Estimated </a:t>
            </a:r>
            <a:r>
              <a:rPr lang="en-US" sz="1800" i="1" dirty="0"/>
              <a:t>nut. stress </a:t>
            </a:r>
            <a:r>
              <a:rPr lang="en-US" dirty="0"/>
              <a:t>(</a:t>
            </a:r>
            <a:r>
              <a:rPr lang="en-US" dirty="0" err="1"/>
              <a:t>Z</a:t>
            </a:r>
            <a:r>
              <a:rPr lang="en-US" baseline="-25000" dirty="0" err="1"/>
              <a:t>nut</a:t>
            </a:r>
            <a:r>
              <a:rPr lang="en-US" dirty="0"/>
              <a:t>, </a:t>
            </a:r>
            <a:r>
              <a:rPr lang="en-US" dirty="0" err="1"/>
              <a:t>N</a:t>
            </a:r>
            <a:r>
              <a:rPr lang="en-US" baseline="-25000" dirty="0" err="1"/>
              <a:t>stress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baseline="-25000" dirty="0" err="1"/>
              <a:t>stress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B2529-678E-64DC-34A8-2C0CA37CD31A}"/>
              </a:ext>
            </a:extLst>
          </p:cNvPr>
          <p:cNvSpPr txBox="1"/>
          <p:nvPr/>
        </p:nvSpPr>
        <p:spPr>
          <a:xfrm>
            <a:off x="1482717" y="363104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 = 0.63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238CE-3463-999E-BAFE-818427EAC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t="5661" r="51113" b="60841"/>
          <a:stretch/>
        </p:blipFill>
        <p:spPr>
          <a:xfrm>
            <a:off x="6071954" y="3046579"/>
            <a:ext cx="4708546" cy="164242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65304C-F92C-8277-A7B9-388536A8A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6" t="5661" r="3689" b="60841"/>
          <a:stretch/>
        </p:blipFill>
        <p:spPr>
          <a:xfrm>
            <a:off x="6096001" y="5007940"/>
            <a:ext cx="4639358" cy="158713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1BF4CD-38EE-AE3C-B580-8FE2A86051D8}"/>
              </a:ext>
            </a:extLst>
          </p:cNvPr>
          <p:cNvSpPr txBox="1"/>
          <p:nvPr/>
        </p:nvSpPr>
        <p:spPr>
          <a:xfrm>
            <a:off x="6550553" y="2642517"/>
            <a:ext cx="37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Nutrient Stress (</a:t>
            </a:r>
            <a:r>
              <a:rPr lang="el-GR" sz="1800" i="1" dirty="0">
                <a:solidFill>
                  <a:srgbClr val="FFC000"/>
                </a:solidFill>
              </a:rPr>
              <a:t>Θ’</a:t>
            </a:r>
            <a:r>
              <a:rPr lang="en-US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79DFD-4EFC-5910-7DFC-44A16A903E9B}"/>
              </a:ext>
            </a:extLst>
          </p:cNvPr>
          <p:cNvSpPr txBox="1"/>
          <p:nvPr/>
        </p:nvSpPr>
        <p:spPr>
          <a:xfrm>
            <a:off x="5895745" y="4638608"/>
            <a:ext cx="512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Estimated from </a:t>
            </a:r>
            <a:r>
              <a:rPr lang="en-US" dirty="0" err="1">
                <a:solidFill>
                  <a:srgbClr val="FFC000"/>
                </a:solidFill>
              </a:rPr>
              <a:t>Nutricline</a:t>
            </a:r>
            <a:r>
              <a:rPr lang="en-US" dirty="0">
                <a:solidFill>
                  <a:srgbClr val="FFC000"/>
                </a:solidFill>
              </a:rPr>
              <a:t> and biomarkers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CE92E9-6FFC-DA2C-6B3D-A1FD481D7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0" t="4875" r="2598" b="61628"/>
          <a:stretch/>
        </p:blipFill>
        <p:spPr>
          <a:xfrm flipH="1">
            <a:off x="10988881" y="3815708"/>
            <a:ext cx="82773" cy="164242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0C83B6-CEFA-8F78-238F-669EB8E93919}"/>
              </a:ext>
            </a:extLst>
          </p:cNvPr>
          <p:cNvSpPr txBox="1"/>
          <p:nvPr/>
        </p:nvSpPr>
        <p:spPr>
          <a:xfrm>
            <a:off x="11222725" y="362518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642C57-6BBD-ED02-DF98-CCAE044342A5}"/>
              </a:ext>
            </a:extLst>
          </p:cNvPr>
          <p:cNvSpPr txBox="1"/>
          <p:nvPr/>
        </p:nvSpPr>
        <p:spPr>
          <a:xfrm>
            <a:off x="11256857" y="527346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158710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EA4EBD-BBC9-6162-0D11-AA7A0168A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45499" r="1"/>
          <a:stretch/>
        </p:blipFill>
        <p:spPr>
          <a:xfrm>
            <a:off x="820731" y="1564330"/>
            <a:ext cx="9623777" cy="3651423"/>
          </a:xfrm>
          <a:prstGeom prst="rect">
            <a:avLst/>
          </a:prstGeom>
          <a:solidFill>
            <a:schemeClr val="tx1"/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C947F1BF-E9E0-C868-36D5-B015B1B7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31" y="300681"/>
            <a:ext cx="9988379" cy="1263649"/>
          </a:xfrm>
        </p:spPr>
        <p:txBody>
          <a:bodyPr/>
          <a:lstStyle/>
          <a:p>
            <a:r>
              <a:rPr lang="en-US" dirty="0"/>
              <a:t>Type of nutrient stress important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86938-A7DC-54C5-2203-8145746B0300}"/>
              </a:ext>
            </a:extLst>
          </p:cNvPr>
          <p:cNvSpPr txBox="1"/>
          <p:nvPr/>
        </p:nvSpPr>
        <p:spPr>
          <a:xfrm>
            <a:off x="3163329" y="1816844"/>
            <a:ext cx="1053494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Env.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157BB-E546-B951-A5E1-8B310998F933}"/>
              </a:ext>
            </a:extLst>
          </p:cNvPr>
          <p:cNvSpPr txBox="1"/>
          <p:nvPr/>
        </p:nvSpPr>
        <p:spPr>
          <a:xfrm>
            <a:off x="1527516" y="1168104"/>
            <a:ext cx="334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Atlantic section (AMT28)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159F3-A5E3-3B6A-0ED6-98A802AB87E7}"/>
              </a:ext>
            </a:extLst>
          </p:cNvPr>
          <p:cNvSpPr txBox="1"/>
          <p:nvPr/>
        </p:nvSpPr>
        <p:spPr>
          <a:xfrm>
            <a:off x="6055863" y="1168104"/>
            <a:ext cx="384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Indian Ocean section (I09N)</a:t>
            </a:r>
          </a:p>
        </p:txBody>
      </p:sp>
    </p:spTree>
    <p:extLst>
      <p:ext uri="{BB962C8B-B14F-4D97-AF65-F5344CB8AC3E}">
        <p14:creationId xmlns:p14="http://schemas.microsoft.com/office/powerpoint/2010/main" val="25963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EA4EBD-BBC9-6162-0D11-AA7A0168A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45499" r="1"/>
          <a:stretch/>
        </p:blipFill>
        <p:spPr>
          <a:xfrm>
            <a:off x="820731" y="1564330"/>
            <a:ext cx="9623777" cy="3651423"/>
          </a:xfrm>
          <a:prstGeom prst="rect">
            <a:avLst/>
          </a:prstGeom>
          <a:solidFill>
            <a:schemeClr val="tx1"/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C947F1BF-E9E0-C868-36D5-B015B1B7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31" y="300681"/>
            <a:ext cx="9988379" cy="1263649"/>
          </a:xfrm>
        </p:spPr>
        <p:txBody>
          <a:bodyPr/>
          <a:lstStyle/>
          <a:p>
            <a:r>
              <a:rPr lang="en-US" dirty="0"/>
              <a:t>Type of nutrient stress important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1CE1C0-60AF-ACC8-0C1B-35D83D451AF0}"/>
              </a:ext>
            </a:extLst>
          </p:cNvPr>
          <p:cNvSpPr txBox="1"/>
          <p:nvPr/>
        </p:nvSpPr>
        <p:spPr>
          <a:xfrm>
            <a:off x="1527516" y="1168104"/>
            <a:ext cx="334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Atlantic section (AMT28)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E26EA-BA0C-B6CD-777B-8EADE69B944F}"/>
              </a:ext>
            </a:extLst>
          </p:cNvPr>
          <p:cNvSpPr txBox="1"/>
          <p:nvPr/>
        </p:nvSpPr>
        <p:spPr>
          <a:xfrm>
            <a:off x="6055863" y="1168104"/>
            <a:ext cx="384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Indian Ocean section (I09N)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D0A4C-EAD8-C9BB-A1D5-90DC04B90003}"/>
              </a:ext>
            </a:extLst>
          </p:cNvPr>
          <p:cNvSpPr txBox="1"/>
          <p:nvPr/>
        </p:nvSpPr>
        <p:spPr>
          <a:xfrm>
            <a:off x="820731" y="5387768"/>
            <a:ext cx="104871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Nutricline</a:t>
            </a:r>
            <a:r>
              <a:rPr lang="en-US" sz="2400" dirty="0"/>
              <a:t> primary driver</a:t>
            </a:r>
          </a:p>
          <a:p>
            <a:endParaRPr lang="en-US" dirty="0"/>
          </a:p>
          <a:p>
            <a:r>
              <a:rPr lang="en-US" sz="2800" b="1" dirty="0">
                <a:solidFill>
                  <a:srgbClr val="FFC000"/>
                </a:solidFill>
              </a:rPr>
              <a:t>N</a:t>
            </a:r>
            <a:r>
              <a:rPr lang="en-US" sz="2400" dirty="0"/>
              <a:t> compared to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2400" dirty="0"/>
              <a:t> stress leads to higher overall growth restriction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AFDD1-97B6-A297-88C6-68982E9C1C1D}"/>
              </a:ext>
            </a:extLst>
          </p:cNvPr>
          <p:cNvSpPr txBox="1"/>
          <p:nvPr/>
        </p:nvSpPr>
        <p:spPr>
          <a:xfrm>
            <a:off x="3163329" y="1816844"/>
            <a:ext cx="1053494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Env. model</a:t>
            </a:r>
          </a:p>
        </p:txBody>
      </p:sp>
    </p:spTree>
    <p:extLst>
      <p:ext uri="{BB962C8B-B14F-4D97-AF65-F5344CB8AC3E}">
        <p14:creationId xmlns:p14="http://schemas.microsoft.com/office/powerpoint/2010/main" val="2430397135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RegularSeedRightStep">
      <a:dk1>
        <a:srgbClr val="000000"/>
      </a:dk1>
      <a:lt1>
        <a:srgbClr val="FFFFFF"/>
      </a:lt1>
      <a:dk2>
        <a:srgbClr val="2E1B30"/>
      </a:dk2>
      <a:lt2>
        <a:srgbClr val="F3F0F0"/>
      </a:lt2>
      <a:accent1>
        <a:srgbClr val="45AFAD"/>
      </a:accent1>
      <a:accent2>
        <a:srgbClr val="3B82B1"/>
      </a:accent2>
      <a:accent3>
        <a:srgbClr val="4D63C3"/>
      </a:accent3>
      <a:accent4>
        <a:srgbClr val="593EB3"/>
      </a:accent4>
      <a:accent5>
        <a:srgbClr val="994DC3"/>
      </a:accent5>
      <a:accent6>
        <a:srgbClr val="B13BAA"/>
      </a:accent6>
      <a:hlink>
        <a:srgbClr val="BF3F42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766</Words>
  <Application>Microsoft Macintosh PowerPoint</Application>
  <PresentationFormat>Widescreen</PresentationFormat>
  <Paragraphs>183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Verdana Pro</vt:lpstr>
      <vt:lpstr>Verdana Pro Cond SemiBold</vt:lpstr>
      <vt:lpstr>TornVTI</vt:lpstr>
      <vt:lpstr>Genomic-to-space measurements reveal global ocean nutrient stress</vt:lpstr>
      <vt:lpstr>PowerPoint Presentation</vt:lpstr>
      <vt:lpstr>PowerPoint Presentation</vt:lpstr>
      <vt:lpstr>Developing a remote sensing diagnostic for nutrient stress</vt:lpstr>
      <vt:lpstr>Remote sensing of nutrient stress</vt:lpstr>
      <vt:lpstr>Remote sensing of nutrient stress</vt:lpstr>
      <vt:lpstr>Strong correspondence between environment conditions, genomics, and remote sensing of nutrient stress</vt:lpstr>
      <vt:lpstr>Type of nutrient stress important</vt:lpstr>
      <vt:lpstr>Type of nutrient stress important</vt:lpstr>
      <vt:lpstr>Mean global nutrient stress</vt:lpstr>
      <vt:lpstr>PowerPoint Presentation</vt:lpstr>
      <vt:lpstr>PowerPoint Presentation</vt:lpstr>
      <vt:lpstr>PowerPoint Presentation</vt:lpstr>
      <vt:lpstr>PowerPoint Presentation</vt:lpstr>
      <vt:lpstr>Climate cycles in nutrient stress</vt:lpstr>
      <vt:lpstr>Climate cycles in nutrient stress</vt:lpstr>
      <vt:lpstr>Contemporary trend in  nutrient stress vs. temperature</vt:lpstr>
      <vt:lpstr>No obvious contemporary trend in nutrient stress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Genomic-to-space measurements reveal global ocean nutrient stress</dc:title>
  <dc:creator>Adam Martiny</dc:creator>
  <cp:lastModifiedBy>Adam Martiny</cp:lastModifiedBy>
  <cp:revision>17</cp:revision>
  <dcterms:created xsi:type="dcterms:W3CDTF">2023-05-02T15:28:17Z</dcterms:created>
  <dcterms:modified xsi:type="dcterms:W3CDTF">2023-05-09T11:53:28Z</dcterms:modified>
</cp:coreProperties>
</file>