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9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0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68" r:id="rId6"/>
    <p:sldMasterId id="2147483870" r:id="rId7"/>
    <p:sldMasterId id="2147483882" r:id="rId8"/>
    <p:sldMasterId id="2147483914" r:id="rId9"/>
    <p:sldMasterId id="2147483926" r:id="rId10"/>
    <p:sldMasterId id="2147483975" r:id="rId11"/>
    <p:sldMasterId id="2147484023" r:id="rId12"/>
    <p:sldMasterId id="2147484035" r:id="rId13"/>
    <p:sldMasterId id="2147484047" r:id="rId14"/>
  </p:sldMasterIdLst>
  <p:notesMasterIdLst>
    <p:notesMasterId r:id="rId47"/>
  </p:notesMasterIdLst>
  <p:sldIdLst>
    <p:sldId id="257" r:id="rId15"/>
    <p:sldId id="303" r:id="rId16"/>
    <p:sldId id="342" r:id="rId17"/>
    <p:sldId id="341" r:id="rId18"/>
    <p:sldId id="296" r:id="rId19"/>
    <p:sldId id="276" r:id="rId20"/>
    <p:sldId id="304" r:id="rId21"/>
    <p:sldId id="344" r:id="rId22"/>
    <p:sldId id="295" r:id="rId23"/>
    <p:sldId id="314" r:id="rId24"/>
    <p:sldId id="347" r:id="rId25"/>
    <p:sldId id="349" r:id="rId26"/>
    <p:sldId id="350" r:id="rId27"/>
    <p:sldId id="337" r:id="rId28"/>
    <p:sldId id="346" r:id="rId29"/>
    <p:sldId id="306" r:id="rId30"/>
    <p:sldId id="343" r:id="rId31"/>
    <p:sldId id="317" r:id="rId32"/>
    <p:sldId id="318" r:id="rId33"/>
    <p:sldId id="352" r:id="rId34"/>
    <p:sldId id="353" r:id="rId35"/>
    <p:sldId id="355" r:id="rId36"/>
    <p:sldId id="356" r:id="rId37"/>
    <p:sldId id="357" r:id="rId38"/>
    <p:sldId id="358" r:id="rId39"/>
    <p:sldId id="359" r:id="rId40"/>
    <p:sldId id="364" r:id="rId41"/>
    <p:sldId id="363" r:id="rId42"/>
    <p:sldId id="320" r:id="rId43"/>
    <p:sldId id="360" r:id="rId44"/>
    <p:sldId id="362" r:id="rId45"/>
    <p:sldId id="351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3" d="100"/>
          <a:sy n="93" d="100"/>
        </p:scale>
        <p:origin x="66" y="6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3" Type="http://schemas.openxmlformats.org/officeDocument/2006/relationships/customXml" Target="../customXml/item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3570D3-F02F-42AF-B5FA-A6107FD0C0D2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EA6E64F-876B-4684-A7F5-A108B3DB4A53}">
      <dgm:prSet phldrT="[Text]"/>
      <dgm:spPr/>
      <dgm:t>
        <a:bodyPr/>
        <a:lstStyle/>
        <a:p>
          <a:r>
            <a:rPr lang="en-US" u="sng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Algorithm production </a:t>
          </a:r>
          <a:r>
            <a:rPr lang="en-US" u="non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implemented as </a:t>
          </a:r>
          <a:r>
            <a: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Standard, Provisional, Test or Special</a:t>
          </a:r>
          <a:endParaRPr lang="en-US" dirty="0"/>
        </a:p>
      </dgm:t>
    </dgm:pt>
    <dgm:pt modelId="{54A700CE-30C0-473D-BE5A-0606AB8AA480}" type="parTrans" cxnId="{3D8419E6-FBBD-4435-ACD3-6B9664905AB5}">
      <dgm:prSet/>
      <dgm:spPr/>
      <dgm:t>
        <a:bodyPr/>
        <a:lstStyle/>
        <a:p>
          <a:endParaRPr lang="en-US"/>
        </a:p>
      </dgm:t>
    </dgm:pt>
    <dgm:pt modelId="{0454B7E4-1B67-4ACA-9248-71CA4B56E053}" type="sibTrans" cxnId="{3D8419E6-FBBD-4435-ACD3-6B9664905AB5}">
      <dgm:prSet/>
      <dgm:spPr/>
      <dgm:t>
        <a:bodyPr/>
        <a:lstStyle/>
        <a:p>
          <a:endParaRPr lang="en-US"/>
        </a:p>
      </dgm:t>
    </dgm:pt>
    <dgm:pt modelId="{D4258178-3C2F-4296-A608-F619D3D52D5A}">
      <dgm:prSet/>
      <dgm:spPr/>
      <dgm:t>
        <a:bodyPr/>
        <a:lstStyle/>
        <a:p>
          <a:r>
            <a:rPr lang="en-US" u="sng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</a:t>
          </a:r>
          <a:r>
            <a:rPr lang="en-US" u="sng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lgorithm d</a:t>
          </a:r>
          <a:r>
            <a:rPr lang="en-US" u="sng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ocumentation </a:t>
          </a:r>
          <a:r>
            <a:rPr lang="en-US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to be available online</a:t>
          </a:r>
        </a:p>
      </dgm:t>
    </dgm:pt>
    <dgm:pt modelId="{932642AB-FCDE-4E20-9422-1D2441438216}" type="parTrans" cxnId="{B21E8FEB-39B5-4099-A504-4729F6B0A10A}">
      <dgm:prSet/>
      <dgm:spPr/>
      <dgm:t>
        <a:bodyPr/>
        <a:lstStyle/>
        <a:p>
          <a:endParaRPr lang="en-US"/>
        </a:p>
      </dgm:t>
    </dgm:pt>
    <dgm:pt modelId="{C1D01E58-0BD1-4A14-8D7D-490CB64750A9}" type="sibTrans" cxnId="{B21E8FEB-39B5-4099-A504-4729F6B0A10A}">
      <dgm:prSet/>
      <dgm:spPr/>
      <dgm:t>
        <a:bodyPr/>
        <a:lstStyle/>
        <a:p>
          <a:endParaRPr lang="en-US"/>
        </a:p>
      </dgm:t>
    </dgm:pt>
    <dgm:pt modelId="{18308C26-0859-4BFD-9D2F-E0CD6E561D0E}">
      <dgm:prSet/>
      <dgm:spPr/>
      <dgm:t>
        <a:bodyPr/>
        <a:lstStyle/>
        <a:p>
          <a:r>
            <a:rPr lang="en-US" u="sng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Algorithm performance </a:t>
          </a:r>
          <a:r>
            <a: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including propagation of </a:t>
          </a:r>
          <a:r>
            <a:rPr lang="en-US" u="sng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system-level uncertainties</a:t>
          </a:r>
          <a:r>
            <a: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. </a:t>
          </a:r>
        </a:p>
      </dgm:t>
    </dgm:pt>
    <dgm:pt modelId="{6099A952-9ECA-457E-97FA-7E470624C018}" type="parTrans" cxnId="{1DF2CA8E-2D42-458C-8CFB-F93D4F775A87}">
      <dgm:prSet/>
      <dgm:spPr/>
      <dgm:t>
        <a:bodyPr/>
        <a:lstStyle/>
        <a:p>
          <a:endParaRPr lang="en-US"/>
        </a:p>
      </dgm:t>
    </dgm:pt>
    <dgm:pt modelId="{5C1EBE7B-937B-4997-96DA-CFB025FBB457}" type="sibTrans" cxnId="{1DF2CA8E-2D42-458C-8CFB-F93D4F775A87}">
      <dgm:prSet/>
      <dgm:spPr/>
      <dgm:t>
        <a:bodyPr/>
        <a:lstStyle/>
        <a:p>
          <a:endParaRPr lang="en-US"/>
        </a:p>
      </dgm:t>
    </dgm:pt>
    <dgm:pt modelId="{79F85A3A-BC5F-449C-ABE3-0F30977685A0}">
      <dgm:prSet/>
      <dgm:spPr>
        <a:solidFill>
          <a:schemeClr val="accent4"/>
        </a:solidFill>
      </dgm:spPr>
      <dgm:t>
        <a:bodyPr/>
        <a:lstStyle/>
        <a:p>
          <a:r>
            <a: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Protocols and strategies for science </a:t>
          </a:r>
          <a:r>
            <a:rPr lang="en-US" u="sng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data product validation</a:t>
          </a:r>
          <a:endParaRPr lang="en-US" dirty="0" smtClean="0"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B618FDA7-A91D-45ED-83EF-E0B140386111}" type="parTrans" cxnId="{10DCDFFE-CDB0-425F-B055-4CE13236D123}">
      <dgm:prSet/>
      <dgm:spPr/>
      <dgm:t>
        <a:bodyPr/>
        <a:lstStyle/>
        <a:p>
          <a:endParaRPr lang="en-US"/>
        </a:p>
      </dgm:t>
    </dgm:pt>
    <dgm:pt modelId="{B86A854A-9FBB-4ED7-99ED-1F982E74269E}" type="sibTrans" cxnId="{10DCDFFE-CDB0-425F-B055-4CE13236D123}">
      <dgm:prSet/>
      <dgm:spPr/>
      <dgm:t>
        <a:bodyPr/>
        <a:lstStyle/>
        <a:p>
          <a:endParaRPr lang="en-US"/>
        </a:p>
      </dgm:t>
    </dgm:pt>
    <dgm:pt modelId="{4B29FADE-652E-42B7-9203-A8288B888483}">
      <dgm:prSet/>
      <dgm:spPr>
        <a:solidFill>
          <a:schemeClr val="accent2"/>
        </a:solidFill>
      </dgm:spPr>
      <dgm:t>
        <a:bodyPr/>
        <a:lstStyle/>
        <a:p>
          <a:r>
            <a:rPr lang="en-US" u="sng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Communication</a:t>
          </a:r>
          <a:r>
            <a: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to the public with news and updates on PACE research.</a:t>
          </a:r>
          <a:endParaRPr lang="en-US" dirty="0" smtClean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50F038DE-F4E9-483E-83A9-6D4C1AD32635}" type="parTrans" cxnId="{64BA2EC6-9EA7-40EA-9B85-B6F5EE29A7B6}">
      <dgm:prSet/>
      <dgm:spPr/>
      <dgm:t>
        <a:bodyPr/>
        <a:lstStyle/>
        <a:p>
          <a:endParaRPr lang="en-US"/>
        </a:p>
      </dgm:t>
    </dgm:pt>
    <dgm:pt modelId="{332B815F-3559-4FB0-B4C1-45FAB3CBBC6C}" type="sibTrans" cxnId="{64BA2EC6-9EA7-40EA-9B85-B6F5EE29A7B6}">
      <dgm:prSet/>
      <dgm:spPr/>
      <dgm:t>
        <a:bodyPr/>
        <a:lstStyle/>
        <a:p>
          <a:endParaRPr lang="en-US"/>
        </a:p>
      </dgm:t>
    </dgm:pt>
    <dgm:pt modelId="{B693D360-A42F-43F8-A5AC-DDA1139FB8A3}">
      <dgm:prSet/>
      <dgm:spPr/>
      <dgm:t>
        <a:bodyPr/>
        <a:lstStyle/>
        <a:p>
          <a:r>
            <a:rPr lang="en-US" u="sng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Algorithm implementation</a:t>
          </a:r>
          <a:r>
            <a:rPr lang="en-US" u="non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with project team</a:t>
          </a:r>
          <a:endParaRPr lang="en-US" dirty="0" smtClean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B31DB695-EC91-4DE7-B24E-A9698E8942B5}" type="parTrans" cxnId="{3BC1BA18-2A41-4C85-AD68-53FA0B39FD23}">
      <dgm:prSet/>
      <dgm:spPr/>
      <dgm:t>
        <a:bodyPr/>
        <a:lstStyle/>
        <a:p>
          <a:endParaRPr lang="en-US"/>
        </a:p>
      </dgm:t>
    </dgm:pt>
    <dgm:pt modelId="{C395E9ED-AD28-4CEB-AC71-66B5AE262AB1}" type="sibTrans" cxnId="{3BC1BA18-2A41-4C85-AD68-53FA0B39FD23}">
      <dgm:prSet/>
      <dgm:spPr/>
      <dgm:t>
        <a:bodyPr/>
        <a:lstStyle/>
        <a:p>
          <a:endParaRPr lang="en-US"/>
        </a:p>
      </dgm:t>
    </dgm:pt>
    <dgm:pt modelId="{4F88464C-5F2B-47A8-8FEE-5EA6CBE0142A}">
      <dgm:prSet/>
      <dgm:spPr>
        <a:solidFill>
          <a:schemeClr val="accent1"/>
        </a:solidFill>
      </dgm:spPr>
      <dgm:t>
        <a:bodyPr/>
        <a:lstStyle/>
        <a:p>
          <a:r>
            <a:rPr lang="en-US" u="sng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Partnerships with end-users </a:t>
          </a:r>
          <a:r>
            <a: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through Early Adopters  Program.</a:t>
          </a:r>
        </a:p>
      </dgm:t>
    </dgm:pt>
    <dgm:pt modelId="{074EDB38-C90C-4DC1-A537-36D601C7DCA3}" type="parTrans" cxnId="{90E2FEB0-67F5-4F83-B608-CE14D7FEC070}">
      <dgm:prSet/>
      <dgm:spPr/>
      <dgm:t>
        <a:bodyPr/>
        <a:lstStyle/>
        <a:p>
          <a:endParaRPr lang="en-US"/>
        </a:p>
      </dgm:t>
    </dgm:pt>
    <dgm:pt modelId="{4912C788-DC50-46D3-9EDC-CF9F0AE8923C}" type="sibTrans" cxnId="{90E2FEB0-67F5-4F83-B608-CE14D7FEC070}">
      <dgm:prSet/>
      <dgm:spPr/>
      <dgm:t>
        <a:bodyPr/>
        <a:lstStyle/>
        <a:p>
          <a:endParaRPr lang="en-US"/>
        </a:p>
      </dgm:t>
    </dgm:pt>
    <dgm:pt modelId="{8CBF0394-AA3C-4419-909D-D73B59E76BED}" type="pres">
      <dgm:prSet presAssocID="{283570D3-F02F-42AF-B5FA-A6107FD0C0D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383439-60F0-4BBC-8B54-D9E3A0AA7A6B}" type="pres">
      <dgm:prSet presAssocID="{FEA6E64F-876B-4684-A7F5-A108B3DB4A53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7DB0A4-8FEB-4FEA-AC74-0AD9DC45692A}" type="pres">
      <dgm:prSet presAssocID="{0454B7E4-1B67-4ACA-9248-71CA4B56E053}" presName="sibTrans" presStyleCnt="0"/>
      <dgm:spPr/>
    </dgm:pt>
    <dgm:pt modelId="{DF7234FF-F43F-49D1-82DB-0DE63AE54D02}" type="pres">
      <dgm:prSet presAssocID="{D4258178-3C2F-4296-A608-F619D3D52D5A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CA5442-FD22-447E-9AA1-C1090A61376B}" type="pres">
      <dgm:prSet presAssocID="{C1D01E58-0BD1-4A14-8D7D-490CB64750A9}" presName="sibTrans" presStyleCnt="0"/>
      <dgm:spPr/>
    </dgm:pt>
    <dgm:pt modelId="{54E225CE-D05D-4B3A-9BCA-7A074081D269}" type="pres">
      <dgm:prSet presAssocID="{B693D360-A42F-43F8-A5AC-DDA1139FB8A3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F751BA-EBBB-443E-8015-FBBA681EA6C1}" type="pres">
      <dgm:prSet presAssocID="{C395E9ED-AD28-4CEB-AC71-66B5AE262AB1}" presName="sibTrans" presStyleCnt="0"/>
      <dgm:spPr/>
    </dgm:pt>
    <dgm:pt modelId="{1EDA9CAC-3A1A-4F3F-B746-A33D7B000B3E}" type="pres">
      <dgm:prSet presAssocID="{18308C26-0859-4BFD-9D2F-E0CD6E561D0E}" presName="node" presStyleLbl="node1" presStyleIdx="3" presStyleCnt="7" custLinFactNeighborX="23488" custLinFactNeighborY="-25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2BA286-FCEA-41F4-896B-CF88A9D0FEA1}" type="pres">
      <dgm:prSet presAssocID="{5C1EBE7B-937B-4997-96DA-CFB025FBB457}" presName="sibTrans" presStyleCnt="0"/>
      <dgm:spPr/>
    </dgm:pt>
    <dgm:pt modelId="{C5AE66E4-AE3F-48CE-94CD-B7A5FCF26C87}" type="pres">
      <dgm:prSet presAssocID="{79F85A3A-BC5F-449C-ABE3-0F30977685A0}" presName="node" presStyleLbl="node1" presStyleIdx="4" presStyleCnt="7" custLinFactNeighborX="26799" custLinFactNeighborY="-25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B1DB6E-8E46-43A6-A7EB-E14843098048}" type="pres">
      <dgm:prSet presAssocID="{B86A854A-9FBB-4ED7-99ED-1F982E74269E}" presName="sibTrans" presStyleCnt="0"/>
      <dgm:spPr/>
    </dgm:pt>
    <dgm:pt modelId="{01828E29-A446-4561-95BB-0A028C4FE367}" type="pres">
      <dgm:prSet presAssocID="{4F88464C-5F2B-47A8-8FEE-5EA6CBE0142A}" presName="node" presStyleLbl="node1" presStyleIdx="5" presStyleCnt="7" custLinFactX="-97374" custLinFactY="11688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DD44E9-EC03-4B67-9EAD-4AC2A1FB9004}" type="pres">
      <dgm:prSet presAssocID="{4912C788-DC50-46D3-9EDC-CF9F0AE8923C}" presName="sibTrans" presStyleCnt="0"/>
      <dgm:spPr/>
    </dgm:pt>
    <dgm:pt modelId="{D13B4201-F0A7-4195-AAC5-60B14991F2FC}" type="pres">
      <dgm:prSet presAssocID="{4B29FADE-652E-42B7-9203-A8288B888483}" presName="node" presStyleLbl="node1" presStyleIdx="6" presStyleCnt="7" custLinFactNeighborX="28916" custLinFactNeighborY="-49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0DCDFFE-CDB0-425F-B055-4CE13236D123}" srcId="{283570D3-F02F-42AF-B5FA-A6107FD0C0D2}" destId="{79F85A3A-BC5F-449C-ABE3-0F30977685A0}" srcOrd="4" destOrd="0" parTransId="{B618FDA7-A91D-45ED-83EF-E0B140386111}" sibTransId="{B86A854A-9FBB-4ED7-99ED-1F982E74269E}"/>
    <dgm:cxn modelId="{87355A11-8F16-4DD8-AB6D-A3DBB9F8144C}" type="presOf" srcId="{4B29FADE-652E-42B7-9203-A8288B888483}" destId="{D13B4201-F0A7-4195-AAC5-60B14991F2FC}" srcOrd="0" destOrd="0" presId="urn:microsoft.com/office/officeart/2005/8/layout/default"/>
    <dgm:cxn modelId="{1DF2CA8E-2D42-458C-8CFB-F93D4F775A87}" srcId="{283570D3-F02F-42AF-B5FA-A6107FD0C0D2}" destId="{18308C26-0859-4BFD-9D2F-E0CD6E561D0E}" srcOrd="3" destOrd="0" parTransId="{6099A952-9ECA-457E-97FA-7E470624C018}" sibTransId="{5C1EBE7B-937B-4997-96DA-CFB025FBB457}"/>
    <dgm:cxn modelId="{D7D1F830-FE30-480F-9869-769F87878652}" type="presOf" srcId="{D4258178-3C2F-4296-A608-F619D3D52D5A}" destId="{DF7234FF-F43F-49D1-82DB-0DE63AE54D02}" srcOrd="0" destOrd="0" presId="urn:microsoft.com/office/officeart/2005/8/layout/default"/>
    <dgm:cxn modelId="{BEDDA8F6-C294-4229-95B5-2F7F38E7DFB8}" type="presOf" srcId="{4F88464C-5F2B-47A8-8FEE-5EA6CBE0142A}" destId="{01828E29-A446-4561-95BB-0A028C4FE367}" srcOrd="0" destOrd="0" presId="urn:microsoft.com/office/officeart/2005/8/layout/default"/>
    <dgm:cxn modelId="{3D8419E6-FBBD-4435-ACD3-6B9664905AB5}" srcId="{283570D3-F02F-42AF-B5FA-A6107FD0C0D2}" destId="{FEA6E64F-876B-4684-A7F5-A108B3DB4A53}" srcOrd="0" destOrd="0" parTransId="{54A700CE-30C0-473D-BE5A-0606AB8AA480}" sibTransId="{0454B7E4-1B67-4ACA-9248-71CA4B56E053}"/>
    <dgm:cxn modelId="{64BA2EC6-9EA7-40EA-9B85-B6F5EE29A7B6}" srcId="{283570D3-F02F-42AF-B5FA-A6107FD0C0D2}" destId="{4B29FADE-652E-42B7-9203-A8288B888483}" srcOrd="6" destOrd="0" parTransId="{50F038DE-F4E9-483E-83A9-6D4C1AD32635}" sibTransId="{332B815F-3559-4FB0-B4C1-45FAB3CBBC6C}"/>
    <dgm:cxn modelId="{0049C038-920C-4D0D-9E48-6C406E7DA178}" type="presOf" srcId="{B693D360-A42F-43F8-A5AC-DDA1139FB8A3}" destId="{54E225CE-D05D-4B3A-9BCA-7A074081D269}" srcOrd="0" destOrd="0" presId="urn:microsoft.com/office/officeart/2005/8/layout/default"/>
    <dgm:cxn modelId="{B21E8FEB-39B5-4099-A504-4729F6B0A10A}" srcId="{283570D3-F02F-42AF-B5FA-A6107FD0C0D2}" destId="{D4258178-3C2F-4296-A608-F619D3D52D5A}" srcOrd="1" destOrd="0" parTransId="{932642AB-FCDE-4E20-9422-1D2441438216}" sibTransId="{C1D01E58-0BD1-4A14-8D7D-490CB64750A9}"/>
    <dgm:cxn modelId="{90E2FEB0-67F5-4F83-B608-CE14D7FEC070}" srcId="{283570D3-F02F-42AF-B5FA-A6107FD0C0D2}" destId="{4F88464C-5F2B-47A8-8FEE-5EA6CBE0142A}" srcOrd="5" destOrd="0" parTransId="{074EDB38-C90C-4DC1-A537-36D601C7DCA3}" sibTransId="{4912C788-DC50-46D3-9EDC-CF9F0AE8923C}"/>
    <dgm:cxn modelId="{91C731BE-9EBA-40B5-8035-F910D945B8F8}" type="presOf" srcId="{283570D3-F02F-42AF-B5FA-A6107FD0C0D2}" destId="{8CBF0394-AA3C-4419-909D-D73B59E76BED}" srcOrd="0" destOrd="0" presId="urn:microsoft.com/office/officeart/2005/8/layout/default"/>
    <dgm:cxn modelId="{41EC35B9-7027-445B-817B-B193101CDECD}" type="presOf" srcId="{79F85A3A-BC5F-449C-ABE3-0F30977685A0}" destId="{C5AE66E4-AE3F-48CE-94CD-B7A5FCF26C87}" srcOrd="0" destOrd="0" presId="urn:microsoft.com/office/officeart/2005/8/layout/default"/>
    <dgm:cxn modelId="{285FC7F0-05A4-466F-BCF9-C36A40E7F5C8}" type="presOf" srcId="{18308C26-0859-4BFD-9D2F-E0CD6E561D0E}" destId="{1EDA9CAC-3A1A-4F3F-B746-A33D7B000B3E}" srcOrd="0" destOrd="0" presId="urn:microsoft.com/office/officeart/2005/8/layout/default"/>
    <dgm:cxn modelId="{D3613C7D-3952-4EBB-ADE7-48CE70872342}" type="presOf" srcId="{FEA6E64F-876B-4684-A7F5-A108B3DB4A53}" destId="{4B383439-60F0-4BBC-8B54-D9E3A0AA7A6B}" srcOrd="0" destOrd="0" presId="urn:microsoft.com/office/officeart/2005/8/layout/default"/>
    <dgm:cxn modelId="{3BC1BA18-2A41-4C85-AD68-53FA0B39FD23}" srcId="{283570D3-F02F-42AF-B5FA-A6107FD0C0D2}" destId="{B693D360-A42F-43F8-A5AC-DDA1139FB8A3}" srcOrd="2" destOrd="0" parTransId="{B31DB695-EC91-4DE7-B24E-A9698E8942B5}" sibTransId="{C395E9ED-AD28-4CEB-AC71-66B5AE262AB1}"/>
    <dgm:cxn modelId="{632B8F83-38E7-4C1D-A9EF-F61AD01C125C}" type="presParOf" srcId="{8CBF0394-AA3C-4419-909D-D73B59E76BED}" destId="{4B383439-60F0-4BBC-8B54-D9E3A0AA7A6B}" srcOrd="0" destOrd="0" presId="urn:microsoft.com/office/officeart/2005/8/layout/default"/>
    <dgm:cxn modelId="{EE84FA8E-62AC-4FEB-883E-0A543EAB98A3}" type="presParOf" srcId="{8CBF0394-AA3C-4419-909D-D73B59E76BED}" destId="{047DB0A4-8FEB-4FEA-AC74-0AD9DC45692A}" srcOrd="1" destOrd="0" presId="urn:microsoft.com/office/officeart/2005/8/layout/default"/>
    <dgm:cxn modelId="{B8376A6E-617E-4B84-87CB-7DB3DB4722EC}" type="presParOf" srcId="{8CBF0394-AA3C-4419-909D-D73B59E76BED}" destId="{DF7234FF-F43F-49D1-82DB-0DE63AE54D02}" srcOrd="2" destOrd="0" presId="urn:microsoft.com/office/officeart/2005/8/layout/default"/>
    <dgm:cxn modelId="{ECD9851C-D704-42B2-A921-A4D451F45D8E}" type="presParOf" srcId="{8CBF0394-AA3C-4419-909D-D73B59E76BED}" destId="{10CA5442-FD22-447E-9AA1-C1090A61376B}" srcOrd="3" destOrd="0" presId="urn:microsoft.com/office/officeart/2005/8/layout/default"/>
    <dgm:cxn modelId="{AEA1930F-FB56-4CEC-BA59-5B68AB49CB0E}" type="presParOf" srcId="{8CBF0394-AA3C-4419-909D-D73B59E76BED}" destId="{54E225CE-D05D-4B3A-9BCA-7A074081D269}" srcOrd="4" destOrd="0" presId="urn:microsoft.com/office/officeart/2005/8/layout/default"/>
    <dgm:cxn modelId="{0F37896C-80C8-41F9-897D-F57641BA49AD}" type="presParOf" srcId="{8CBF0394-AA3C-4419-909D-D73B59E76BED}" destId="{90F751BA-EBBB-443E-8015-FBBA681EA6C1}" srcOrd="5" destOrd="0" presId="urn:microsoft.com/office/officeart/2005/8/layout/default"/>
    <dgm:cxn modelId="{B7DC81B8-1455-4F3A-AB6F-6B2E627D8A6B}" type="presParOf" srcId="{8CBF0394-AA3C-4419-909D-D73B59E76BED}" destId="{1EDA9CAC-3A1A-4F3F-B746-A33D7B000B3E}" srcOrd="6" destOrd="0" presId="urn:microsoft.com/office/officeart/2005/8/layout/default"/>
    <dgm:cxn modelId="{0B3926AC-2908-499D-AE9D-74321CF78FEF}" type="presParOf" srcId="{8CBF0394-AA3C-4419-909D-D73B59E76BED}" destId="{DB2BA286-FCEA-41F4-896B-CF88A9D0FEA1}" srcOrd="7" destOrd="0" presId="urn:microsoft.com/office/officeart/2005/8/layout/default"/>
    <dgm:cxn modelId="{6616B42A-21C5-49AC-9C53-9FD295F23197}" type="presParOf" srcId="{8CBF0394-AA3C-4419-909D-D73B59E76BED}" destId="{C5AE66E4-AE3F-48CE-94CD-B7A5FCF26C87}" srcOrd="8" destOrd="0" presId="urn:microsoft.com/office/officeart/2005/8/layout/default"/>
    <dgm:cxn modelId="{716BF20C-B05D-4A25-AADE-D3FACFE40EB5}" type="presParOf" srcId="{8CBF0394-AA3C-4419-909D-D73B59E76BED}" destId="{D1B1DB6E-8E46-43A6-A7EB-E14843098048}" srcOrd="9" destOrd="0" presId="urn:microsoft.com/office/officeart/2005/8/layout/default"/>
    <dgm:cxn modelId="{2A06B711-4242-45B3-9BA9-8F98729F1C0C}" type="presParOf" srcId="{8CBF0394-AA3C-4419-909D-D73B59E76BED}" destId="{01828E29-A446-4561-95BB-0A028C4FE367}" srcOrd="10" destOrd="0" presId="urn:microsoft.com/office/officeart/2005/8/layout/default"/>
    <dgm:cxn modelId="{7BAEABBB-CE83-4F4A-9592-36C71109AD78}" type="presParOf" srcId="{8CBF0394-AA3C-4419-909D-D73B59E76BED}" destId="{AEDD44E9-EC03-4B67-9EAD-4AC2A1FB9004}" srcOrd="11" destOrd="0" presId="urn:microsoft.com/office/officeart/2005/8/layout/default"/>
    <dgm:cxn modelId="{39914EED-9432-4C0E-9AFD-DDE5E785D931}" type="presParOf" srcId="{8CBF0394-AA3C-4419-909D-D73B59E76BED}" destId="{D13B4201-F0A7-4195-AAC5-60B14991F2FC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383439-60F0-4BBC-8B54-D9E3A0AA7A6B}">
      <dsp:nvSpPr>
        <dsp:cNvPr id="0" name=""/>
        <dsp:cNvSpPr/>
      </dsp:nvSpPr>
      <dsp:spPr>
        <a:xfrm>
          <a:off x="1245843" y="1076"/>
          <a:ext cx="2588491" cy="155309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u="sng" kern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Algorithm production </a:t>
          </a:r>
          <a:r>
            <a:rPr lang="en-US" sz="2000" u="none" kern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implemented as </a:t>
          </a:r>
          <a:r>
            <a:rPr lang="en-US" sz="2000" kern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Standard, Provisional, Test or Special</a:t>
          </a:r>
          <a:endParaRPr lang="en-US" sz="2000" kern="1200" dirty="0"/>
        </a:p>
      </dsp:txBody>
      <dsp:txXfrm>
        <a:off x="1245843" y="1076"/>
        <a:ext cx="2588491" cy="1553095"/>
      </dsp:txXfrm>
    </dsp:sp>
    <dsp:sp modelId="{DF7234FF-F43F-49D1-82DB-0DE63AE54D02}">
      <dsp:nvSpPr>
        <dsp:cNvPr id="0" name=""/>
        <dsp:cNvSpPr/>
      </dsp:nvSpPr>
      <dsp:spPr>
        <a:xfrm>
          <a:off x="4093184" y="1076"/>
          <a:ext cx="2588491" cy="1553095"/>
        </a:xfrm>
        <a:prstGeom prst="rect">
          <a:avLst/>
        </a:prstGeom>
        <a:solidFill>
          <a:schemeClr val="accent5">
            <a:hueOff val="-2336550"/>
            <a:satOff val="3435"/>
            <a:lumOff val="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u="sng" kern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</a:t>
          </a:r>
          <a:r>
            <a:rPr lang="en-US" sz="2000" u="sng" kern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lgorithm d</a:t>
          </a:r>
          <a:r>
            <a:rPr lang="en-US" sz="2000" u="sng" kern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ocumentation </a:t>
          </a:r>
          <a:r>
            <a:rPr lang="en-US" sz="2000" kern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to be available online</a:t>
          </a:r>
        </a:p>
      </dsp:txBody>
      <dsp:txXfrm>
        <a:off x="4093184" y="1076"/>
        <a:ext cx="2588491" cy="1553095"/>
      </dsp:txXfrm>
    </dsp:sp>
    <dsp:sp modelId="{54E225CE-D05D-4B3A-9BCA-7A074081D269}">
      <dsp:nvSpPr>
        <dsp:cNvPr id="0" name=""/>
        <dsp:cNvSpPr/>
      </dsp:nvSpPr>
      <dsp:spPr>
        <a:xfrm>
          <a:off x="6940525" y="1076"/>
          <a:ext cx="2588491" cy="1553095"/>
        </a:xfrm>
        <a:prstGeom prst="rect">
          <a:avLst/>
        </a:prstGeom>
        <a:solidFill>
          <a:schemeClr val="accent5">
            <a:hueOff val="-4673100"/>
            <a:satOff val="6871"/>
            <a:lumOff val="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u="sng" kern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Algorithm implementation</a:t>
          </a:r>
          <a:r>
            <a:rPr lang="en-US" sz="2000" u="none" kern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with project team</a:t>
          </a:r>
          <a:endParaRPr lang="en-US" sz="2000" kern="1200" dirty="0" smtClean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6940525" y="1076"/>
        <a:ext cx="2588491" cy="1553095"/>
      </dsp:txXfrm>
    </dsp:sp>
    <dsp:sp modelId="{1EDA9CAC-3A1A-4F3F-B746-A33D7B000B3E}">
      <dsp:nvSpPr>
        <dsp:cNvPr id="0" name=""/>
        <dsp:cNvSpPr/>
      </dsp:nvSpPr>
      <dsp:spPr>
        <a:xfrm>
          <a:off x="1853828" y="1773385"/>
          <a:ext cx="2588491" cy="1553095"/>
        </a:xfrm>
        <a:prstGeom prst="rect">
          <a:avLst/>
        </a:prstGeom>
        <a:solidFill>
          <a:schemeClr val="accent5">
            <a:hueOff val="-7009649"/>
            <a:satOff val="10306"/>
            <a:lumOff val="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u="sng" kern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Algorithm performance </a:t>
          </a:r>
          <a:r>
            <a:rPr lang="en-US" sz="2000" kern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including propagation of </a:t>
          </a:r>
          <a:r>
            <a:rPr lang="en-US" sz="2000" u="sng" kern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system-level uncertainties</a:t>
          </a:r>
          <a:r>
            <a:rPr lang="en-US" sz="2000" kern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. </a:t>
          </a:r>
        </a:p>
      </dsp:txBody>
      <dsp:txXfrm>
        <a:off x="1853828" y="1773385"/>
        <a:ext cx="2588491" cy="1553095"/>
      </dsp:txXfrm>
    </dsp:sp>
    <dsp:sp modelId="{C5AE66E4-AE3F-48CE-94CD-B7A5FCF26C87}">
      <dsp:nvSpPr>
        <dsp:cNvPr id="0" name=""/>
        <dsp:cNvSpPr/>
      </dsp:nvSpPr>
      <dsp:spPr>
        <a:xfrm>
          <a:off x="4786874" y="1773385"/>
          <a:ext cx="2588491" cy="1553095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Protocols and strategies for science </a:t>
          </a:r>
          <a:r>
            <a:rPr lang="en-US" sz="2000" u="sng" kern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data product validation</a:t>
          </a:r>
          <a:endParaRPr lang="en-US" sz="2000" kern="1200" dirty="0" smtClean="0"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4786874" y="1773385"/>
        <a:ext cx="2588491" cy="1553095"/>
      </dsp:txXfrm>
    </dsp:sp>
    <dsp:sp modelId="{01828E29-A446-4561-95BB-0A028C4FE367}">
      <dsp:nvSpPr>
        <dsp:cNvPr id="0" name=""/>
        <dsp:cNvSpPr/>
      </dsp:nvSpPr>
      <dsp:spPr>
        <a:xfrm>
          <a:off x="1831515" y="3547641"/>
          <a:ext cx="2588491" cy="1553095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u="sng" kern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Partnerships with end-users </a:t>
          </a:r>
          <a:r>
            <a:rPr lang="en-US" sz="2000" kern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through Early Adopters  Program.</a:t>
          </a:r>
        </a:p>
      </dsp:txBody>
      <dsp:txXfrm>
        <a:off x="1831515" y="3547641"/>
        <a:ext cx="2588491" cy="1553095"/>
      </dsp:txXfrm>
    </dsp:sp>
    <dsp:sp modelId="{D13B4201-F0A7-4195-AAC5-60B14991F2FC}">
      <dsp:nvSpPr>
        <dsp:cNvPr id="0" name=""/>
        <dsp:cNvSpPr/>
      </dsp:nvSpPr>
      <dsp:spPr>
        <a:xfrm>
          <a:off x="4841672" y="3547636"/>
          <a:ext cx="2588491" cy="1553095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u="sng" kern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Communication</a:t>
          </a:r>
          <a:r>
            <a:rPr lang="en-US" sz="2000" kern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to the public with news and updates on PACE research.</a:t>
          </a:r>
          <a:endParaRPr lang="en-US" sz="2000" kern="1200" dirty="0" smtClean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4841672" y="3547636"/>
        <a:ext cx="2588491" cy="15530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B4630D-28AF-4379-BAEE-29BA6218B3E1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CAECF-16D8-424A-AE41-C39C88697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8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B6370-86AA-7344-AFFA-F285B12A0DD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624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Moving beyond the pigments to more direct assessment of phytoplankton cells in the water</a:t>
            </a:r>
          </a:p>
          <a:p>
            <a:r>
              <a:rPr lang="en-US" dirty="0"/>
              <a:t>Now I’ll explain</a:t>
            </a:r>
            <a:r>
              <a:rPr lang="en-US" baseline="0" dirty="0"/>
              <a:t> in more detail the quantitative plankton imagery data I referenced earlier. This data comes from the IFCB instrument, etc.</a:t>
            </a:r>
          </a:p>
          <a:p>
            <a:endParaRPr lang="en-US" baseline="0" dirty="0"/>
          </a:p>
          <a:p>
            <a:r>
              <a:rPr lang="en-US" baseline="0" dirty="0"/>
              <a:t>The imagery data provides both info on cell size, and taxonomic/categorical classification.</a:t>
            </a:r>
          </a:p>
          <a:p>
            <a:endParaRPr lang="en-US" baseline="0" dirty="0"/>
          </a:p>
          <a:p>
            <a:r>
              <a:rPr lang="en-US" baseline="0" dirty="0"/>
              <a:t>size cutoffs can change but for simplicity here showing 7 um as IFCB min </a:t>
            </a:r>
          </a:p>
          <a:p>
            <a:endParaRPr lang="en-US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Helvetica"/>
                <a:cs typeface="Helvetica"/>
              </a:rPr>
              <a:t>http://</a:t>
            </a:r>
            <a:r>
              <a:rPr lang="en-US" sz="800" dirty="0" err="1">
                <a:latin typeface="Helvetica"/>
                <a:cs typeface="Helvetica"/>
              </a:rPr>
              <a:t>www.pnas.org</a:t>
            </a:r>
            <a:r>
              <a:rPr lang="en-US" sz="800" dirty="0">
                <a:latin typeface="Helvetica"/>
                <a:cs typeface="Helvetica"/>
              </a:rPr>
              <a:t>/content/106/26/10400.full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latin typeface="Helvetica"/>
                <a:cs typeface="Helvetica"/>
              </a:rPr>
              <a:t>https://</a:t>
            </a:r>
            <a:r>
              <a:rPr lang="en-US" sz="600" dirty="0" err="1">
                <a:latin typeface="Helvetica"/>
                <a:cs typeface="Helvetica"/>
              </a:rPr>
              <a:t>utex.org</a:t>
            </a:r>
            <a:r>
              <a:rPr lang="en-US" sz="600" dirty="0">
                <a:latin typeface="Helvetica"/>
                <a:cs typeface="Helvetica"/>
              </a:rPr>
              <a:t>/products/utex-l-2973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latin typeface="Helvetica"/>
                <a:cs typeface="Helvetica"/>
              </a:rPr>
              <a:t>http://</a:t>
            </a:r>
            <a:r>
              <a:rPr lang="en-US" sz="600" dirty="0" err="1">
                <a:latin typeface="Helvetica"/>
                <a:cs typeface="Helvetica"/>
              </a:rPr>
              <a:t>www.biomarks.eu</a:t>
            </a:r>
            <a:r>
              <a:rPr lang="en-US" sz="600" dirty="0">
                <a:latin typeface="Helvetica"/>
                <a:cs typeface="Helvetica"/>
              </a:rPr>
              <a:t>/s05808-pelagomonas-calceolata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00" dirty="0">
              <a:latin typeface="Helvetica"/>
              <a:cs typeface="Helvetica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dirty="0">
              <a:latin typeface="Helvetica"/>
              <a:cs typeface="Helvetica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B9B7F0-BD32-1B49-A427-9EBDC44E14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08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Charlotte </a:t>
            </a:r>
            <a:r>
              <a:rPr lang="en-US" dirty="0" err="1"/>
              <a:t>Begouen</a:t>
            </a:r>
            <a:r>
              <a:rPr lang="en-US" dirty="0"/>
              <a:t> </a:t>
            </a:r>
            <a:r>
              <a:rPr lang="en-US" dirty="0" err="1"/>
              <a:t>Demeaux</a:t>
            </a:r>
            <a:r>
              <a:rPr lang="en-US" dirty="0"/>
              <a:t> has worked with me in the past two years and has been very active. She retrieved a large data set of </a:t>
            </a:r>
            <a:r>
              <a:rPr lang="en-US" dirty="0" err="1"/>
              <a:t>Kd</a:t>
            </a:r>
            <a:r>
              <a:rPr lang="en-US" dirty="0"/>
              <a:t> from profiling floats and matched it to six satellites.</a:t>
            </a:r>
          </a:p>
          <a:p>
            <a:r>
              <a:rPr lang="en-US" dirty="0"/>
              <a:t>Profiling floats do not only have the largest available data set of radiometric profile in the ocean, they span a much larger area than any existing dataset and do not suffer from boat shadow.</a:t>
            </a:r>
          </a:p>
          <a:p>
            <a:r>
              <a:rPr lang="en-US" dirty="0"/>
              <a:t>She found all algorithms (</a:t>
            </a:r>
            <a:r>
              <a:rPr lang="en-US" dirty="0" err="1"/>
              <a:t>Lee’et</a:t>
            </a:r>
            <a:r>
              <a:rPr lang="en-US" dirty="0"/>
              <a:t> al., 2005, updated Austin-Mueller </a:t>
            </a:r>
            <a:r>
              <a:rPr lang="en-US" dirty="0" err="1"/>
              <a:t>ane</a:t>
            </a:r>
            <a:r>
              <a:rPr lang="en-US" dirty="0"/>
              <a:t> Neural Network to be biased, particularly so at low values. The reason seem to be that these empirical algorithm did not have very clear when they were tuned (e.g. </a:t>
            </a:r>
            <a:r>
              <a:rPr lang="en-US" dirty="0" err="1"/>
              <a:t>Kd</a:t>
            </a:r>
            <a:r>
              <a:rPr lang="en-US" dirty="0"/>
              <a:t>&lt;0.026m^-1).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78A841-D848-9645-B600-6566CC079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928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8321C2-552D-43E6-9F5E-0DDFDDA038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767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8321C2-552D-43E6-9F5E-0DDFDDA038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446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8321C2-552D-43E6-9F5E-0DDFDDA038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280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analysis to get pigments from </a:t>
            </a:r>
            <a:r>
              <a:rPr lang="en-US" dirty="0" err="1"/>
              <a:t>Rrs</a:t>
            </a:r>
            <a:r>
              <a:rPr lang="en-US" dirty="0"/>
              <a:t> was done with data from several regions across the globe. The appeal</a:t>
            </a:r>
            <a:r>
              <a:rPr lang="en-US" baseline="0" dirty="0"/>
              <a:t> of this is a robust algorithm that can be applied in many places, as is currently done with algorithms to estimate </a:t>
            </a:r>
            <a:r>
              <a:rPr lang="en-US" baseline="0" dirty="0" err="1"/>
              <a:t>chl</a:t>
            </a:r>
            <a:r>
              <a:rPr lang="en-US" baseline="0" dirty="0"/>
              <a:t> from space, and then tuned regionally when necessary/appropriate.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B9B7F0-BD32-1B49-A427-9EBDC44E14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152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06BC1-1969-DD4A-A8E6-5B73A2DB51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6387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BF8E1-F763-F248-AB70-91AEA99F48F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230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17F7C-F569-4629-9070-CAF6B879D302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20E8B-50F0-4664-A80F-3E776F107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524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17F7C-F569-4629-9070-CAF6B879D302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20E8B-50F0-4664-A80F-3E776F107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11882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290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49615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5873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8212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2041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12887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4816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13304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28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17F7C-F569-4629-9070-CAF6B879D302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20E8B-50F0-4664-A80F-3E776F107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34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0"/>
            <a:ext cx="12192000" cy="68567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6149" y="46167"/>
            <a:ext cx="865852" cy="55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07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Line 5"/>
          <p:cNvSpPr>
            <a:spLocks noChangeShapeType="1"/>
          </p:cNvSpPr>
          <p:nvPr userDrawn="1"/>
        </p:nvSpPr>
        <p:spPr bwMode="auto">
          <a:xfrm>
            <a:off x="1219201" y="777875"/>
            <a:ext cx="10155767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584950"/>
            <a:ext cx="2844800" cy="1968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PACESaT 2021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42400" y="6569076"/>
            <a:ext cx="2844800" cy="2127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1B106-9B78-43E7-9216-5A30474DFCE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1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338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5334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84021"/>
            <a:ext cx="10972800" cy="45259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Line 5"/>
          <p:cNvSpPr>
            <a:spLocks noChangeShapeType="1"/>
          </p:cNvSpPr>
          <p:nvPr userDrawn="1"/>
        </p:nvSpPr>
        <p:spPr bwMode="auto">
          <a:xfrm>
            <a:off x="1219201" y="777875"/>
            <a:ext cx="10155767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>
          <a:xfrm>
            <a:off x="192065" y="6553200"/>
            <a:ext cx="2844800" cy="1968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PACESaT 2021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42400" y="6569076"/>
            <a:ext cx="2844800" cy="2127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1B106-9B78-43E7-9216-5A30474DFCE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1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900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606" y="274638"/>
            <a:ext cx="9808789" cy="43091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1"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884975"/>
            <a:ext cx="5080000" cy="506118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04469" y="884975"/>
            <a:ext cx="5080000" cy="506118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Line 5"/>
          <p:cNvSpPr>
            <a:spLocks noChangeShapeType="1"/>
          </p:cNvSpPr>
          <p:nvPr userDrawn="1"/>
        </p:nvSpPr>
        <p:spPr bwMode="auto">
          <a:xfrm>
            <a:off x="1219201" y="777875"/>
            <a:ext cx="10155767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Line 43"/>
          <p:cNvSpPr>
            <a:spLocks noChangeShapeType="1"/>
          </p:cNvSpPr>
          <p:nvPr userDrawn="1"/>
        </p:nvSpPr>
        <p:spPr bwMode="auto">
          <a:xfrm>
            <a:off x="1219200" y="6564313"/>
            <a:ext cx="10176933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584950"/>
            <a:ext cx="2844800" cy="1968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PACESaT 2021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42400" y="6569076"/>
            <a:ext cx="2844800" cy="2127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1B106-9B78-43E7-9216-5A30474DFCE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1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941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1219201" y="777875"/>
            <a:ext cx="10155767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584950"/>
            <a:ext cx="2844800" cy="1968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PACESaT 2021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42400" y="6569076"/>
            <a:ext cx="2844800" cy="2127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1B106-9B78-43E7-9216-5A30474DFCE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1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400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584950"/>
            <a:ext cx="2844800" cy="1968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PACESaT 2021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42400" y="6569076"/>
            <a:ext cx="2844800" cy="2127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1B106-9B78-43E7-9216-5A30474DFCE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1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76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0"/>
            <a:ext cx="12192000" cy="68567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6149" y="46167"/>
            <a:ext cx="865852" cy="55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695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Line 5"/>
          <p:cNvSpPr>
            <a:spLocks noChangeShapeType="1"/>
          </p:cNvSpPr>
          <p:nvPr userDrawn="1"/>
        </p:nvSpPr>
        <p:spPr bwMode="auto">
          <a:xfrm>
            <a:off x="1219201" y="777875"/>
            <a:ext cx="10155767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584950"/>
            <a:ext cx="2844800" cy="1968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PACESaT 2021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42400" y="6569076"/>
            <a:ext cx="2844800" cy="2127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1B106-9B78-43E7-9216-5A30474DFCE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1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213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17F7C-F569-4629-9070-CAF6B879D302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20E8B-50F0-4664-A80F-3E776F107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2162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5334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84021"/>
            <a:ext cx="10972800" cy="45259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Line 5"/>
          <p:cNvSpPr>
            <a:spLocks noChangeShapeType="1"/>
          </p:cNvSpPr>
          <p:nvPr userDrawn="1"/>
        </p:nvSpPr>
        <p:spPr bwMode="auto">
          <a:xfrm>
            <a:off x="1219201" y="777875"/>
            <a:ext cx="10155767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>
          <a:xfrm>
            <a:off x="192065" y="6553200"/>
            <a:ext cx="2844800" cy="1968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PACESaT 2021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42400" y="6569076"/>
            <a:ext cx="2844800" cy="2127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1B106-9B78-43E7-9216-5A30474DFCE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1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390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606" y="274638"/>
            <a:ext cx="9808789" cy="43091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1"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884975"/>
            <a:ext cx="5080000" cy="506118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04469" y="884975"/>
            <a:ext cx="5080000" cy="506118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Line 5"/>
          <p:cNvSpPr>
            <a:spLocks noChangeShapeType="1"/>
          </p:cNvSpPr>
          <p:nvPr userDrawn="1"/>
        </p:nvSpPr>
        <p:spPr bwMode="auto">
          <a:xfrm>
            <a:off x="1219201" y="777875"/>
            <a:ext cx="10155767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Line 43"/>
          <p:cNvSpPr>
            <a:spLocks noChangeShapeType="1"/>
          </p:cNvSpPr>
          <p:nvPr userDrawn="1"/>
        </p:nvSpPr>
        <p:spPr bwMode="auto">
          <a:xfrm>
            <a:off x="1219200" y="6564313"/>
            <a:ext cx="10176933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584950"/>
            <a:ext cx="2844800" cy="1968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PACESaT 2021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42400" y="6569076"/>
            <a:ext cx="2844800" cy="2127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1B106-9B78-43E7-9216-5A30474DFCE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1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723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1219201" y="777875"/>
            <a:ext cx="10155767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584950"/>
            <a:ext cx="2844800" cy="1968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PACESaT 2021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42400" y="6569076"/>
            <a:ext cx="2844800" cy="2127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1B106-9B78-43E7-9216-5A30474DFCE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1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501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584950"/>
            <a:ext cx="2844800" cy="1968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PACESaT 2021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42400" y="6569076"/>
            <a:ext cx="2844800" cy="2127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1B106-9B78-43E7-9216-5A30474DFCE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1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866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84950"/>
            <a:ext cx="3055917" cy="1968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PACESaT 2021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Line 5"/>
          <p:cNvSpPr>
            <a:spLocks noChangeShapeType="1"/>
          </p:cNvSpPr>
          <p:nvPr userDrawn="1"/>
        </p:nvSpPr>
        <p:spPr bwMode="auto">
          <a:xfrm>
            <a:off x="1219202" y="777875"/>
            <a:ext cx="10155767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Line 43"/>
          <p:cNvSpPr>
            <a:spLocks noChangeShapeType="1"/>
          </p:cNvSpPr>
          <p:nvPr userDrawn="1"/>
        </p:nvSpPr>
        <p:spPr bwMode="auto">
          <a:xfrm>
            <a:off x="1219200" y="6564313"/>
            <a:ext cx="10176933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3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75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433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85905-40A5-4484-AF7A-4932BA7C4E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D9369-E819-4067-92B8-CB936FAC52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1914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85905-40A5-4484-AF7A-4932BA7C4E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PACE Science Team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Dierssen and Remer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21804" b="-6073"/>
          <a:stretch/>
        </p:blipFill>
        <p:spPr>
          <a:xfrm>
            <a:off x="3717999" y="1357752"/>
            <a:ext cx="8315001" cy="1293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68563" y="147410"/>
            <a:ext cx="1164437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09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85905-40A5-4484-AF7A-4932BA7C4E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D9369-E819-4067-92B8-CB936FAC52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5113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85905-40A5-4484-AF7A-4932BA7C4E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D9369-E819-4067-92B8-CB936FAC52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2482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85905-40A5-4484-AF7A-4932BA7C4E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D9369-E819-4067-92B8-CB936FAC52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593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17F7C-F569-4629-9070-CAF6B879D302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20E8B-50F0-4664-A80F-3E776F107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7440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85905-40A5-4484-AF7A-4932BA7C4E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D9369-E819-4067-92B8-CB936FAC52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553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85905-40A5-4484-AF7A-4932BA7C4E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D9369-E819-4067-92B8-CB936FAC52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85905-40A5-4484-AF7A-4932BA7C4E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PACE Science Team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Dierssen and Remer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0941" y="230188"/>
            <a:ext cx="1125718" cy="83876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21804" b="-6073"/>
          <a:stretch/>
        </p:blipFill>
        <p:spPr>
          <a:xfrm>
            <a:off x="1282664" y="6227015"/>
            <a:ext cx="8315001" cy="12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1374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85905-40A5-4484-AF7A-4932BA7C4E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D9369-E819-4067-92B8-CB936FAC52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9962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85905-40A5-4484-AF7A-4932BA7C4E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D9369-E819-4067-92B8-CB936FAC52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4665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85905-40A5-4484-AF7A-4932BA7C4E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D9369-E819-4067-92B8-CB936FAC52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8441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85905-40A5-4484-AF7A-4932BA7C4E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D9369-E819-4067-92B8-CB936FAC52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3909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0"/>
            <a:ext cx="12192000" cy="68567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5134" y="46169"/>
            <a:ext cx="676868" cy="554873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63084" y="4829417"/>
            <a:ext cx="10363200" cy="1362075"/>
          </a:xfrm>
        </p:spPr>
        <p:txBody>
          <a:bodyPr anchor="t">
            <a:normAutofit/>
          </a:bodyPr>
          <a:lstStyle>
            <a:lvl1pPr algn="l">
              <a:defRPr sz="2400" b="1" cap="all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962851" y="787827"/>
            <a:ext cx="6363299" cy="1500187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0"/>
          </p:nvPr>
        </p:nvSpPr>
        <p:spPr>
          <a:xfrm>
            <a:off x="4962850" y="2325127"/>
            <a:ext cx="6363299" cy="1500187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8808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84950"/>
            <a:ext cx="3055917" cy="1968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PACE KDP C August 15, 2019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Line 5"/>
          <p:cNvSpPr>
            <a:spLocks noChangeShapeType="1"/>
          </p:cNvSpPr>
          <p:nvPr userDrawn="1"/>
        </p:nvSpPr>
        <p:spPr bwMode="auto">
          <a:xfrm>
            <a:off x="1219202" y="777875"/>
            <a:ext cx="10155767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Line 43"/>
          <p:cNvSpPr>
            <a:spLocks noChangeShapeType="1"/>
          </p:cNvSpPr>
          <p:nvPr userDrawn="1"/>
        </p:nvSpPr>
        <p:spPr bwMode="auto">
          <a:xfrm>
            <a:off x="1219200" y="6564313"/>
            <a:ext cx="10176933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3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75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PACE KDP-C Review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1227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533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84023"/>
            <a:ext cx="10972800" cy="4525963"/>
          </a:xfrm>
        </p:spPr>
        <p:txBody>
          <a:bodyPr>
            <a:normAutofit/>
          </a:bodyPr>
          <a:lstStyle>
            <a:lvl1pPr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3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3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84950"/>
            <a:ext cx="2844800" cy="1968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PACE KDP C August 15, 2019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Line 43"/>
          <p:cNvSpPr>
            <a:spLocks noChangeShapeType="1"/>
          </p:cNvSpPr>
          <p:nvPr userDrawn="1"/>
        </p:nvSpPr>
        <p:spPr bwMode="auto">
          <a:xfrm>
            <a:off x="1219200" y="6564313"/>
            <a:ext cx="10176933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Line 5"/>
          <p:cNvSpPr>
            <a:spLocks noChangeShapeType="1"/>
          </p:cNvSpPr>
          <p:nvPr userDrawn="1"/>
        </p:nvSpPr>
        <p:spPr bwMode="auto">
          <a:xfrm>
            <a:off x="1219202" y="777875"/>
            <a:ext cx="10155767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3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75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PACE KDP-C Review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497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>
            <a:normAutofit/>
          </a:bodyPr>
          <a:lstStyle>
            <a:lvl1pPr algn="l">
              <a:defRPr sz="24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84950"/>
            <a:ext cx="2844800" cy="1968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PACE KDP C August 15, 2019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Line 5"/>
          <p:cNvSpPr>
            <a:spLocks noChangeShapeType="1"/>
          </p:cNvSpPr>
          <p:nvPr userDrawn="1"/>
        </p:nvSpPr>
        <p:spPr bwMode="auto">
          <a:xfrm>
            <a:off x="1219202" y="777875"/>
            <a:ext cx="10155767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Line 43"/>
          <p:cNvSpPr>
            <a:spLocks noChangeShapeType="1"/>
          </p:cNvSpPr>
          <p:nvPr userDrawn="1"/>
        </p:nvSpPr>
        <p:spPr bwMode="auto">
          <a:xfrm>
            <a:off x="1219200" y="6564313"/>
            <a:ext cx="10176933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3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75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PACE KDP-C Review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143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17F7C-F569-4629-9070-CAF6B879D302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20E8B-50F0-4664-A80F-3E776F107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5414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584950"/>
            <a:ext cx="2844800" cy="1968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PACE KDP C August 15, 2019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Line 43"/>
          <p:cNvSpPr>
            <a:spLocks noChangeShapeType="1"/>
          </p:cNvSpPr>
          <p:nvPr userDrawn="1"/>
        </p:nvSpPr>
        <p:spPr bwMode="auto">
          <a:xfrm>
            <a:off x="1219200" y="6564313"/>
            <a:ext cx="10176933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1219202" y="777875"/>
            <a:ext cx="10155767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3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75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PACE KDP-C Review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2088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584950"/>
            <a:ext cx="2844800" cy="1968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PACE KDP C August 15, 2019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3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75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PACE KDP-C Review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9815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0"/>
            <a:ext cx="12192000" cy="68567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0212" y="228605"/>
            <a:ext cx="649389" cy="55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48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85905-40A5-4484-AF7A-4932BA7C4E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D9369-E819-4067-92B8-CB936FAC52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0637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85905-40A5-4484-AF7A-4932BA7C4E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PACE Science Team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Dierssen and Remer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21804" b="-6073"/>
          <a:stretch/>
        </p:blipFill>
        <p:spPr>
          <a:xfrm>
            <a:off x="3717999" y="1357752"/>
            <a:ext cx="8315001" cy="1293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68563" y="147410"/>
            <a:ext cx="1164437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0294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85905-40A5-4484-AF7A-4932BA7C4E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D9369-E819-4067-92B8-CB936FAC52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9180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85905-40A5-4484-AF7A-4932BA7C4E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D9369-E819-4067-92B8-CB936FAC52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3669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85905-40A5-4484-AF7A-4932BA7C4E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D9369-E819-4067-92B8-CB936FAC52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517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85905-40A5-4484-AF7A-4932BA7C4E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D9369-E819-4067-92B8-CB936FAC52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0939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85905-40A5-4484-AF7A-4932BA7C4E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D9369-E819-4067-92B8-CB936FAC52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85905-40A5-4484-AF7A-4932BA7C4E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PACE Science Team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Dierssen and Remer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0941" y="230188"/>
            <a:ext cx="1125718" cy="83876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21804" b="-6073"/>
          <a:stretch/>
        </p:blipFill>
        <p:spPr>
          <a:xfrm>
            <a:off x="1282664" y="6227015"/>
            <a:ext cx="8315001" cy="12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708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17F7C-F569-4629-9070-CAF6B879D302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20E8B-50F0-4664-A80F-3E776F107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370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85905-40A5-4484-AF7A-4932BA7C4E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D9369-E819-4067-92B8-CB936FAC52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5089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85905-40A5-4484-AF7A-4932BA7C4E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D9369-E819-4067-92B8-CB936FAC52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4701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85905-40A5-4484-AF7A-4932BA7C4E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D9369-E819-4067-92B8-CB936FAC52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1937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85905-40A5-4484-AF7A-4932BA7C4E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D9369-E819-4067-92B8-CB936FAC52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0556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85905-40A5-4484-AF7A-4932BA7C4E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D9369-E819-4067-92B8-CB936FAC52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7175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85905-40A5-4484-AF7A-4932BA7C4E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PACE Science Team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Dierssen and Remer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21804" b="-6073"/>
          <a:stretch/>
        </p:blipFill>
        <p:spPr>
          <a:xfrm>
            <a:off x="3717999" y="1357752"/>
            <a:ext cx="8315001" cy="1293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68563" y="147410"/>
            <a:ext cx="1164437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830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85905-40A5-4484-AF7A-4932BA7C4E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D9369-E819-4067-92B8-CB936FAC52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0596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85905-40A5-4484-AF7A-4932BA7C4E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D9369-E819-4067-92B8-CB936FAC52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0702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85905-40A5-4484-AF7A-4932BA7C4E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D9369-E819-4067-92B8-CB936FAC52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6638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85905-40A5-4484-AF7A-4932BA7C4E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D9369-E819-4067-92B8-CB936FAC52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069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17F7C-F569-4629-9070-CAF6B879D302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20E8B-50F0-4664-A80F-3E776F107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9523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85905-40A5-4484-AF7A-4932BA7C4E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D9369-E819-4067-92B8-CB936FAC52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85905-40A5-4484-AF7A-4932BA7C4E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PACE Science Team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Dierssen and Remer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0941" y="230188"/>
            <a:ext cx="1125718" cy="83876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21804" b="-6073"/>
          <a:stretch/>
        </p:blipFill>
        <p:spPr>
          <a:xfrm>
            <a:off x="1282664" y="6227015"/>
            <a:ext cx="8315001" cy="12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182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85905-40A5-4484-AF7A-4932BA7C4E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D9369-E819-4067-92B8-CB936FAC52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9542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85905-40A5-4484-AF7A-4932BA7C4E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D9369-E819-4067-92B8-CB936FAC52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3611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85905-40A5-4484-AF7A-4932BA7C4E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D9369-E819-4067-92B8-CB936FAC52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1394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85905-40A5-4484-AF7A-4932BA7C4E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D9369-E819-4067-92B8-CB936FAC52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3823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8B233-9BFA-CC4A-A985-5929FAFEF5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65E49-3285-AB44-980C-E696A198E7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68AFB-B1DB-BE40-8678-9E1CCD51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ADA654-0799-6440-ABCF-5C43DD3FD5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D1199-BEF3-BC47-A605-53ECA54DB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ECF8D-74EA-5346-A84C-18083D537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88D4B-AB22-DE47-9DB5-1355B156C1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3394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B9277-F950-B846-B9DA-1DBBC5AA8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B4B3E-DF09-9A42-BC8F-F666742C6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BA84D-682C-4A40-8A8A-D0C41051B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ADA654-0799-6440-ABCF-5C43DD3FD5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9DB98-0E1F-DA40-982C-A189BDA29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76BDB-A5B1-114F-9DA8-F9E52D7D2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88D4B-AB22-DE47-9DB5-1355B156C1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551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FCA64-3508-A345-B304-1AB5C5983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ABB4DF-6D79-E24B-8172-DB674AC13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E13DDA-6EA4-5443-BE20-E1190CF33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ADA654-0799-6440-ABCF-5C43DD3FD5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243F80-A687-1C4C-A799-20D41C085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3801B-043F-8A48-9F42-C8CC1A5D8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88D4B-AB22-DE47-9DB5-1355B156C1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0549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92571-A6EA-2D4A-85E0-EE0DD00AB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68EEC-C74F-5544-AA12-1107CFA763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0D90A3-20DD-7145-8705-CB8E2477C7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54470-CD69-7D43-8416-91859254F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ADA654-0799-6440-ABCF-5C43DD3FD5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C1B9C9-BEB2-6B48-A725-591EBBCC1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10E3AA-97B4-BF40-9BBA-90C697531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88D4B-AB22-DE47-9DB5-1355B156C1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7784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D031F-210F-1646-BA9A-7F8BCB8ED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05E8E6-496E-6A4E-B86B-0D9DBF3A5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4C42BF-00CF-B74C-9864-3D9364CD54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19DCB3-BD6B-FC4E-8985-54D309575F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8AFA37-F0A1-F447-A5D3-EEE25E5403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60A314-FFC7-7743-90AA-B176385D8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ADA654-0799-6440-ABCF-5C43DD3FD5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972C06-7CC4-7943-AF28-004BC1C59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58AA28-712D-9145-8FFE-5A4D08AB0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88D4B-AB22-DE47-9DB5-1355B156C1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694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17F7C-F569-4629-9070-CAF6B879D302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20E8B-50F0-4664-A80F-3E776F107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122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6F77E-76D5-424A-BA51-B82A301A0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CE00DD-F360-5A4A-8692-EC5F2DD2D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ADA654-0799-6440-ABCF-5C43DD3FD5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2B4B7F-C0D6-D34B-BA57-E2F59CA05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D97EA0-4391-6B4E-8AF8-15F8505A6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88D4B-AB22-DE47-9DB5-1355B156C1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1442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C30FEF-6A93-C940-B2CE-6509B5F0D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ADA654-0799-6440-ABCF-5C43DD3FD5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6E20B1-086D-FA4A-8450-E03075403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D46AC0-E63C-084F-935A-0523C021A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88D4B-AB22-DE47-9DB5-1355B156C1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4842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21E7F-BAA8-F442-93FB-2F7F693B3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8149D-5FAC-994E-A8EA-02E5FFD31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80B462-A833-F448-BF9C-85440FF010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8FDFB1-B29D-1349-A35C-9F721DCFE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ADA654-0799-6440-ABCF-5C43DD3FD5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03038C-8590-9847-ABA5-B12D176AE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3CCB35-A401-D94A-AFDF-DAFBD27D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88D4B-AB22-DE47-9DB5-1355B156C1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4536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73463-228D-FD43-BBDD-79EF61DF3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FE18B-7BB3-8644-BE30-FFABBC5BE8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73E4EC-AEB1-0047-94D4-3C444AE990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B5C194-535F-DA4A-9FC6-CB5F458BD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ADA654-0799-6440-ABCF-5C43DD3FD5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7E5D3-BE41-6341-9680-71C01BF48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224B01-974F-6C4F-B560-FB4AD9871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88D4B-AB22-DE47-9DB5-1355B156C1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6543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EB121-37A7-954B-BCEA-AA016CDC1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E4C413-885B-D44E-9E12-C7083E2FF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FD403-B37E-1C4E-BCC8-E2EB2A877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ADA654-0799-6440-ABCF-5C43DD3FD5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432F6-6F4F-A047-9BDE-945E84BDA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B8661-2A25-F04A-8F68-8368176B3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88D4B-AB22-DE47-9DB5-1355B156C1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532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7A8828-9CE4-8D4B-9343-BD4BAEE43C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BC2C75-52F8-F84A-BEC1-F2EFF7463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83F74-EF33-D545-B0B2-06BCC340D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ADA654-0799-6440-ABCF-5C43DD3FD5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C3F04-305A-3044-B792-C0779161E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0AE1CC-7016-DA43-B8F5-AFDFB3B54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88D4B-AB22-DE47-9DB5-1355B156C1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5538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90C2E-60F4-964E-BD70-ED039BF96721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540C-3D20-C94E-9532-5FFE7F167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137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90C2E-60F4-964E-BD70-ED039BF96721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540C-3D20-C94E-9532-5FFE7F167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4905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90C2E-60F4-964E-BD70-ED039BF96721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540C-3D20-C94E-9532-5FFE7F167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319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90C2E-60F4-964E-BD70-ED039BF96721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540C-3D20-C94E-9532-5FFE7F167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793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17F7C-F569-4629-9070-CAF6B879D302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20E8B-50F0-4664-A80F-3E776F107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473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90C2E-60F4-964E-BD70-ED039BF96721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540C-3D20-C94E-9532-5FFE7F167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3799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90C2E-60F4-964E-BD70-ED039BF96721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540C-3D20-C94E-9532-5FFE7F167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8219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90C2E-60F4-964E-BD70-ED039BF96721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540C-3D20-C94E-9532-5FFE7F167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976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90C2E-60F4-964E-BD70-ED039BF96721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540C-3D20-C94E-9532-5FFE7F167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2423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90C2E-60F4-964E-BD70-ED039BF96721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540C-3D20-C94E-9532-5FFE7F167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097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90C2E-60F4-964E-BD70-ED039BF96721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540C-3D20-C94E-9532-5FFE7F167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7490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90C2E-60F4-964E-BD70-ED039BF96721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540C-3D20-C94E-9532-5FFE7F167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875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3720005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2496400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25715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17F7C-F569-4629-9070-CAF6B879D302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20E8B-50F0-4664-A80F-3E776F107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8955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5/6/2023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76778412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5/6/2023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965271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5/6/2023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9750482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5/6/2023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31831995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5/6/2023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05942830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5/6/2023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15721366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56711939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06741321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79766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24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17F7C-F569-4629-9070-CAF6B879D302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20E8B-50F0-4664-A80F-3E776F107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5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5/6/2023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851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47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881744"/>
            <a:ext cx="10972800" cy="5244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2400" y="6569076"/>
            <a:ext cx="2844800" cy="212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7058A-810B-4EBD-8FDF-04ECCAA2004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Line 43"/>
          <p:cNvSpPr>
            <a:spLocks noChangeShapeType="1"/>
          </p:cNvSpPr>
          <p:nvPr userDrawn="1"/>
        </p:nvSpPr>
        <p:spPr bwMode="auto">
          <a:xfrm>
            <a:off x="1219200" y="6564313"/>
            <a:ext cx="10176933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1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53200"/>
            <a:ext cx="3008416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PACESaT 2021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94539" y="114301"/>
            <a:ext cx="77824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056"/>
            <a:ext cx="856860" cy="64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82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25"/>
        </a:spcAft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881744"/>
            <a:ext cx="10972800" cy="5244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2400" y="6569076"/>
            <a:ext cx="2844800" cy="212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7058A-810B-4EBD-8FDF-04ECCAA2004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Line 43"/>
          <p:cNvSpPr>
            <a:spLocks noChangeShapeType="1"/>
          </p:cNvSpPr>
          <p:nvPr userDrawn="1"/>
        </p:nvSpPr>
        <p:spPr bwMode="auto">
          <a:xfrm>
            <a:off x="1219200" y="6564313"/>
            <a:ext cx="10176933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1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53200"/>
            <a:ext cx="3008416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PACESaT 2021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294539" y="114301"/>
            <a:ext cx="77824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056"/>
            <a:ext cx="856860" cy="64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040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25"/>
        </a:spcAft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85905-40A5-4484-AF7A-4932BA7C4E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PACE Science Team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Dierssen and Remer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0941" y="230188"/>
            <a:ext cx="1125718" cy="83876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21804" b="-6073"/>
          <a:stretch/>
        </p:blipFill>
        <p:spPr>
          <a:xfrm>
            <a:off x="3717999" y="1357752"/>
            <a:ext cx="8315001" cy="12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539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881744"/>
            <a:ext cx="10972800" cy="5244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Line 43"/>
          <p:cNvSpPr>
            <a:spLocks noChangeShapeType="1"/>
          </p:cNvSpPr>
          <p:nvPr/>
        </p:nvSpPr>
        <p:spPr bwMode="auto">
          <a:xfrm>
            <a:off x="1219200" y="6564313"/>
            <a:ext cx="10176933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3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75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PACE KDP-C Review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53200"/>
            <a:ext cx="3008416" cy="304800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PACE KDP C August 15, 2019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96133" y="114301"/>
            <a:ext cx="67665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5058"/>
            <a:ext cx="856860" cy="642645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0706100" y="6572250"/>
            <a:ext cx="1117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9C4F33-5202-4605-BBB4-1B1626B5CB45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839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21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57175" indent="-257175" algn="l" defTabSz="685800" rtl="0" eaLnBrk="1" latinLnBrk="0" hangingPunct="1">
        <a:spcBef>
          <a:spcPts val="0"/>
        </a:spcBef>
        <a:spcAft>
          <a:spcPts val="19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85905-40A5-4484-AF7A-4932BA7C4E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PACE Science Team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Dierssen and Remer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0941" y="230188"/>
            <a:ext cx="1125718" cy="83876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21804" b="-6073"/>
          <a:stretch/>
        </p:blipFill>
        <p:spPr>
          <a:xfrm>
            <a:off x="3717999" y="1357752"/>
            <a:ext cx="8315001" cy="12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13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85905-40A5-4484-AF7A-4932BA7C4E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PACE Science Team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Dierssen and Remer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0941" y="230188"/>
            <a:ext cx="1125718" cy="83876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21804" b="-6073"/>
          <a:stretch/>
        </p:blipFill>
        <p:spPr>
          <a:xfrm>
            <a:off x="3717999" y="1357752"/>
            <a:ext cx="8315001" cy="12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6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ADEF2A-7938-B944-AC30-6AC4869AB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BF32E7-7593-2843-BD48-48DE08969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94D48-B6AC-8B47-BD1F-2203CA74EA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ADA654-0799-6440-ABCF-5C43DD3FD5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3217A-D50A-7D41-AAD1-A3BA4B5E14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D802E-D03B-4F40-B286-98CE1E5A59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88D4B-AB22-DE47-9DB5-1355B156C1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788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90C2E-60F4-964E-BD70-ED039BF96721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B540C-3D20-C94E-9532-5FFE7F167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460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pacesat.marinesciences.uconn.edu/index.php?gf-download=2021%2F09%2FShuchman_PACE.mp4&amp;form-id=1&amp;field-id=3&amp;hash=f28b878c7bccdd66c05e8eeb27711f4dba9c6c896942a0bfc46177bdeea3997b" TargetMode="External"/><Relationship Id="rId3" Type="http://schemas.openxmlformats.org/officeDocument/2006/relationships/hyperlink" Target="https://pacesat.marinesciences.uconn.edu/index.php?gf-download=2021%2F09%2FZhai_PACE_ScienceTeam_2021.pptx&amp;form-id=1&amp;field-id=3&amp;hash=104868abcc5832b658fe8a674aa36d966c0752d9278181f7e5a18acd53799b33" TargetMode="External"/><Relationship Id="rId7" Type="http://schemas.openxmlformats.org/officeDocument/2006/relationships/hyperlink" Target="https://pacesat.marinesciences.uconn.edu/index.php?gf-download=2021%2F09%2FStamnes-PACE-MAPP-STM-2021-v7.pptx&amp;form-id=1&amp;field-id=3&amp;hash=ef8bf2b3abf773139aa2700a9490e8b7a180f2c7b86b501206af8986d36d9405" TargetMode="External"/><Relationship Id="rId12" Type="http://schemas.openxmlformats.org/officeDocument/2006/relationships/hyperlink" Target="https://pacesat.marinesciences.uconn.edu/index.php?gf-download=2021%2F09%2FSiegel_PACE_Pres_092221.pptx&amp;form-id=1&amp;field-id=3&amp;hash=35210e687d593816111f6b8c48fb007d53c21f585e880eab5287af635ee8e2f2" TargetMode="External"/><Relationship Id="rId2" Type="http://schemas.openxmlformats.org/officeDocument/2006/relationships/hyperlink" Target="https://pacesat.marinesciences.uconn.edu/index.php?gf-download=2021%2F09%2Fremer_PACESAT_meeting_Oct2021_audio_v2.pptx&amp;form-id=1&amp;field-id=3&amp;hash=a818e23ab952d0b6db8b35a8507fd55b2c601fdeba58566a2932c4ca3b5dd162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pacesat.marinesciences.uconn.edu/index.php?gf-download=2021%2F09%2FStramski_PACE-SAT-Mtg_October-2021.pptx&amp;form-id=1&amp;field-id=3&amp;hash=3f0fe94ecd98c4940f7a7c24184e3f07f735e4b16274612d9d401ebacaed7da0" TargetMode="External"/><Relationship Id="rId11" Type="http://schemas.openxmlformats.org/officeDocument/2006/relationships/hyperlink" Target="https://pacesat.marinesciences.uconn.edu/index.php?gf-download=2021%2F09%2FPACE_Chowdhary_summary_total.pptx&amp;form-id=1&amp;field-id=3&amp;hash=5b8ee4ec256da2c8c23cce013a93a30af26bd3d12dc23900e69093ba76dd8e37" TargetMode="External"/><Relationship Id="rId5" Type="http://schemas.openxmlformats.org/officeDocument/2006/relationships/hyperlink" Target="https://pacesat.marinesciences.uconn.edu/index.php?gf-download=2021%2F09%2FFastMAPOL_PACE_SAT_meeting2021_Gao_v2_audio.pptx&amp;form-id=1&amp;field-id=3&amp;hash=ff488cc1082fe0b5dbed3a269495606fbe13f07065a1cf85f2d0c0f296c85b18" TargetMode="External"/><Relationship Id="rId10" Type="http://schemas.openxmlformats.org/officeDocument/2006/relationships/hyperlink" Target="https://pacesat.marinesciences.uconn.edu/index.php?gf-download=2021%2F09%2FChi-factor-BRDF-OCI-202110.pptx&amp;form-id=1&amp;field-id=3&amp;hash=446d67dda4278cbe9f57706d42ee98be577e0908a8557a7679e6ecedb3e24eda" TargetMode="External"/><Relationship Id="rId4" Type="http://schemas.openxmlformats.org/officeDocument/2006/relationships/hyperlink" Target="https://pacesat.marinesciences.uconn.edu/index.php?gf-download=2021%2F09%2FOttaviani_SATM21.pptx&amp;form-id=1&amp;field-id=3&amp;hash=8acf205c7514f1226edaedbb8cf99928c54ec43a907fe475c4ee12dc4e06363a" TargetMode="External"/><Relationship Id="rId9" Type="http://schemas.openxmlformats.org/officeDocument/2006/relationships/hyperlink" Target="https://pacesat.marinesciences.uconn.edu/index.php?gf-download=2021%2F09%2FPahlevan_PACESAT_Year1.pptx&amp;form-id=1&amp;field-id=3&amp;hash=9053baca14f38ddc4bc1d8c426432d5d9bea430a4f645721294b7801c04a51fa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pacesat.marinesciences.uconn.edu/index.php?gf-download=2021%2F10%2FTeam_meeting_Yr21.pptx&amp;form-id=1&amp;field-id=3&amp;hash=fbba077424303165e7c6b018cfe4ccaf89d6fd5e757c6316c0678f37d965f643" TargetMode="External"/><Relationship Id="rId3" Type="http://schemas.openxmlformats.org/officeDocument/2006/relationships/hyperlink" Target="https://pacesat.marinesciences.uconn.edu/index.php?gf-download=2021%2F09%2FPACE_STM_Oct6_MAIAC.pptx&amp;form-id=1&amp;field-id=3&amp;hash=82cc7d86c8baf6b2614867e4435a6d72203742b7a729e873dade1e2a16dd295c" TargetMode="External"/><Relationship Id="rId7" Type="http://schemas.openxmlformats.org/officeDocument/2006/relationships/hyperlink" Target="https://pacesat.marinesciences.uconn.edu/index.php?gf-download=2021%2F10%2FBarnes_PACE_progress_y1.pptx&amp;form-id=1&amp;field-id=3&amp;hash=f4349186106cd020241dc8e671386c49599026b43f116fe1d0e76320477ffa51" TargetMode="External"/><Relationship Id="rId12" Type="http://schemas.openxmlformats.org/officeDocument/2006/relationships/hyperlink" Target="https://pacesat.marinesciences.uconn.edu/index.php?gf-download=2021%2F10%2FHARP2-Martins-Science-Team-Meeting-2021-final1.pptx&amp;form-id=1&amp;field-id=3&amp;hash=63631b0442e288560686478681705f4c343df2c57048f2c48315a3feeb83daab" TargetMode="External"/><Relationship Id="rId2" Type="http://schemas.openxmlformats.org/officeDocument/2006/relationships/hyperlink" Target="https://pacesat.marinesciences.uconn.edu/index.php?gf-download=2021%2F10%2FTwardowski_etal_PACE_Meeting-20211006_FINAL_audio_show.ppsx&amp;form-id=1&amp;field-id=3&amp;hash=789572fed82789cde0a8a6413d5d0c7989b2d7d93207fc124c3bda15cb7ac945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acesat.marinesciences.uconn.edu/index.php?gf-download=2021%2F10%2FRousseaux_PACEST2021_RecordedAudio.pptx&amp;form-id=1&amp;field-id=3&amp;hash=30acd4f7ed2838c2cadb99cd5458799a1a6c9a4768454507d964c51ba030b151" TargetMode="External"/><Relationship Id="rId11" Type="http://schemas.openxmlformats.org/officeDocument/2006/relationships/hyperlink" Target="https://pacesat.marinesciences.uconn.edu/index.php?gf-download=2021%2F10%2FWestberry_PACESATmtg_Oct2021.pptx&amp;form-id=1&amp;field-id=3&amp;hash=03bd01057107849b4151e462ec1864ed3a46e6772b8af47c1198870ae4588275" TargetMode="External"/><Relationship Id="rId5" Type="http://schemas.openxmlformats.org/officeDocument/2006/relationships/hyperlink" Target="https://pacesat.marinesciences.uconn.edu/index.php?gf-download=2021%2F10%2FvanDiedenhoven_PACE_project_2021b.pptx&amp;form-id=1&amp;field-id=3&amp;hash=620eec4e5c1348ddab4d030b2b610740970f362da72464560b72a995e9a98070" TargetMode="External"/><Relationship Id="rId10" Type="http://schemas.openxmlformats.org/officeDocument/2006/relationships/hyperlink" Target="https://pacesat.marinesciences.uconn.edu/index.php?gf-download=2021%2F10%2FKrotkov_OMI_PACE_STM21.pptx&amp;form-id=1&amp;field-id=3&amp;hash=c32b207ef6fa3d43f3e25851fd57bebb65cd025a4037ce97ff890d49c7467489" TargetMode="External"/><Relationship Id="rId4" Type="http://schemas.openxmlformats.org/officeDocument/2006/relationships/hyperlink" Target="https://pacesat.marinesciences.uconn.edu/index.php?gf-download=2021%2F10%2FHARP2_L1_Processing_2021Oct_PACESAT_Meeting_Audio_v1.pptx&amp;form-id=1&amp;field-id=3&amp;hash=8a01f43de4d01be0c56dba3e870b9e1322e6d8281b20a52ec93a0af201d14d03" TargetMode="External"/><Relationship Id="rId9" Type="http://schemas.openxmlformats.org/officeDocument/2006/relationships/hyperlink" Target="https://pacesat.marinesciences.uconn.edu/index.php?gf-download=2021%2F10%2FMeyer_OCI_Cloud_Product_Support.pptx&amp;form-id=1&amp;field-id=3&amp;hash=e8299e7ea7039a5cb0c17a453466d7aa75169f671fd5ce038a1d745814934731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82.xml"/><Relationship Id="rId7" Type="http://schemas.openxmlformats.org/officeDocument/2006/relationships/image" Target="../media/image3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7" Type="http://schemas.openxmlformats.org/officeDocument/2006/relationships/image" Target="../media/image3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7" Type="http://schemas.openxmlformats.org/officeDocument/2006/relationships/image" Target="../media/image3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8.png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slideLayout" Target="../slideLayouts/slideLayout87.xml"/><Relationship Id="rId7" Type="http://schemas.openxmlformats.org/officeDocument/2006/relationships/image" Target="../media/image18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50.png"/><Relationship Id="rId5" Type="http://schemas.openxmlformats.org/officeDocument/2006/relationships/image" Target="../media/image49.tiff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98.xml"/><Relationship Id="rId7" Type="http://schemas.openxmlformats.org/officeDocument/2006/relationships/image" Target="../media/image3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E60F43-50E6-C142-8E2F-801ACFC5D2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26" b="59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0" y="157640"/>
            <a:ext cx="7239073" cy="15949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PACE Science &amp; Applications Team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Heidi Dierssen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AB5447-C014-C145-A457-C772364D1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PACESaT 2021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64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4104" y="-1737594"/>
            <a:ext cx="14270442" cy="95072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2595850" y="4679041"/>
            <a:ext cx="2794612" cy="493138"/>
            <a:chOff x="4685841" y="1983036"/>
            <a:chExt cx="2794612" cy="493138"/>
          </a:xfrm>
        </p:grpSpPr>
        <p:sp>
          <p:nvSpPr>
            <p:cNvPr id="5" name="Oval Callout 4"/>
            <p:cNvSpPr/>
            <p:nvPr/>
          </p:nvSpPr>
          <p:spPr>
            <a:xfrm>
              <a:off x="4685841" y="1983036"/>
              <a:ext cx="1648858" cy="493138"/>
            </a:xfrm>
            <a:prstGeom prst="wedgeEllipseCallout">
              <a:avLst>
                <a:gd name="adj1" fmla="val -64274"/>
                <a:gd name="adj2" fmla="val 80074"/>
              </a:avLst>
            </a:prstGeom>
            <a:solidFill>
              <a:schemeClr val="accent1">
                <a:alpha val="9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288097" y="2044939"/>
              <a:ext cx="21923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Gaps 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169007" y="2250209"/>
            <a:ext cx="2423711" cy="616945"/>
            <a:chOff x="8626207" y="1983036"/>
            <a:chExt cx="2423711" cy="616945"/>
          </a:xfrm>
        </p:grpSpPr>
        <p:sp>
          <p:nvSpPr>
            <p:cNvPr id="7" name="Oval Callout 6"/>
            <p:cNvSpPr/>
            <p:nvPr/>
          </p:nvSpPr>
          <p:spPr>
            <a:xfrm>
              <a:off x="8626207" y="1983036"/>
              <a:ext cx="2423711" cy="616945"/>
            </a:xfrm>
            <a:prstGeom prst="wedgeEllipseCallout">
              <a:avLst>
                <a:gd name="adj1" fmla="val -44924"/>
                <a:gd name="adj2" fmla="val 157143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041349" y="2106842"/>
              <a:ext cx="18508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Uncertainties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582742" y="2106842"/>
            <a:ext cx="1970641" cy="534348"/>
            <a:chOff x="5390462" y="1027906"/>
            <a:chExt cx="1970641" cy="534348"/>
          </a:xfrm>
        </p:grpSpPr>
        <p:sp>
          <p:nvSpPr>
            <p:cNvPr id="10" name="Oval Callout 9"/>
            <p:cNvSpPr/>
            <p:nvPr/>
          </p:nvSpPr>
          <p:spPr>
            <a:xfrm>
              <a:off x="5390462" y="1027906"/>
              <a:ext cx="1682367" cy="534348"/>
            </a:xfrm>
            <a:prstGeom prst="wedgeEllipseCallout">
              <a:avLst>
                <a:gd name="adj1" fmla="val -74530"/>
                <a:gd name="adj2" fmla="val 76932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510270" y="1110414"/>
              <a:ext cx="18508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Validation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90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7640"/>
            <a:ext cx="9433560" cy="628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91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59" y="0"/>
            <a:ext cx="10081261" cy="672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96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17802"/>
            <a:ext cx="9618354" cy="641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252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246909" y="328341"/>
            <a:ext cx="99087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cs typeface="Helvetica"/>
              </a:rPr>
              <a:t>PACE SAT Review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cs typeface="Helvetica"/>
              </a:rPr>
              <a:t> of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cs typeface="Helvetica"/>
              </a:rPr>
              <a:t>Phytoplankton Community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cs typeface="Helvetica"/>
              </a:rPr>
              <a:t> Composition from Space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noProof="0" dirty="0">
              <a:solidFill>
                <a:prstClr val="black"/>
              </a:solidFill>
              <a:latin typeface="Helvetica"/>
              <a:cs typeface="Helvetica"/>
            </a:endParaRPr>
          </a:p>
          <a:p>
            <a:pPr lvl="0" algn="ctr">
              <a:defRPr/>
            </a:pPr>
            <a:r>
              <a:rPr kumimoji="0" lang="en-US" sz="2800" b="0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Led </a:t>
            </a:r>
            <a:r>
              <a:rPr lang="en-US" sz="2800" dirty="0">
                <a:solidFill>
                  <a:prstClr val="black"/>
                </a:solidFill>
                <a:latin typeface="Helvetica"/>
                <a:cs typeface="Helvetica"/>
              </a:rPr>
              <a:t>by Ivona </a:t>
            </a:r>
            <a:r>
              <a:rPr lang="en-US" sz="2800" dirty="0" err="1">
                <a:solidFill>
                  <a:prstClr val="black"/>
                </a:solidFill>
                <a:latin typeface="Helvetica"/>
                <a:cs typeface="Helvetica"/>
              </a:rPr>
              <a:t>Cetinić</a:t>
            </a:r>
            <a:r>
              <a:rPr lang="en-US" sz="2800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Helvetica"/>
                <a:cs typeface="Helvetica"/>
              </a:rPr>
              <a:t>and </a:t>
            </a:r>
            <a:r>
              <a:rPr kumimoji="0" lang="en-US" sz="2800" b="0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Cecile Rousseaux</a:t>
            </a: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aseline="0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BD1508A-68E2-F249-BCCA-F61BF1ED0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8105" y="2666388"/>
            <a:ext cx="3281550" cy="36554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1" name="Picture 29" descr="DIC400xIMG10[1]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5218" y="2626017"/>
            <a:ext cx="3374967" cy="369583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8892" y="2891534"/>
            <a:ext cx="3164803" cy="316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0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268"/>
    </mc:Choice>
    <mc:Fallback xmlns="">
      <p:transition spd="slow" advTm="84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UV Paper in the works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590" y="1690688"/>
            <a:ext cx="7718685" cy="48897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290" y="2294782"/>
            <a:ext cx="5973970" cy="32554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6B0D5AE-6F7F-3011-F2C6-4637F0D03B5A}"/>
              </a:ext>
            </a:extLst>
          </p:cNvPr>
          <p:cNvGrpSpPr/>
          <p:nvPr/>
        </p:nvGrpSpPr>
        <p:grpSpPr>
          <a:xfrm>
            <a:off x="6524576" y="440996"/>
            <a:ext cx="3174228" cy="1778222"/>
            <a:chOff x="8485468" y="589303"/>
            <a:chExt cx="2110232" cy="15699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AA0B543-2718-DCF1-1B74-850FF679E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61181" y="589303"/>
              <a:ext cx="1934519" cy="1562469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5F5D122-7CAE-6A78-084C-B64C3EC8225D}"/>
                </a:ext>
              </a:extLst>
            </p:cNvPr>
            <p:cNvSpPr/>
            <p:nvPr/>
          </p:nvSpPr>
          <p:spPr>
            <a:xfrm>
              <a:off x="8485468" y="699564"/>
              <a:ext cx="775981" cy="1459684"/>
            </a:xfrm>
            <a:prstGeom prst="ellipse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9575514" y="1698768"/>
            <a:ext cx="2095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Stramski Chowdhary et al.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3592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Product Suites So Far…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595" b="63413"/>
          <a:stretch/>
        </p:blipFill>
        <p:spPr>
          <a:xfrm>
            <a:off x="336425" y="1857713"/>
            <a:ext cx="5759575" cy="3265565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768" b="3414"/>
          <a:stretch/>
        </p:blipFill>
        <p:spPr>
          <a:xfrm>
            <a:off x="5468387" y="1551710"/>
            <a:ext cx="9422746" cy="493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6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551" y="1460613"/>
            <a:ext cx="9945488" cy="448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86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466" y="114919"/>
            <a:ext cx="10515600" cy="1325563"/>
          </a:xfrm>
        </p:spPr>
        <p:txBody>
          <a:bodyPr/>
          <a:lstStyle/>
          <a:p>
            <a:r>
              <a:rPr lang="en-US" dirty="0" smtClean="0"/>
              <a:t>PACE SAT Provisional Algorithms Upcoming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527270" y="2888588"/>
            <a:ext cx="1895708" cy="40517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FastMAPOL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F293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58293" y="1729940"/>
            <a:ext cx="1895708" cy="3189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Unified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Aerosol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F293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970876" y="3312218"/>
            <a:ext cx="10470995" cy="483286"/>
            <a:chOff x="846898" y="6264718"/>
            <a:chExt cx="10470995" cy="557561"/>
          </a:xfrm>
        </p:grpSpPr>
        <p:sp>
          <p:nvSpPr>
            <p:cNvPr id="15" name="Rectangle 14"/>
            <p:cNvSpPr/>
            <p:nvPr/>
          </p:nvSpPr>
          <p:spPr>
            <a:xfrm>
              <a:off x="846898" y="6264718"/>
              <a:ext cx="10470995" cy="557561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290885" y="6290196"/>
              <a:ext cx="3120403" cy="4260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F29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3SAA</a:t>
              </a:r>
              <a:r>
                <a:rPr kumimoji="0" lang="en-US" sz="1800" b="0" i="0" u="none" strike="noStrike" kern="1200" cap="none" spc="0" normalizeH="0" noProof="0" dirty="0" smtClean="0">
                  <a:ln>
                    <a:noFill/>
                  </a:ln>
                  <a:solidFill>
                    <a:srgbClr val="9F29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18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9F29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aph,ad,ag,bbp,Kd</a:t>
              </a:r>
              <a:r>
                <a:rPr kumimoji="0" lang="en-US" sz="1800" b="0" i="0" u="none" strike="noStrike" kern="1200" cap="none" spc="0" normalizeH="0" noProof="0" dirty="0" smtClean="0">
                  <a:ln>
                    <a:noFill/>
                  </a:ln>
                  <a:solidFill>
                    <a:srgbClr val="9F29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495711"/>
              </p:ext>
            </p:extLst>
          </p:nvPr>
        </p:nvGraphicFramePr>
        <p:xfrm>
          <a:off x="1110824" y="1625388"/>
          <a:ext cx="10749360" cy="4878397"/>
        </p:xfrm>
        <a:graphic>
          <a:graphicData uri="http://schemas.openxmlformats.org/drawingml/2006/table">
            <a:tbl>
              <a:tblPr/>
              <a:tblGrid>
                <a:gridCol w="8779487">
                  <a:extLst>
                    <a:ext uri="{9D8B030D-6E8A-4147-A177-3AD203B41FA5}">
                      <a16:colId xmlns:a16="http://schemas.microsoft.com/office/drawing/2014/main" val="1367353720"/>
                    </a:ext>
                  </a:extLst>
                </a:gridCol>
                <a:gridCol w="1969873">
                  <a:extLst>
                    <a:ext uri="{9D8B030D-6E8A-4147-A177-3AD203B41FA5}">
                      <a16:colId xmlns:a16="http://schemas.microsoft.com/office/drawing/2014/main" val="1898143687"/>
                    </a:ext>
                  </a:extLst>
                </a:gridCol>
              </a:tblGrid>
              <a:tr h="3550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sng" strike="noStrike" dirty="0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  <a:hlinkClick r:id="rId2"/>
                        </a:rPr>
                        <a:t>Unified algorithm for aerosol characterization from OCI</a:t>
                      </a:r>
                      <a:endParaRPr lang="en-US" sz="1600" b="0" i="0" u="sng" strike="noStrike" dirty="0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Remer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9497115"/>
                  </a:ext>
                </a:extLst>
              </a:tr>
              <a:tr h="4339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sng" strike="noStrike" dirty="0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Radiative Transfer Simulator and </a:t>
                      </a:r>
                      <a:r>
                        <a:rPr lang="en-US" sz="1600" b="0" i="0" u="sng" strike="noStrike" dirty="0" err="1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Polarimetric</a:t>
                      </a:r>
                      <a:r>
                        <a:rPr lang="en-US" sz="1600" b="0" i="0" u="sng" strike="noStrike" dirty="0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 Inversion for PACE</a:t>
                      </a:r>
                      <a:endParaRPr lang="en-US" sz="1600" b="0" i="0" u="sng" strike="noStrike" dirty="0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Zhai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4132803"/>
                  </a:ext>
                </a:extLst>
              </a:tr>
              <a:tr h="4339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sng" strike="noStrike" dirty="0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  <a:hlinkClick r:id="rId4"/>
                        </a:rPr>
                        <a:t>Inverse retrieval of the ocean surface refractive index</a:t>
                      </a:r>
                      <a:endParaRPr lang="en-US" sz="1600" b="0" i="0" u="sng" strike="noStrike" dirty="0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Ottaviani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1451660"/>
                  </a:ext>
                </a:extLst>
              </a:tr>
              <a:tr h="4339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sng" strike="noStrike" dirty="0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  <a:hlinkClick r:id="rId5"/>
                        </a:rPr>
                        <a:t>Joint </a:t>
                      </a:r>
                      <a:r>
                        <a:rPr lang="en-US" sz="1600" b="0" i="0" u="sng" strike="noStrike" dirty="0" err="1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  <a:hlinkClick r:id="rId5"/>
                        </a:rPr>
                        <a:t>polarimetric</a:t>
                      </a:r>
                      <a:r>
                        <a:rPr lang="en-US" sz="1600" b="0" i="0" u="sng" strike="noStrike" dirty="0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  <a:hlinkClick r:id="rId5"/>
                        </a:rPr>
                        <a:t> aerosol and ocean color retrievals with deep learning</a:t>
                      </a:r>
                      <a:endParaRPr lang="en-US" sz="1600" b="0" i="0" u="sng" strike="noStrike" dirty="0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3986711"/>
                  </a:ext>
                </a:extLst>
              </a:tr>
              <a:tr h="4339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sng" strike="noStrike" dirty="0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  <a:hlinkClick r:id="rId6"/>
                        </a:rPr>
                        <a:t>Algorithms to obtain inherent optical properties of seawater</a:t>
                      </a:r>
                      <a:endParaRPr lang="en-US" sz="1600" b="0" i="0" u="sng" strike="noStrike" dirty="0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Stramski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032451"/>
                  </a:ext>
                </a:extLst>
              </a:tr>
              <a:tr h="4339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sng" strike="noStrike" dirty="0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  <a:hlinkClick r:id="rId7"/>
                        </a:rPr>
                        <a:t>The PACE-MAPP collaborative algorithm project</a:t>
                      </a:r>
                      <a:endParaRPr lang="en-US" sz="1600" b="0" i="0" u="sng" strike="noStrike" dirty="0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Stamnes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6266975"/>
                  </a:ext>
                </a:extLst>
              </a:tr>
              <a:tr h="4339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sng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  <a:hlinkClick r:id="rId8"/>
                        </a:rPr>
                        <a:t>Freshwater Hyperspectral HABs Algorithms</a:t>
                      </a:r>
                      <a:endParaRPr lang="en-US" sz="1600" b="0" i="0" u="sng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Shuchman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4389654"/>
                  </a:ext>
                </a:extLst>
              </a:tr>
              <a:tr h="4339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sng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  <a:hlinkClick r:id="rId9"/>
                        </a:rPr>
                        <a:t>Retrieving water quality indicators via MDNs</a:t>
                      </a:r>
                      <a:endParaRPr lang="en-US" sz="1600" b="0" i="0" u="sng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Pahlevan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844187"/>
                  </a:ext>
                </a:extLst>
              </a:tr>
              <a:tr h="4339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sng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  <a:hlinkClick r:id="rId10"/>
                        </a:rPr>
                        <a:t>Chi factor and BRDF</a:t>
                      </a:r>
                      <a:endParaRPr lang="en-US" sz="1600" b="0" i="0" u="sng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Zhang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1596293"/>
                  </a:ext>
                </a:extLst>
              </a:tr>
              <a:tr h="4339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sng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  <a:hlinkClick r:id="rId11"/>
                        </a:rPr>
                        <a:t>PACE UV Retrieval of Oceanic and Atmospheric Data products</a:t>
                      </a:r>
                      <a:endParaRPr lang="en-US" sz="1600" b="0" i="0" u="sng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Chowdhary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3616278"/>
                  </a:ext>
                </a:extLst>
              </a:tr>
              <a:tr h="6177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sng" strike="noStrike" dirty="0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  <a:hlinkClick r:id="rId12"/>
                        </a:rPr>
                        <a:t>Spectral Derivative Methods for Quantifying Phytoplankton Pigments for PACE</a:t>
                      </a:r>
                      <a:endParaRPr lang="en-US" sz="1600" b="0" i="0" u="sng" strike="noStrike" dirty="0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Siegel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4443396"/>
                  </a:ext>
                </a:extLst>
              </a:tr>
            </a:tbl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978146" y="2382960"/>
            <a:ext cx="10850300" cy="483286"/>
            <a:chOff x="800828" y="3222703"/>
            <a:chExt cx="10850300" cy="557561"/>
          </a:xfrm>
        </p:grpSpPr>
        <p:sp>
          <p:nvSpPr>
            <p:cNvPr id="20" name="Rectangle 19"/>
            <p:cNvSpPr/>
            <p:nvPr/>
          </p:nvSpPr>
          <p:spPr>
            <a:xfrm>
              <a:off x="800828" y="3222703"/>
              <a:ext cx="10470995" cy="557561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530725" y="3340848"/>
              <a:ext cx="3120403" cy="4260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F29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OSIRIS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31519" y="5987077"/>
            <a:ext cx="10470995" cy="483286"/>
            <a:chOff x="800828" y="3222703"/>
            <a:chExt cx="10470995" cy="557561"/>
          </a:xfrm>
        </p:grpSpPr>
        <p:sp>
          <p:nvSpPr>
            <p:cNvPr id="23" name="Rectangle 22"/>
            <p:cNvSpPr/>
            <p:nvPr/>
          </p:nvSpPr>
          <p:spPr>
            <a:xfrm>
              <a:off x="800828" y="3222703"/>
              <a:ext cx="10470995" cy="557561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371884" y="3228689"/>
              <a:ext cx="3120403" cy="4260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F29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          Pigments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71466" y="4619321"/>
            <a:ext cx="10697162" cy="483286"/>
            <a:chOff x="800828" y="3222703"/>
            <a:chExt cx="10697162" cy="557561"/>
          </a:xfrm>
        </p:grpSpPr>
        <p:sp>
          <p:nvSpPr>
            <p:cNvPr id="26" name="Rectangle 25"/>
            <p:cNvSpPr/>
            <p:nvPr/>
          </p:nvSpPr>
          <p:spPr>
            <a:xfrm>
              <a:off x="800828" y="3222703"/>
              <a:ext cx="10470995" cy="557561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377587" y="3304194"/>
              <a:ext cx="3120403" cy="4260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F29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Aquaverse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31518" y="3734851"/>
            <a:ext cx="10837109" cy="483286"/>
            <a:chOff x="800828" y="3222703"/>
            <a:chExt cx="10837109" cy="557561"/>
          </a:xfrm>
        </p:grpSpPr>
        <p:sp>
          <p:nvSpPr>
            <p:cNvPr id="29" name="Rectangle 28"/>
            <p:cNvSpPr/>
            <p:nvPr/>
          </p:nvSpPr>
          <p:spPr>
            <a:xfrm>
              <a:off x="800828" y="3222703"/>
              <a:ext cx="10470995" cy="557561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517534" y="3282641"/>
              <a:ext cx="3120403" cy="4260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F29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PACE-MAPP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759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635780" y="98222"/>
            <a:ext cx="10470995" cy="420948"/>
            <a:chOff x="635780" y="98222"/>
            <a:chExt cx="10470995" cy="420948"/>
          </a:xfrm>
        </p:grpSpPr>
        <p:sp>
          <p:nvSpPr>
            <p:cNvPr id="8" name="Rectangle 7"/>
            <p:cNvSpPr/>
            <p:nvPr/>
          </p:nvSpPr>
          <p:spPr>
            <a:xfrm>
              <a:off x="635780" y="98222"/>
              <a:ext cx="10470995" cy="420948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flipH="1">
              <a:off x="5001491" y="124030"/>
              <a:ext cx="239176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F29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ZTT Model IOP, BRDF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40173" y="2838338"/>
            <a:ext cx="10470995" cy="420948"/>
            <a:chOff x="440173" y="2838338"/>
            <a:chExt cx="10470995" cy="420948"/>
          </a:xfrm>
        </p:grpSpPr>
        <p:sp>
          <p:nvSpPr>
            <p:cNvPr id="7" name="Rectangle 6"/>
            <p:cNvSpPr/>
            <p:nvPr/>
          </p:nvSpPr>
          <p:spPr>
            <a:xfrm>
              <a:off x="440173" y="2838338"/>
              <a:ext cx="10470995" cy="420948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50191" y="2864146"/>
              <a:ext cx="189570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F29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AVW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71371" y="4702635"/>
            <a:ext cx="10470995" cy="420948"/>
            <a:chOff x="657922" y="5489198"/>
            <a:chExt cx="10470995" cy="420948"/>
          </a:xfrm>
        </p:grpSpPr>
        <p:sp>
          <p:nvSpPr>
            <p:cNvPr id="6" name="Rectangle 5"/>
            <p:cNvSpPr/>
            <p:nvPr/>
          </p:nvSpPr>
          <p:spPr>
            <a:xfrm>
              <a:off x="657922" y="5489198"/>
              <a:ext cx="10470995" cy="420948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49698" y="5489198"/>
              <a:ext cx="189570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F29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NPP,</a:t>
              </a:r>
              <a:r>
                <a:rPr kumimoji="0" lang="en-US" sz="1800" b="0" i="0" u="none" strike="noStrike" kern="1200" cap="none" spc="0" normalizeH="0" noProof="0" dirty="0" smtClean="0">
                  <a:ln>
                    <a:noFill/>
                  </a:ln>
                  <a:solidFill>
                    <a:srgbClr val="9F29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FLH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F29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F29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PhytoC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884485"/>
              </p:ext>
            </p:extLst>
          </p:nvPr>
        </p:nvGraphicFramePr>
        <p:xfrm>
          <a:off x="906964" y="25758"/>
          <a:ext cx="10199810" cy="6467055"/>
        </p:xfrm>
        <a:graphic>
          <a:graphicData uri="http://schemas.openxmlformats.org/drawingml/2006/table">
            <a:tbl>
              <a:tblPr/>
              <a:tblGrid>
                <a:gridCol w="8330644">
                  <a:extLst>
                    <a:ext uri="{9D8B030D-6E8A-4147-A177-3AD203B41FA5}">
                      <a16:colId xmlns:a16="http://schemas.microsoft.com/office/drawing/2014/main" val="2582157864"/>
                    </a:ext>
                  </a:extLst>
                </a:gridCol>
                <a:gridCol w="1869166">
                  <a:extLst>
                    <a:ext uri="{9D8B030D-6E8A-4147-A177-3AD203B41FA5}">
                      <a16:colId xmlns:a16="http://schemas.microsoft.com/office/drawing/2014/main" val="2057018484"/>
                    </a:ext>
                  </a:extLst>
                </a:gridCol>
              </a:tblGrid>
              <a:tr h="4568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sng" strike="noStrike" dirty="0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  <a:hlinkClick r:id="rId2"/>
                        </a:rPr>
                        <a:t>IOP Inversion and BRDF algorithms for PACE</a:t>
                      </a:r>
                      <a:endParaRPr lang="en-US" sz="1600" b="0" i="0" u="sng" strike="noStrike" dirty="0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77" marR="8477" marT="84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Twardowski</a:t>
                      </a:r>
                    </a:p>
                  </a:txBody>
                  <a:tcPr marL="8477" marR="8477" marT="84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8983636"/>
                  </a:ext>
                </a:extLst>
              </a:tr>
              <a:tr h="4568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sng" strike="noStrike" dirty="0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MAIAC Processing of OCI Over Land: Aerosol Chemical Speciation</a:t>
                      </a:r>
                      <a:endParaRPr lang="en-US" sz="1600" b="0" i="0" u="sng" strike="noStrike" dirty="0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77" marR="8477" marT="84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Lyapustin, Go</a:t>
                      </a:r>
                    </a:p>
                  </a:txBody>
                  <a:tcPr marL="8477" marR="8477" marT="84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2544288"/>
                  </a:ext>
                </a:extLst>
              </a:tr>
              <a:tr h="4568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sng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  <a:hlinkClick r:id="rId4"/>
                        </a:rPr>
                        <a:t>HARP2 Level 1 Data Processing Plan</a:t>
                      </a:r>
                      <a:endParaRPr lang="en-US" sz="1600" b="0" i="0" u="sng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77" marR="8477" marT="84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Xu</a:t>
                      </a:r>
                    </a:p>
                  </a:txBody>
                  <a:tcPr marL="8477" marR="8477" marT="84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112146"/>
                  </a:ext>
                </a:extLst>
              </a:tr>
              <a:tr h="4568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sng" strike="noStrike" dirty="0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  <a:hlinkClick r:id="rId5"/>
                        </a:rPr>
                        <a:t>Remote sensing of cloud properties using PACE </a:t>
                      </a:r>
                      <a:r>
                        <a:rPr lang="en-US" sz="1600" b="0" i="0" u="sng" strike="noStrike" dirty="0" err="1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  <a:hlinkClick r:id="rId5"/>
                        </a:rPr>
                        <a:t>SPEXone</a:t>
                      </a:r>
                      <a:r>
                        <a:rPr lang="en-US" sz="1600" b="0" i="0" u="sng" strike="noStrike" dirty="0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  <a:hlinkClick r:id="rId5"/>
                        </a:rPr>
                        <a:t> and HARP-2</a:t>
                      </a:r>
                      <a:endParaRPr lang="en-US" sz="1600" b="0" i="0" u="sng" strike="noStrike" dirty="0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77" marR="8477" marT="84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van Diedenhoven</a:t>
                      </a:r>
                    </a:p>
                  </a:txBody>
                  <a:tcPr marL="8477" marR="8477" marT="84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3183107"/>
                  </a:ext>
                </a:extLst>
              </a:tr>
              <a:tr h="5275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sng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  <a:hlinkClick r:id="rId6"/>
                        </a:rPr>
                        <a:t>Phytoplankton Algorithms and Data Assimilation: Preparing a Pre-launch Path to Exploit PACE Spectral Data</a:t>
                      </a:r>
                      <a:endParaRPr lang="en-US" sz="1600" b="0" i="0" u="sng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77" marR="8477" marT="84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Rousseaux</a:t>
                      </a:r>
                    </a:p>
                  </a:txBody>
                  <a:tcPr marL="8477" marR="8477" marT="84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8867938"/>
                  </a:ext>
                </a:extLst>
              </a:tr>
              <a:tr h="4568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sng" strike="noStrike" dirty="0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  <a:hlinkClick r:id="rId7"/>
                        </a:rPr>
                        <a:t>PACE implementations for optically shallow waters</a:t>
                      </a:r>
                      <a:endParaRPr lang="en-US" sz="1600" b="0" i="0" u="sng" strike="noStrike" dirty="0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77" marR="8477" marT="84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Barnes</a:t>
                      </a:r>
                    </a:p>
                  </a:txBody>
                  <a:tcPr marL="8477" marR="8477" marT="84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6557905"/>
                  </a:ext>
                </a:extLst>
              </a:tr>
              <a:tr h="4568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sng" strike="noStrike" dirty="0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A toolbox for the diagnostic assessment of spectral behavior</a:t>
                      </a:r>
                    </a:p>
                  </a:txBody>
                  <a:tcPr marL="8477" marR="8477" marT="84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Vandermeulen</a:t>
                      </a:r>
                    </a:p>
                  </a:txBody>
                  <a:tcPr marL="8477" marR="8477" marT="84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021435"/>
                  </a:ext>
                </a:extLst>
              </a:tr>
              <a:tr h="4568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sng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  <a:hlinkClick r:id="rId8"/>
                        </a:rPr>
                        <a:t>Radiative products for PACE</a:t>
                      </a:r>
                      <a:endParaRPr lang="en-US" sz="1600" b="0" i="0" u="sng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77" marR="8477" marT="84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Boss,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Frouin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77" marR="8477" marT="84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4306773"/>
                  </a:ext>
                </a:extLst>
              </a:tr>
              <a:tr h="4568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sng" strike="noStrike" dirty="0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  <a:hlinkClick r:id="rId9"/>
                        </a:rPr>
                        <a:t>Support for PACE OCI Cloud Products</a:t>
                      </a:r>
                      <a:endParaRPr lang="en-US" sz="1600" b="0" i="0" u="sng" strike="noStrike" dirty="0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77" marR="8477" marT="84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Meyer</a:t>
                      </a:r>
                    </a:p>
                  </a:txBody>
                  <a:tcPr marL="8477" marR="8477" marT="84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593136"/>
                  </a:ext>
                </a:extLst>
              </a:tr>
              <a:tr h="4568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sng" strike="noStrike" dirty="0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  <a:hlinkClick r:id="rId10"/>
                        </a:rPr>
                        <a:t>Hyperspectral algorithms for OCI atmospheric correction and UV penetration</a:t>
                      </a:r>
                      <a:endParaRPr lang="en-US" sz="1600" b="0" i="0" u="sng" strike="noStrike" dirty="0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77" marR="8477" marT="84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Krotkov</a:t>
                      </a:r>
                    </a:p>
                  </a:txBody>
                  <a:tcPr marL="8477" marR="8477" marT="84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4331383"/>
                  </a:ext>
                </a:extLst>
              </a:tr>
              <a:tr h="4568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sng" strike="noStrike" dirty="0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  <a:hlinkClick r:id="rId11"/>
                        </a:rPr>
                        <a:t>Net Primary Production for PACE OCI</a:t>
                      </a:r>
                      <a:endParaRPr lang="en-US" sz="1600" b="0" i="0" u="sng" strike="noStrike" dirty="0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77" marR="8477" marT="84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Westberry</a:t>
                      </a:r>
                    </a:p>
                  </a:txBody>
                  <a:tcPr marL="8477" marR="8477" marT="84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5271924"/>
                  </a:ext>
                </a:extLst>
              </a:tr>
              <a:tr h="4568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sng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  <a:hlinkClick r:id="rId12"/>
                        </a:rPr>
                        <a:t>HARP2</a:t>
                      </a:r>
                      <a:endParaRPr lang="en-US" sz="1600" b="0" i="0" u="sng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77" marR="8477" marT="84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Vanderlei</a:t>
                      </a:r>
                    </a:p>
                  </a:txBody>
                  <a:tcPr marL="8477" marR="8477" marT="84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6646891"/>
                  </a:ext>
                </a:extLst>
              </a:tr>
              <a:tr h="4568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sng" strike="noStrike" dirty="0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  <a:hlinkClick r:id="rId9"/>
                        </a:rPr>
                        <a:t>SPEXONE - Aerosols</a:t>
                      </a:r>
                      <a:endParaRPr lang="en-US" sz="1600" b="0" i="0" u="sng" strike="noStrike" dirty="0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77" marR="8477" marT="84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Hasekamp</a:t>
                      </a:r>
                    </a:p>
                  </a:txBody>
                  <a:tcPr marL="8477" marR="8477" marT="84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0520809"/>
                  </a:ext>
                </a:extLst>
              </a:tr>
              <a:tr h="4568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sng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  <a:hlinkClick r:id="rId10"/>
                        </a:rPr>
                        <a:t>Spectral Decomposition: Chl b, Chl c, and grouped photoprotective carotenoids </a:t>
                      </a:r>
                      <a:endParaRPr lang="en-US" sz="1600" b="0" i="0" u="sng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77" marR="8477" marT="84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Chase,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Gaube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77" marR="8477" marT="84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1534173"/>
                  </a:ext>
                </a:extLst>
              </a:tr>
            </a:tbl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614694" y="6012557"/>
            <a:ext cx="10470995" cy="420948"/>
            <a:chOff x="614694" y="6012557"/>
            <a:chExt cx="10470995" cy="420948"/>
          </a:xfrm>
        </p:grpSpPr>
        <p:sp>
          <p:nvSpPr>
            <p:cNvPr id="12" name="Rectangle 11"/>
            <p:cNvSpPr/>
            <p:nvPr/>
          </p:nvSpPr>
          <p:spPr>
            <a:xfrm>
              <a:off x="614694" y="6012557"/>
              <a:ext cx="10470995" cy="420948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371567" y="6038365"/>
              <a:ext cx="312040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F29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Pigments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35779" y="506015"/>
            <a:ext cx="10470995" cy="420948"/>
            <a:chOff x="614694" y="6012557"/>
            <a:chExt cx="10470995" cy="420948"/>
          </a:xfrm>
        </p:grpSpPr>
        <p:sp>
          <p:nvSpPr>
            <p:cNvPr id="21" name="Rectangle 20"/>
            <p:cNvSpPr/>
            <p:nvPr/>
          </p:nvSpPr>
          <p:spPr>
            <a:xfrm>
              <a:off x="614694" y="6012557"/>
              <a:ext cx="10470995" cy="420948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421241" y="6032185"/>
              <a:ext cx="312040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F29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MAIAC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35779" y="5532301"/>
            <a:ext cx="10470995" cy="420948"/>
            <a:chOff x="614694" y="6012557"/>
            <a:chExt cx="10470995" cy="420948"/>
          </a:xfrm>
        </p:grpSpPr>
        <p:sp>
          <p:nvSpPr>
            <p:cNvPr id="27" name="Rectangle 26"/>
            <p:cNvSpPr/>
            <p:nvPr/>
          </p:nvSpPr>
          <p:spPr>
            <a:xfrm>
              <a:off x="614694" y="6012557"/>
              <a:ext cx="10470995" cy="420948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421241" y="6032185"/>
              <a:ext cx="312040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F29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remoTAP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14693" y="1474857"/>
            <a:ext cx="10470995" cy="420948"/>
            <a:chOff x="440173" y="2838338"/>
            <a:chExt cx="10470995" cy="420948"/>
          </a:xfrm>
        </p:grpSpPr>
        <p:sp>
          <p:nvSpPr>
            <p:cNvPr id="30" name="Rectangle 29"/>
            <p:cNvSpPr/>
            <p:nvPr/>
          </p:nvSpPr>
          <p:spPr>
            <a:xfrm>
              <a:off x="440173" y="2838338"/>
              <a:ext cx="10470995" cy="420948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546313" y="2858397"/>
              <a:ext cx="29099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F29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RSP Heritage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14692" y="3307597"/>
            <a:ext cx="10470995" cy="483286"/>
            <a:chOff x="800828" y="3222703"/>
            <a:chExt cx="10470995" cy="557561"/>
          </a:xfrm>
        </p:grpSpPr>
        <p:sp>
          <p:nvSpPr>
            <p:cNvPr id="33" name="Rectangle 32"/>
            <p:cNvSpPr/>
            <p:nvPr/>
          </p:nvSpPr>
          <p:spPr>
            <a:xfrm>
              <a:off x="800828" y="3222703"/>
              <a:ext cx="10470995" cy="557561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266984" y="3256156"/>
              <a:ext cx="3120403" cy="4260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F29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All things radiative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025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Pace Science and Applications Team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90238" y="4945063"/>
            <a:ext cx="9144000" cy="165576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Heidi Dierssen, Jeremy Werdell and Lorraine Remer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Connecticut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 and Applications Team Lead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097"/>
            <a:ext cx="12124476" cy="45286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308" y="4945063"/>
            <a:ext cx="1036410" cy="10425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1623" y="1329826"/>
            <a:ext cx="9636088" cy="1248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Plankton, Aerosol, Cloud and ocean Ecosystem (PACE) </a:t>
            </a:r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Synergies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Data, Science, and Applications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88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Quality Suite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TSS - Total Suspended Solids (TSS) also called TSM or SPM</a:t>
            </a:r>
          </a:p>
          <a:p>
            <a:pPr lvl="1"/>
            <a:r>
              <a:rPr lang="en-US" dirty="0" smtClean="0"/>
              <a:t>Chlorophyll </a:t>
            </a:r>
            <a:r>
              <a:rPr lang="en-US" i="1" dirty="0" smtClean="0"/>
              <a:t>a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yanobacterial Pigment or Indicator</a:t>
            </a:r>
          </a:p>
          <a:p>
            <a:pPr lvl="1"/>
            <a:r>
              <a:rPr lang="en-US" i="1" dirty="0" err="1" smtClean="0"/>
              <a:t>K</a:t>
            </a:r>
            <a:r>
              <a:rPr lang="en-US" i="1" baseline="-25000" dirty="0" err="1" smtClean="0"/>
              <a:t>d</a:t>
            </a:r>
            <a:r>
              <a:rPr lang="en-US" i="1" dirty="0" smtClean="0"/>
              <a:t>(PAR)  - </a:t>
            </a:r>
            <a:r>
              <a:rPr lang="en-US" dirty="0" smtClean="0"/>
              <a:t>Diffuse Attenuation coefficient integrated from 400-700 nm</a:t>
            </a:r>
          </a:p>
          <a:p>
            <a:pPr lvl="1"/>
            <a:r>
              <a:rPr lang="en-US" i="1" dirty="0" smtClean="0"/>
              <a:t>a</a:t>
            </a:r>
            <a:r>
              <a:rPr lang="en-US" i="1" baseline="-25000" dirty="0" smtClean="0"/>
              <a:t>g</a:t>
            </a:r>
            <a:r>
              <a:rPr lang="en-US" i="1" dirty="0" smtClean="0"/>
              <a:t>(440)</a:t>
            </a:r>
            <a:r>
              <a:rPr lang="en-US" dirty="0" smtClean="0"/>
              <a:t> - Absorption by CDOM  at 440 nm</a:t>
            </a:r>
          </a:p>
          <a:p>
            <a:pPr lvl="1"/>
            <a:r>
              <a:rPr lang="en-US" dirty="0" smtClean="0"/>
              <a:t>Turbidity - from </a:t>
            </a:r>
            <a:r>
              <a:rPr lang="en-US" smtClean="0"/>
              <a:t>b</a:t>
            </a:r>
            <a:r>
              <a:rPr lang="en-US" baseline="-25000" smtClean="0"/>
              <a:t>bp</a:t>
            </a:r>
            <a:endParaRPr lang="en-US" baseline="-25000" dirty="0" smtClean="0"/>
          </a:p>
          <a:p>
            <a:pPr lvl="1"/>
            <a:r>
              <a:rPr lang="en-US" dirty="0" smtClean="0"/>
              <a:t>NPP – Net Primary Productivity </a:t>
            </a:r>
          </a:p>
          <a:p>
            <a:pPr lvl="1"/>
            <a:r>
              <a:rPr lang="en-US" dirty="0" smtClean="0"/>
              <a:t>AVW – Apparent Visible Wavelength</a:t>
            </a:r>
          </a:p>
          <a:p>
            <a:pPr lvl="1"/>
            <a:r>
              <a:rPr lang="en-US" dirty="0" smtClean="0"/>
              <a:t>Shallow water indicator</a:t>
            </a:r>
          </a:p>
          <a:p>
            <a:pPr lvl="1"/>
            <a:r>
              <a:rPr lang="en-US" dirty="0" smtClean="0"/>
              <a:t>Floating algae indicator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16662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75E4D2-0E6B-5846-B2F7-7CF7545E3910}"/>
              </a:ext>
            </a:extLst>
          </p:cNvPr>
          <p:cNvSpPr txBox="1"/>
          <p:nvPr/>
        </p:nvSpPr>
        <p:spPr>
          <a:xfrm>
            <a:off x="604729" y="103263"/>
            <a:ext cx="5539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902030302020204" pitchFamily="66" charset="0"/>
              </a:rPr>
              <a:t>Radiative products for the PACE era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237177-5B9A-6740-98DB-14A58F156636}"/>
              </a:ext>
            </a:extLst>
          </p:cNvPr>
          <p:cNvSpPr txBox="1"/>
          <p:nvPr/>
        </p:nvSpPr>
        <p:spPr>
          <a:xfrm>
            <a:off x="604729" y="1303592"/>
            <a:ext cx="4398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902030302020204" pitchFamily="66" charset="0"/>
              </a:rPr>
              <a:t>Emmanuel Boss (</a:t>
            </a:r>
            <a:r>
              <a:rPr lang="en-US" sz="2400" dirty="0" err="1">
                <a:latin typeface="Comic Sans MS" panose="030F0902030302020204" pitchFamily="66" charset="0"/>
              </a:rPr>
              <a:t>Umaine</a:t>
            </a:r>
            <a:r>
              <a:rPr lang="en-US" sz="2400" dirty="0">
                <a:latin typeface="Comic Sans MS" panose="030F0902030302020204" pitchFamily="66" charset="0"/>
              </a:rPr>
              <a:t>) &amp; Robert </a:t>
            </a:r>
            <a:r>
              <a:rPr lang="en-US" sz="2400" dirty="0" err="1">
                <a:latin typeface="Comic Sans MS" panose="030F0902030302020204" pitchFamily="66" charset="0"/>
              </a:rPr>
              <a:t>Frouin</a:t>
            </a:r>
            <a:r>
              <a:rPr lang="en-US" sz="2400" dirty="0">
                <a:latin typeface="Comic Sans MS" panose="030F0902030302020204" pitchFamily="66" charset="0"/>
              </a:rPr>
              <a:t> (UCSD-SIO)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B21C13-8E78-F5C1-0F47-7B9A46D589DE}"/>
              </a:ext>
            </a:extLst>
          </p:cNvPr>
          <p:cNvSpPr txBox="1"/>
          <p:nvPr/>
        </p:nvSpPr>
        <p:spPr>
          <a:xfrm>
            <a:off x="5966038" y="336660"/>
            <a:ext cx="7451834" cy="1933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 panose="030F0902030302020204" pitchFamily="66" charset="0"/>
              </a:rPr>
              <a:t>•</a:t>
            </a:r>
            <a:r>
              <a:rPr lang="en-US" b="1" dirty="0">
                <a:latin typeface="Comic Sans MS" panose="030F0902030302020204" pitchFamily="66" charset="0"/>
              </a:rPr>
              <a:t>Code delivered to NASA OBPG:</a:t>
            </a:r>
            <a:endParaRPr lang="en-US" dirty="0">
              <a:latin typeface="Comic Sans MS" panose="030F0902030302020204" pitchFamily="66" charset="0"/>
            </a:endParaRPr>
          </a:p>
          <a:p>
            <a:pPr>
              <a:spcBef>
                <a:spcPts val="675"/>
              </a:spcBef>
            </a:pPr>
            <a:r>
              <a:rPr lang="en-US" dirty="0">
                <a:latin typeface="Comic Sans MS" panose="030F0902030302020204" pitchFamily="66" charset="0"/>
              </a:rPr>
              <a:t>&lt;E</a:t>
            </a:r>
            <a:r>
              <a:rPr lang="en-US" baseline="-25000" dirty="0">
                <a:latin typeface="Comic Sans MS" panose="030F0902030302020204" pitchFamily="66" charset="0"/>
              </a:rPr>
              <a:t>d</a:t>
            </a:r>
            <a:r>
              <a:rPr lang="en-US" dirty="0">
                <a:latin typeface="Comic Sans MS" panose="030F0902030302020204" pitchFamily="66" charset="0"/>
              </a:rPr>
              <a:t>(0</a:t>
            </a:r>
            <a:r>
              <a:rPr lang="en-US" baseline="30000" dirty="0">
                <a:latin typeface="Comic Sans MS" panose="030F0902030302020204" pitchFamily="66" charset="0"/>
              </a:rPr>
              <a:t>+</a:t>
            </a:r>
            <a:r>
              <a:rPr lang="en-US" dirty="0">
                <a:latin typeface="Comic Sans MS" panose="030F0902030302020204" pitchFamily="66" charset="0"/>
              </a:rPr>
              <a:t>, PAR)&gt;, &lt;E</a:t>
            </a:r>
            <a:r>
              <a:rPr lang="en-US" baseline="-25000" dirty="0">
                <a:latin typeface="Comic Sans MS" panose="030F0902030302020204" pitchFamily="66" charset="0"/>
              </a:rPr>
              <a:t>d</a:t>
            </a:r>
            <a:r>
              <a:rPr lang="en-US" dirty="0">
                <a:latin typeface="Comic Sans MS" panose="030F0902030302020204" pitchFamily="66" charset="0"/>
              </a:rPr>
              <a:t>(0</a:t>
            </a:r>
            <a:r>
              <a:rPr lang="en-US" baseline="30000" dirty="0">
                <a:latin typeface="Comic Sans MS" panose="030F0902030302020204" pitchFamily="66" charset="0"/>
              </a:rPr>
              <a:t>-</a:t>
            </a:r>
            <a:r>
              <a:rPr lang="en-US" dirty="0">
                <a:latin typeface="Comic Sans MS" panose="030F0902030302020204" pitchFamily="66" charset="0"/>
              </a:rPr>
              <a:t>, PAR)&gt;, &lt;E</a:t>
            </a:r>
            <a:r>
              <a:rPr lang="en-US" baseline="-25000" dirty="0">
                <a:latin typeface="Comic Sans MS" panose="030F0902030302020204" pitchFamily="66" charset="0"/>
              </a:rPr>
              <a:t>o</a:t>
            </a:r>
            <a:r>
              <a:rPr lang="en-US" dirty="0">
                <a:latin typeface="Comic Sans MS" panose="030F0902030302020204" pitchFamily="66" charset="0"/>
              </a:rPr>
              <a:t>(0</a:t>
            </a:r>
            <a:r>
              <a:rPr lang="en-US" baseline="30000" dirty="0">
                <a:latin typeface="Comic Sans MS" panose="030F0902030302020204" pitchFamily="66" charset="0"/>
              </a:rPr>
              <a:t>-</a:t>
            </a:r>
            <a:r>
              <a:rPr lang="en-US" dirty="0">
                <a:latin typeface="Comic Sans MS" panose="030F0902030302020204" pitchFamily="66" charset="0"/>
              </a:rPr>
              <a:t>, PAR)&gt;, &lt;µ(0</a:t>
            </a:r>
            <a:r>
              <a:rPr lang="en-US" baseline="30000" dirty="0">
                <a:latin typeface="Comic Sans MS" panose="030F0902030302020204" pitchFamily="66" charset="0"/>
              </a:rPr>
              <a:t>-</a:t>
            </a:r>
            <a:r>
              <a:rPr lang="en-US" dirty="0">
                <a:latin typeface="Comic Sans MS" panose="030F0902030302020204" pitchFamily="66" charset="0"/>
              </a:rPr>
              <a:t>, PAR)&gt;</a:t>
            </a:r>
          </a:p>
          <a:p>
            <a:endParaRPr lang="en-US" b="1" dirty="0">
              <a:latin typeface="Comic Sans MS" panose="030F0902030302020204" pitchFamily="66" charset="0"/>
            </a:endParaRPr>
          </a:p>
          <a:p>
            <a:r>
              <a:rPr lang="en-US" b="1" dirty="0">
                <a:latin typeface="Comic Sans MS" panose="030F0902030302020204" pitchFamily="66" charset="0"/>
              </a:rPr>
              <a:t>•Remaining tasks:</a:t>
            </a:r>
            <a:endParaRPr lang="en-US" dirty="0">
              <a:latin typeface="Comic Sans MS" panose="030F0902030302020204" pitchFamily="66" charset="0"/>
            </a:endParaRPr>
          </a:p>
          <a:p>
            <a:pPr>
              <a:spcBef>
                <a:spcPts val="675"/>
              </a:spcBef>
            </a:pPr>
            <a:r>
              <a:rPr lang="en-US" dirty="0">
                <a:latin typeface="Comic Sans MS" panose="030F0902030302020204" pitchFamily="66" charset="0"/>
              </a:rPr>
              <a:t>-Surface albedo</a:t>
            </a:r>
          </a:p>
          <a:p>
            <a:r>
              <a:rPr lang="en-US" dirty="0">
                <a:latin typeface="Comic Sans MS" panose="030F0902030302020204" pitchFamily="66" charset="0"/>
              </a:rPr>
              <a:t>-Association of uncertainties (bias, standard deviation)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8233EF-AB51-7F97-F54A-C6A46B66406A}"/>
              </a:ext>
            </a:extLst>
          </p:cNvPr>
          <p:cNvSpPr/>
          <p:nvPr/>
        </p:nvSpPr>
        <p:spPr>
          <a:xfrm>
            <a:off x="5966038" y="667580"/>
            <a:ext cx="5817476" cy="324365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C37ED2-CF82-FC64-33DF-50BA40CAD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931" y="2601443"/>
            <a:ext cx="7975745" cy="400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54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39DA03-49C6-874A-AE19-983A077B6EE1}"/>
              </a:ext>
            </a:extLst>
          </p:cNvPr>
          <p:cNvSpPr txBox="1"/>
          <p:nvPr/>
        </p:nvSpPr>
        <p:spPr>
          <a:xfrm>
            <a:off x="1156728" y="208699"/>
            <a:ext cx="8818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en-US" sz="2400" b="1" dirty="0">
                <a:solidFill>
                  <a:prstClr val="black"/>
                </a:solidFill>
                <a:latin typeface="Comic Sans MS" panose="030F0902030302020204" pitchFamily="66" charset="0"/>
              </a:rPr>
              <a:t>Evaluation of existing algorithms for </a:t>
            </a:r>
            <a:r>
              <a:rPr lang="en-US" sz="2400" b="1" dirty="0" err="1">
                <a:solidFill>
                  <a:prstClr val="black"/>
                </a:solidFill>
                <a:latin typeface="Comic Sans MS" panose="030F0902030302020204" pitchFamily="66" charset="0"/>
              </a:rPr>
              <a:t>k</a:t>
            </a:r>
            <a:r>
              <a:rPr lang="en-US" sz="2400" b="1" baseline="-25000" dirty="0" err="1">
                <a:solidFill>
                  <a:prstClr val="black"/>
                </a:solidFill>
                <a:latin typeface="Comic Sans MS" panose="030F0902030302020204" pitchFamily="66" charset="0"/>
              </a:rPr>
              <a:t>d</a:t>
            </a:r>
            <a:r>
              <a:rPr lang="en-US" sz="2400" b="1" dirty="0">
                <a:solidFill>
                  <a:prstClr val="black"/>
                </a:solidFill>
                <a:latin typeface="Comic Sans MS" panose="030F0902030302020204" pitchFamily="66" charset="0"/>
              </a:rPr>
              <a:t>(</a:t>
            </a:r>
            <a:r>
              <a:rPr lang="en-US" sz="2400" b="1" dirty="0">
                <a:solidFill>
                  <a:prstClr val="black"/>
                </a:solidFill>
                <a:latin typeface="Symbol" pitchFamily="2" charset="2"/>
              </a:rPr>
              <a:t>l</a:t>
            </a:r>
            <a:r>
              <a:rPr lang="en-US" sz="2400" b="1" dirty="0">
                <a:solidFill>
                  <a:prstClr val="black"/>
                </a:solidFill>
                <a:latin typeface="Comic Sans MS" panose="030F0902030302020204" pitchFamily="66" charset="0"/>
              </a:rPr>
              <a:t>) and </a:t>
            </a:r>
            <a:r>
              <a:rPr lang="en-US" sz="2400" b="1" dirty="0" err="1">
                <a:solidFill>
                  <a:prstClr val="black"/>
                </a:solidFill>
                <a:latin typeface="Comic Sans MS" panose="030F0902030302020204" pitchFamily="66" charset="0"/>
              </a:rPr>
              <a:t>k</a:t>
            </a:r>
            <a:r>
              <a:rPr lang="en-US" sz="2400" b="1" baseline="-25000" dirty="0" err="1">
                <a:solidFill>
                  <a:prstClr val="black"/>
                </a:solidFill>
                <a:latin typeface="Comic Sans MS" panose="030F0902030302020204" pitchFamily="66" charset="0"/>
              </a:rPr>
              <a:t>d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(PAR)</a:t>
            </a:r>
            <a:r>
              <a:rPr lang="en-US" sz="2400" b="1" dirty="0">
                <a:solidFill>
                  <a:prstClr val="black"/>
                </a:solidFill>
                <a:latin typeface="Comic Sans MS" panose="030F0902030302020204" pitchFamily="66" charset="0"/>
              </a:rPr>
              <a:t> with 6 OCR satellites.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19758E-D859-F442-AF76-285970050220}"/>
              </a:ext>
            </a:extLst>
          </p:cNvPr>
          <p:cNvSpPr txBox="1"/>
          <p:nvPr/>
        </p:nvSpPr>
        <p:spPr>
          <a:xfrm>
            <a:off x="7020848" y="6470429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err="1">
                <a:solidFill>
                  <a:prstClr val="black"/>
                </a:solidFill>
                <a:latin typeface="Comic Sans MS" panose="030F0902030302020204" pitchFamily="66" charset="0"/>
              </a:rPr>
              <a:t>Begouen</a:t>
            </a:r>
            <a:r>
              <a:rPr lang="en-US" dirty="0">
                <a:solidFill>
                  <a:prstClr val="black"/>
                </a:solidFill>
                <a:latin typeface="Comic Sans MS" panose="030F09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902030302020204" pitchFamily="66" charset="0"/>
              </a:rPr>
              <a:t>Demeaux</a:t>
            </a:r>
            <a:r>
              <a:rPr lang="en-US" dirty="0">
                <a:solidFill>
                  <a:prstClr val="black"/>
                </a:solidFill>
                <a:latin typeface="Comic Sans MS" panose="030F0902030302020204" pitchFamily="66" charset="0"/>
              </a:rPr>
              <a:t> &amp; Boss, 2022.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BE4BBA-B981-A34A-907D-D3D4B470EB0B}"/>
              </a:ext>
            </a:extLst>
          </p:cNvPr>
          <p:cNvSpPr txBox="1"/>
          <p:nvPr/>
        </p:nvSpPr>
        <p:spPr>
          <a:xfrm>
            <a:off x="1639613" y="4575108"/>
            <a:ext cx="64702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omic Sans MS" panose="030F0902030302020204" pitchFamily="66" charset="0"/>
              </a:rPr>
              <a:t>Bottom line: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mic Sans MS" panose="030F0902030302020204" pitchFamily="66" charset="0"/>
              </a:rPr>
              <a:t>All existing algorithms are biased significantly in clear waters due to lack of such data in training datasets.</a:t>
            </a:r>
          </a:p>
          <a:p>
            <a:pPr defTabSz="457200"/>
            <a:endParaRPr lang="en-US" dirty="0">
              <a:solidFill>
                <a:prstClr val="black"/>
              </a:solidFill>
              <a:latin typeface="Comic Sans MS" panose="030F0902030302020204" pitchFamily="66" charset="0"/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  <a:latin typeface="Comic Sans MS" panose="030F0902030302020204" pitchFamily="66" charset="0"/>
              </a:rPr>
              <a:t>Austin &amp; </a:t>
            </a:r>
            <a:r>
              <a:rPr lang="en-US" dirty="0" err="1">
                <a:solidFill>
                  <a:prstClr val="black"/>
                </a:solidFill>
                <a:latin typeface="Comic Sans MS" panose="030F0902030302020204" pitchFamily="66" charset="0"/>
              </a:rPr>
              <a:t>ZPLee’s</a:t>
            </a:r>
            <a:r>
              <a:rPr lang="en-US" dirty="0">
                <a:solidFill>
                  <a:prstClr val="black"/>
                </a:solidFill>
                <a:latin typeface="Comic Sans MS" panose="030F0902030302020204" pitchFamily="66" charset="0"/>
              </a:rPr>
              <a:t> algorithm works best (compared to NN). </a:t>
            </a:r>
            <a:r>
              <a:rPr lang="en-US" dirty="0" err="1">
                <a:solidFill>
                  <a:prstClr val="black"/>
                </a:solidFill>
                <a:latin typeface="Comic Sans MS" panose="030F0902030302020204" pitchFamily="66" charset="0"/>
              </a:rPr>
              <a:t>ZPLee</a:t>
            </a:r>
            <a:r>
              <a:rPr lang="en-US" dirty="0">
                <a:solidFill>
                  <a:prstClr val="black"/>
                </a:solidFill>
                <a:latin typeface="Comic Sans MS" panose="030F0902030302020204" pitchFamily="66" charset="0"/>
              </a:rPr>
              <a:t> is not limited to case 1.</a:t>
            </a:r>
          </a:p>
        </p:txBody>
      </p:sp>
      <p:pic>
        <p:nvPicPr>
          <p:cNvPr id="6" name="Picture 5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63C55247-CED6-D2B4-777B-75C5EB8CA2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7503" y="3765110"/>
            <a:ext cx="2314884" cy="26289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26D5F1-6D61-DECB-7A70-CBE5E49929E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9540" y="1202233"/>
            <a:ext cx="4507938" cy="20417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E0AB92-AFF8-2203-957F-234DBC85D7A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7822" y="1039696"/>
            <a:ext cx="4759559" cy="353541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1F0334F-6DC4-C724-65DF-B7C876488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02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4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12"/>
    </mc:Choice>
    <mc:Fallback xmlns="">
      <p:transition spd="slow" advTm="90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81540" y="1797048"/>
            <a:ext cx="3045934" cy="530788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2600" b="1" dirty="0"/>
              <a:t>Dariusz Stramski </a:t>
            </a:r>
            <a:r>
              <a:rPr lang="en-US" sz="2600" dirty="0"/>
              <a:t>(PI)</a:t>
            </a:r>
          </a:p>
        </p:txBody>
      </p:sp>
      <p:sp>
        <p:nvSpPr>
          <p:cNvPr id="2052" name="Title 1"/>
          <p:cNvSpPr txBox="1">
            <a:spLocks/>
          </p:cNvSpPr>
          <p:nvPr/>
        </p:nvSpPr>
        <p:spPr bwMode="auto">
          <a:xfrm>
            <a:off x="1800782" y="6145837"/>
            <a:ext cx="8786041" cy="68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NASA PACE Science and Applications Team Meeting;  27 February – 1 March 2023</a:t>
            </a:r>
          </a:p>
        </p:txBody>
      </p:sp>
      <p:sp>
        <p:nvSpPr>
          <p:cNvPr id="2053" name="Title 1"/>
          <p:cNvSpPr txBox="1">
            <a:spLocks/>
          </p:cNvSpPr>
          <p:nvPr/>
        </p:nvSpPr>
        <p:spPr bwMode="auto">
          <a:xfrm>
            <a:off x="7729010" y="2320201"/>
            <a:ext cx="4276766" cy="740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Scripps Institution of Oceanography</a:t>
            </a:r>
            <a:b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University of California San Diego  </a:t>
            </a:r>
          </a:p>
        </p:txBody>
      </p:sp>
      <p:sp>
        <p:nvSpPr>
          <p:cNvPr id="2054" name="Title 1"/>
          <p:cNvSpPr txBox="1">
            <a:spLocks/>
          </p:cNvSpPr>
          <p:nvPr/>
        </p:nvSpPr>
        <p:spPr bwMode="auto">
          <a:xfrm>
            <a:off x="209007" y="79338"/>
            <a:ext cx="11526664" cy="154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Next generation algorithms based on PACE capabilities to obtain inherent optical properties of seawater associated with phytoplankton, nonalgal particles, and colored dissolved organic matter </a:t>
            </a:r>
          </a:p>
        </p:txBody>
      </p:sp>
      <p:pic>
        <p:nvPicPr>
          <p:cNvPr id="7" name="Picture 2" descr="C:\Users\Dariusz\Data\Documents\talks&amp;conference papers\MANTA presentations\TriNet Challenge\logoSIOcolor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5144" y="1975340"/>
            <a:ext cx="1609347" cy="161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87094" y="2278294"/>
            <a:ext cx="3335410" cy="506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Rick A. Reynolds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(Co-I)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8AC4A1A-6FAB-4314-B093-B982C5B38B0E}"/>
              </a:ext>
            </a:extLst>
          </p:cNvPr>
          <p:cNvSpPr txBox="1">
            <a:spLocks/>
          </p:cNvSpPr>
          <p:nvPr/>
        </p:nvSpPr>
        <p:spPr>
          <a:xfrm>
            <a:off x="1999128" y="4485321"/>
            <a:ext cx="2201151" cy="4557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Hubert Loisel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F9549BC-BFDC-422B-A989-6F397D82FCD7}"/>
              </a:ext>
            </a:extLst>
          </p:cNvPr>
          <p:cNvSpPr txBox="1">
            <a:spLocks/>
          </p:cNvSpPr>
          <p:nvPr/>
        </p:nvSpPr>
        <p:spPr bwMode="auto">
          <a:xfrm>
            <a:off x="6810428" y="4563510"/>
            <a:ext cx="4149532" cy="96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Laboratoire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d’Océanologie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et de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Géosciences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,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Wimereux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, France</a:t>
            </a:r>
          </a:p>
        </p:txBody>
      </p:sp>
      <p:pic>
        <p:nvPicPr>
          <p:cNvPr id="1026" name="Picture 2" descr="Laboratoire d'océanologie et géosciences (LOG) - Home | Facebook">
            <a:extLst>
              <a:ext uri="{FF2B5EF4-FFF2-40B4-BE49-F238E27FC236}">
                <a16:creationId xmlns:a16="http://schemas.microsoft.com/office/drawing/2014/main" id="{785D5933-ABEA-49A3-AEAF-8831F00D1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3039" y="4200628"/>
            <a:ext cx="1967389" cy="167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0AC281D-5CB8-4599-83FF-FBBAFCF5153E}"/>
              </a:ext>
            </a:extLst>
          </p:cNvPr>
          <p:cNvSpPr txBox="1">
            <a:spLocks/>
          </p:cNvSpPr>
          <p:nvPr/>
        </p:nvSpPr>
        <p:spPr>
          <a:xfrm>
            <a:off x="2000954" y="5369431"/>
            <a:ext cx="2081106" cy="515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Daniel Jorge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357623A-5A5C-4780-AD75-FDC676564849}"/>
              </a:ext>
            </a:extLst>
          </p:cNvPr>
          <p:cNvSpPr txBox="1">
            <a:spLocks/>
          </p:cNvSpPr>
          <p:nvPr/>
        </p:nvSpPr>
        <p:spPr>
          <a:xfrm>
            <a:off x="1993657" y="4967471"/>
            <a:ext cx="2155271" cy="414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Cédric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Jamet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D6C3B0A-D4ED-4F2D-9D9A-455C27215E18}"/>
              </a:ext>
            </a:extLst>
          </p:cNvPr>
          <p:cNvSpPr txBox="1">
            <a:spLocks/>
          </p:cNvSpPr>
          <p:nvPr/>
        </p:nvSpPr>
        <p:spPr bwMode="auto">
          <a:xfrm>
            <a:off x="1531091" y="4105967"/>
            <a:ext cx="3229659" cy="27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Collaborators in France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BB9790C-5A0F-47D4-BBC2-D401B06D833E}"/>
              </a:ext>
            </a:extLst>
          </p:cNvPr>
          <p:cNvSpPr txBox="1">
            <a:spLocks/>
          </p:cNvSpPr>
          <p:nvPr/>
        </p:nvSpPr>
        <p:spPr>
          <a:xfrm>
            <a:off x="489126" y="2741282"/>
            <a:ext cx="5406018" cy="506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Matthew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Kehrli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(Graduate Student)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7FEACD-B40A-F392-C1F4-D77407D68164}"/>
              </a:ext>
            </a:extLst>
          </p:cNvPr>
          <p:cNvSpPr txBox="1">
            <a:spLocks/>
          </p:cNvSpPr>
          <p:nvPr/>
        </p:nvSpPr>
        <p:spPr>
          <a:xfrm>
            <a:off x="489126" y="3256948"/>
            <a:ext cx="5406018" cy="506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Ishan D. Joshi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(Postdoctoral Scholar)</a:t>
            </a:r>
          </a:p>
        </p:txBody>
      </p:sp>
      <p:pic>
        <p:nvPicPr>
          <p:cNvPr id="60" name="Audio 59">
            <a:hlinkClick r:id="" action="ppaction://media"/>
            <a:extLst>
              <a:ext uri="{FF2B5EF4-FFF2-40B4-BE49-F238E27FC236}">
                <a16:creationId xmlns:a16="http://schemas.microsoft.com/office/drawing/2014/main" id="{8AF12DBA-D21C-7F6E-7F81-68ED14774A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0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39"/>
    </mc:Choice>
    <mc:Fallback xmlns="">
      <p:transition spd="slow" advTm="23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BEC7EDC-7580-4D63-AC6A-3CA11A1D2C3C}"/>
              </a:ext>
            </a:extLst>
          </p:cNvPr>
          <p:cNvSpPr txBox="1"/>
          <p:nvPr/>
        </p:nvSpPr>
        <p:spPr>
          <a:xfrm>
            <a:off x="11507940" y="6476397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5/15</a:t>
            </a: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527AFD3B-0791-1150-C8AD-E93FE0F9B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34" r="7221"/>
          <a:stretch/>
        </p:blipFill>
        <p:spPr bwMode="auto">
          <a:xfrm>
            <a:off x="97086" y="1605194"/>
            <a:ext cx="6598109" cy="27696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022030-CEB2-9383-EA0D-DC4EA63DDF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4624" y="1503027"/>
            <a:ext cx="5029200" cy="2889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C607AE-32A4-2D25-7C80-48E14157B314}"/>
              </a:ext>
            </a:extLst>
          </p:cNvPr>
          <p:cNvSpPr txBox="1"/>
          <p:nvPr/>
        </p:nvSpPr>
        <p:spPr>
          <a:xfrm>
            <a:off x="1859810" y="1210065"/>
            <a:ext cx="8357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 results of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&lt;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(490)&gt;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A14894-661B-4834-2B95-8C3F59E1B04C}"/>
              </a:ext>
            </a:extLst>
          </p:cNvPr>
          <p:cNvSpPr txBox="1"/>
          <p:nvPr/>
        </p:nvSpPr>
        <p:spPr>
          <a:xfrm>
            <a:off x="7302618" y="4392277"/>
            <a:ext cx="45912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&lt;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K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(490)&gt;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1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vs.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R</a:t>
            </a:r>
            <a:r>
              <a:rPr kumimoji="0" lang="en-US" sz="12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rs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(490)/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R</a:t>
            </a:r>
            <a:r>
              <a:rPr kumimoji="0" lang="en-US" sz="12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rs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(555)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for the synthetic database. The red, green, and blue data points represent the three optical water groups 1, 2, and 3, respectively. The black cross-mark data points are from the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Nechad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et al. (2015) synthetic dataset. The relationships from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Mueller (2020),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Werdell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(2005), and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Werdell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(2009) are also displayed.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0A4D66-25F4-E1F7-06D6-C507F5F4462D}"/>
              </a:ext>
            </a:extLst>
          </p:cNvPr>
          <p:cNvSpPr txBox="1"/>
          <p:nvPr/>
        </p:nvSpPr>
        <p:spPr>
          <a:xfrm>
            <a:off x="337150" y="4392277"/>
            <a:ext cx="6466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(a)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R</a:t>
            </a:r>
            <a:r>
              <a:rPr kumimoji="0" lang="en-US" sz="1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rs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(555) vs.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R</a:t>
            </a:r>
            <a:r>
              <a:rPr kumimoji="0" lang="en-US" sz="1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rs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(443) for the synthetic database (colored data points) and in situ dataset (colored contours). (b) Same as panel (a) but for the synthetic dataset of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Nechad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et al. (2015) which was developed for coastal waters. The color coding refers to the optical water groups assigned according to reflectance-based classification (Group 1 is representative of turbid waters, Group 2 mostly productive coastal and open-ocean waters, and Group 3 the vast areas of mesotrophic and oligotrophic ocean).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76E23E-7F8E-51BD-321E-5FF7B3C7DEB7}"/>
              </a:ext>
            </a:extLst>
          </p:cNvPr>
          <p:cNvSpPr txBox="1"/>
          <p:nvPr/>
        </p:nvSpPr>
        <p:spPr>
          <a:xfrm>
            <a:off x="337150" y="6063734"/>
            <a:ext cx="11027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Loisel,</a:t>
            </a: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 H., Jorge,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D. S. F., Reynolds,</a:t>
            </a:r>
            <a:r>
              <a:rPr kumimoji="0" lang="en-US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 R. A.,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and</a:t>
            </a: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Stramski, D.,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synthetic database generated by radiative transfer simulations in support of studies in ocean optics and optical remote sensing of the global ocean.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Earth Syst. Sci. Data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submitted February 2023.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3CE91A9-3A3F-3639-3C9D-F6D2679AF2B4}"/>
              </a:ext>
            </a:extLst>
          </p:cNvPr>
          <p:cNvGrpSpPr/>
          <p:nvPr/>
        </p:nvGrpSpPr>
        <p:grpSpPr>
          <a:xfrm>
            <a:off x="275353" y="5550822"/>
            <a:ext cx="11545331" cy="584775"/>
            <a:chOff x="275353" y="5592762"/>
            <a:chExt cx="11545331" cy="584775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4EE37AB0-6DA2-6420-D741-8C061541735C}"/>
                </a:ext>
              </a:extLst>
            </p:cNvPr>
            <p:cNvSpPr txBox="1">
              <a:spLocks/>
            </p:cNvSpPr>
            <p:nvPr/>
          </p:nvSpPr>
          <p:spPr>
            <a:xfrm>
              <a:off x="275353" y="5689697"/>
              <a:ext cx="11545331" cy="466872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Development of database has been completed. Database will be available at World Data Center PANGAEA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D474782-DF41-EE67-05C4-81F374DE174F}"/>
                </a:ext>
              </a:extLst>
            </p:cNvPr>
            <p:cNvSpPr txBox="1"/>
            <p:nvPr/>
          </p:nvSpPr>
          <p:spPr>
            <a:xfrm>
              <a:off x="279548" y="5592762"/>
              <a:ext cx="4267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Wingdings" panose="05000000000000000000" pitchFamily="2" charset="2"/>
                  <a:ea typeface="+mn-ea"/>
                  <a:cs typeface="Arial" panose="020B0604020202020204" pitchFamily="34" charset="0"/>
                  <a:sym typeface="Wingdings" panose="05000000000000000000" pitchFamily="2" charset="2"/>
                </a:rPr>
                <a:t>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26E7B11-1759-66FD-7B15-CA3CB22ACD78}"/>
              </a:ext>
            </a:extLst>
          </p:cNvPr>
          <p:cNvGrpSpPr/>
          <p:nvPr/>
        </p:nvGrpSpPr>
        <p:grpSpPr>
          <a:xfrm>
            <a:off x="339885" y="10604"/>
            <a:ext cx="11480800" cy="1142886"/>
            <a:chOff x="339885" y="10604"/>
            <a:chExt cx="11480800" cy="1142886"/>
          </a:xfrm>
        </p:grpSpPr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135F15FA-2D1F-416F-909A-F4950293C44F}"/>
                </a:ext>
              </a:extLst>
            </p:cNvPr>
            <p:cNvSpPr txBox="1">
              <a:spLocks/>
            </p:cNvSpPr>
            <p:nvPr/>
          </p:nvSpPr>
          <p:spPr>
            <a:xfrm>
              <a:off x="339885" y="136402"/>
              <a:ext cx="11480800" cy="1017088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Nearly 30,000 radiative transfer simulations with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Hydrolight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model that produced in-water and water-leaving light fields and apparent optical properties (AOPs) for different scenarios of IOPs, boundary conditions, and inelastic radiative processes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673BEE3-C82F-4C38-4362-B41A889D2D92}"/>
                </a:ext>
              </a:extLst>
            </p:cNvPr>
            <p:cNvSpPr txBox="1"/>
            <p:nvPr/>
          </p:nvSpPr>
          <p:spPr>
            <a:xfrm>
              <a:off x="345135" y="10604"/>
              <a:ext cx="4267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Wingdings" panose="05000000000000000000" pitchFamily="2" charset="2"/>
                  <a:ea typeface="+mn-ea"/>
                  <a:cs typeface="Arial" panose="020B0604020202020204" pitchFamily="34" charset="0"/>
                  <a:sym typeface="Wingdings" panose="05000000000000000000" pitchFamily="2" charset="2"/>
                </a:rPr>
                <a:t>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1BC38083-1A2E-F4AB-16BB-D8B50121BB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6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12"/>
    </mc:Choice>
    <mc:Fallback xmlns="">
      <p:transition spd="slow" advTm="49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61257" y="123227"/>
            <a:ext cx="11657294" cy="5441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K</a:t>
            </a:r>
            <a:r>
              <a:rPr kumimoji="0" lang="en-US" sz="2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algorithms based on neural network approach (French team)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EC7EDC-7580-4D63-AC6A-3CA11A1D2C3C}"/>
              </a:ext>
            </a:extLst>
          </p:cNvPr>
          <p:cNvSpPr txBox="1"/>
          <p:nvPr/>
        </p:nvSpPr>
        <p:spPr>
          <a:xfrm>
            <a:off x="11507940" y="6476397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6/15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135F15FA-2D1F-416F-909A-F4950293C44F}"/>
              </a:ext>
            </a:extLst>
          </p:cNvPr>
          <p:cNvSpPr txBox="1">
            <a:spLocks/>
          </p:cNvSpPr>
          <p:nvPr/>
        </p:nvSpPr>
        <p:spPr>
          <a:xfrm>
            <a:off x="339488" y="5069947"/>
            <a:ext cx="11577029" cy="68341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Evaluation of algorithm performance (including the near-UV spectral range) using independent field datasets.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0F48CD-6D5D-4F75-8BD5-D4EE582BB8A4}"/>
              </a:ext>
            </a:extLst>
          </p:cNvPr>
          <p:cNvSpPr txBox="1"/>
          <p:nvPr/>
        </p:nvSpPr>
        <p:spPr>
          <a:xfrm>
            <a:off x="339884" y="3816942"/>
            <a:ext cx="19545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Current tasks: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5F815-7A4B-A7E5-2337-8FF4CA13D739}"/>
              </a:ext>
            </a:extLst>
          </p:cNvPr>
          <p:cNvSpPr txBox="1">
            <a:spLocks/>
          </p:cNvSpPr>
          <p:nvPr/>
        </p:nvSpPr>
        <p:spPr>
          <a:xfrm>
            <a:off x="339886" y="755754"/>
            <a:ext cx="6497142" cy="290473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Reformulation of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algorithms using a new synthetic optical database has been completed.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effort improves the previous versions of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algorithms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Jamet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 2012; Loisel et al. 2018; Jorge et al. 2021). The algorithms use input values of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at four, five, or six wavelengths available on multispectral ocean color sensors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SeaWiFS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MODIS-Aqua, VIIRS-SNPP, MERIS, and OLCI). These new algorithms are applicable to PACE-OCI.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3501205-D51B-849A-AED0-61DF78C5F57C}"/>
              </a:ext>
            </a:extLst>
          </p:cNvPr>
          <p:cNvSpPr txBox="1">
            <a:spLocks/>
          </p:cNvSpPr>
          <p:nvPr/>
        </p:nvSpPr>
        <p:spPr>
          <a:xfrm>
            <a:off x="339488" y="4299997"/>
            <a:ext cx="11578666" cy="68341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Investigation of potential enhancement of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algorithm with additional input wavelengths. The recent focus has been on the use of input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at 14 wavelengths between 400 and 700 nm. 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0435661-73B7-2C93-C217-9371680D052A}"/>
              </a:ext>
            </a:extLst>
          </p:cNvPr>
          <p:cNvSpPr txBox="1"/>
          <p:nvPr/>
        </p:nvSpPr>
        <p:spPr>
          <a:xfrm>
            <a:off x="339884" y="637682"/>
            <a:ext cx="426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Wingdings" panose="05000000000000000000" pitchFamily="2" charset="2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Espace réservé du contenu 4">
            <a:extLst>
              <a:ext uri="{FF2B5EF4-FFF2-40B4-BE49-F238E27FC236}">
                <a16:creationId xmlns:a16="http://schemas.microsoft.com/office/drawing/2014/main" id="{F9A0402B-35C8-06B4-4FF4-6A67D2D39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536" y="743440"/>
            <a:ext cx="3563841" cy="2882546"/>
          </a:xfr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14581F7-9C74-9CC5-0D54-045E5594AC17}"/>
              </a:ext>
            </a:extLst>
          </p:cNvPr>
          <p:cNvSpPr txBox="1"/>
          <p:nvPr/>
        </p:nvSpPr>
        <p:spPr>
          <a:xfrm>
            <a:off x="339488" y="5983199"/>
            <a:ext cx="11623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Jamet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, C. et al. New Kd algorithms based on neural network approach, i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preparation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5041627-7814-D392-0D04-D90250EE4602}"/>
              </a:ext>
            </a:extLst>
          </p:cNvPr>
          <p:cNvGrpSpPr/>
          <p:nvPr/>
        </p:nvGrpSpPr>
        <p:grpSpPr>
          <a:xfrm>
            <a:off x="8142916" y="884979"/>
            <a:ext cx="2934882" cy="2974434"/>
            <a:chOff x="8142916" y="884979"/>
            <a:chExt cx="2934882" cy="2974434"/>
          </a:xfrm>
        </p:grpSpPr>
        <p:sp>
          <p:nvSpPr>
            <p:cNvPr id="24" name="TextBox 5">
              <a:extLst>
                <a:ext uri="{FF2B5EF4-FFF2-40B4-BE49-F238E27FC236}">
                  <a16:creationId xmlns:a16="http://schemas.microsoft.com/office/drawing/2014/main" id="{C2537C06-C8D1-41A9-A3A9-8E1E0D776F01}"/>
                </a:ext>
              </a:extLst>
            </p:cNvPr>
            <p:cNvSpPr txBox="1"/>
            <p:nvPr/>
          </p:nvSpPr>
          <p:spPr>
            <a:xfrm>
              <a:off x="8697573" y="3567044"/>
              <a:ext cx="1977400" cy="29236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Reference &lt;</a:t>
              </a:r>
              <a:r>
                <a:rPr kumimoji="0" lang="en-US" sz="15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K</a:t>
              </a:r>
              <a:r>
                <a:rPr kumimoji="0" lang="en-US" sz="15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d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&gt;</a:t>
              </a:r>
              <a:r>
                <a:rPr kumimoji="0" lang="en-US" sz="15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1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 (m</a:t>
              </a:r>
              <a:r>
                <a:rPr kumimoji="0" lang="en-US" sz="15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-1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)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EAF9935-F225-3C1A-1440-4C011EF114A1}"/>
                </a:ext>
              </a:extLst>
            </p:cNvPr>
            <p:cNvSpPr txBox="1"/>
            <p:nvPr/>
          </p:nvSpPr>
          <p:spPr>
            <a:xfrm>
              <a:off x="8142916" y="884979"/>
              <a:ext cx="18438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MERIS/OLCI algorithm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8983DC4-A5E1-047B-D669-4BD44824A791}"/>
                </a:ext>
              </a:extLst>
            </p:cNvPr>
            <p:cNvSpPr txBox="1"/>
            <p:nvPr/>
          </p:nvSpPr>
          <p:spPr>
            <a:xfrm>
              <a:off x="8142916" y="1154555"/>
              <a:ext cx="18928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 points: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400-700 nm at 10 nm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A0161C3-2FB5-A8C5-DC88-D65AEBA5F48B}"/>
                </a:ext>
              </a:extLst>
            </p:cNvPr>
            <p:cNvSpPr txBox="1"/>
            <p:nvPr/>
          </p:nvSpPr>
          <p:spPr>
            <a:xfrm>
              <a:off x="9366676" y="2960544"/>
              <a:ext cx="17111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</a:t>
              </a:r>
              <a:r>
                <a:rPr kumimoji="0" lang="en-US" sz="12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rs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(490)/</a:t>
              </a:r>
              <a:r>
                <a:rPr kumimoji="0" lang="en-US" sz="1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</a:t>
              </a:r>
              <a:r>
                <a:rPr kumimoji="0" lang="en-US" sz="12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rs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(560) ≤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0.85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F4E9CE1-A0DC-7AC9-DE43-C1A6D6EED735}"/>
                </a:ext>
              </a:extLst>
            </p:cNvPr>
            <p:cNvSpPr txBox="1"/>
            <p:nvPr/>
          </p:nvSpPr>
          <p:spPr>
            <a:xfrm>
              <a:off x="9368087" y="2773179"/>
              <a:ext cx="16367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</a:t>
              </a:r>
              <a:r>
                <a:rPr kumimoji="0" lang="en-US" sz="12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rs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(490)/</a:t>
              </a:r>
              <a:r>
                <a:rPr kumimoji="0" lang="en-US" sz="1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</a:t>
              </a:r>
              <a:r>
                <a:rPr kumimoji="0" lang="en-US" sz="12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rs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(560) &gt; 0.85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0CC898D-E1DC-13AE-773C-CFF94C73F15A}"/>
                </a:ext>
              </a:extLst>
            </p:cNvPr>
            <p:cNvSpPr txBox="1"/>
            <p:nvPr/>
          </p:nvSpPr>
          <p:spPr>
            <a:xfrm>
              <a:off x="8142916" y="1587974"/>
              <a:ext cx="18928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Relative error 9.7%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114456D-9731-D3AE-D2B2-B349B98A3B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32448" y="2859080"/>
              <a:ext cx="74066" cy="7406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4606D8F-4C49-4C3A-BCA3-4B8A3EDAD5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29643" y="3124728"/>
              <a:ext cx="74066" cy="74066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TextBox 6">
            <a:extLst>
              <a:ext uri="{FF2B5EF4-FFF2-40B4-BE49-F238E27FC236}">
                <a16:creationId xmlns:a16="http://schemas.microsoft.com/office/drawing/2014/main" id="{D2448885-ABA7-438F-BD28-B521A15E02BA}"/>
              </a:ext>
            </a:extLst>
          </p:cNvPr>
          <p:cNvSpPr txBox="1"/>
          <p:nvPr/>
        </p:nvSpPr>
        <p:spPr>
          <a:xfrm>
            <a:off x="6395724" y="1945121"/>
            <a:ext cx="2407750" cy="292369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Model-derived &lt;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</a:t>
            </a:r>
            <a:r>
              <a:rPr kumimoji="0" lang="en-US" sz="15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&gt;</a:t>
            </a:r>
            <a:r>
              <a:rPr kumimoji="0" lang="en-US" sz="15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(m</a:t>
            </a:r>
            <a:r>
              <a:rPr kumimoji="0" lang="en-US" sz="15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-1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20" name="Audio 119">
            <a:hlinkClick r:id="" action="ppaction://media"/>
            <a:extLst>
              <a:ext uri="{FF2B5EF4-FFF2-40B4-BE49-F238E27FC236}">
                <a16:creationId xmlns:a16="http://schemas.microsoft.com/office/drawing/2014/main" id="{5EDB500B-AF57-7982-42CF-1DB9A76F27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8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419"/>
    </mc:Choice>
    <mc:Fallback xmlns="">
      <p:transition spd="slow" advTm="122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">
            <a:extLst>
              <a:ext uri="{FF2B5EF4-FFF2-40B4-BE49-F238E27FC236}">
                <a16:creationId xmlns:a16="http://schemas.microsoft.com/office/drawing/2014/main" id="{B7257EDB-973D-416B-B2BC-A18E112FE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721" y="793130"/>
            <a:ext cx="4783827" cy="557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-128"/>
                <a:cs typeface="Times New Roman" pitchFamily="18" charset="0"/>
              </a:rPr>
              <a:t>Flowchart of the model </a:t>
            </a:r>
            <a:r>
              <a:rPr kumimoji="0" lang="en-US" sz="1800" b="0" i="0" u="none" strike="noStrike" kern="1200" cap="none" spc="0" normalizeH="0" baseline="6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(builds upon and enhances the previous ADG model of Stramski et al. 2019)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charset="-128"/>
              <a:cs typeface="Times New Roman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66C4CAA-3D5D-4D89-B3E0-E277E121BA44}"/>
              </a:ext>
            </a:extLst>
          </p:cNvPr>
          <p:cNvSpPr txBox="1"/>
          <p:nvPr/>
        </p:nvSpPr>
        <p:spPr>
          <a:xfrm>
            <a:off x="11447316" y="6476397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12/15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A2B44C-6862-5B4D-9044-0DD997F923EB}"/>
              </a:ext>
            </a:extLst>
          </p:cNvPr>
          <p:cNvGrpSpPr/>
          <p:nvPr/>
        </p:nvGrpSpPr>
        <p:grpSpPr>
          <a:xfrm>
            <a:off x="104862" y="106266"/>
            <a:ext cx="11934738" cy="584775"/>
            <a:chOff x="321929" y="100468"/>
            <a:chExt cx="11661743" cy="584775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3019CB48-1326-88AA-1057-E712DECD92B6}"/>
                </a:ext>
              </a:extLst>
            </p:cNvPr>
            <p:cNvSpPr txBox="1">
              <a:spLocks/>
            </p:cNvSpPr>
            <p:nvPr/>
          </p:nvSpPr>
          <p:spPr>
            <a:xfrm>
              <a:off x="321929" y="210174"/>
              <a:ext cx="11661743" cy="454099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ts val="2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Formulation and evaluation of ADG partitioning model</a:t>
              </a:r>
              <a:endParaRPr kumimoji="0" lang="en-US" sz="2200" b="0" i="0" u="none" strike="noStrike" kern="1200" cap="none" spc="0" normalizeH="0" baseline="6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98D3AF0-A955-B29A-8CD1-ED1298EA1BB3}"/>
                </a:ext>
              </a:extLst>
            </p:cNvPr>
            <p:cNvSpPr txBox="1"/>
            <p:nvPr/>
          </p:nvSpPr>
          <p:spPr>
            <a:xfrm>
              <a:off x="335037" y="100468"/>
              <a:ext cx="4267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Wingdings" panose="05000000000000000000" pitchFamily="2" charset="2"/>
                  <a:ea typeface="+mn-ea"/>
                  <a:cs typeface="Arial" panose="020B0604020202020204" pitchFamily="34" charset="0"/>
                  <a:sym typeface="Wingdings" panose="05000000000000000000" pitchFamily="2" charset="2"/>
                </a:rPr>
                <a:t>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9505C733-555F-DB91-6899-C7A005690C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9517" y="1107812"/>
            <a:ext cx="3199099" cy="2644822"/>
          </a:xfrm>
          <a:prstGeom prst="rect">
            <a:avLst/>
          </a:prstGeom>
        </p:spPr>
      </p:pic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5FE0A4E1-3F80-0C79-09EB-E3806C12B5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9517" y="3946708"/>
            <a:ext cx="3347489" cy="264918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C93A2D1-5CEA-BF09-5E42-8C504DA6512F}"/>
              </a:ext>
            </a:extLst>
          </p:cNvPr>
          <p:cNvSpPr txBox="1">
            <a:spLocks/>
          </p:cNvSpPr>
          <p:nvPr/>
        </p:nvSpPr>
        <p:spPr>
          <a:xfrm>
            <a:off x="8908260" y="1107812"/>
            <a:ext cx="2943142" cy="2644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Joint probability distributions of steepness parameters are defined in the blue (410–460 nm) and the blue-green (480–530 nm) spectral regions to capture spectral shape variability in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) and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)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7462808-653F-9084-018D-1340A9B4D78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8923999" y="4080360"/>
                <a:ext cx="2781032" cy="6569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x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[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kumimoji="0" lang="en-US" sz="18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x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kumimoji="0" lang="en-US" sz="1800" b="0" i="0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λ</m:t>
                                      </m:r>
                                    </m:e>
                                    <m:sub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]−</m:t>
                              </m:r>
                              <m:func>
                                <m:func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0" lang="en-US" sz="18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ln</m:t>
                                  </m:r>
                                </m:fName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[</m:t>
                                  </m:r>
                                  <m:sSub>
                                    <m:sSub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𝑎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kumimoji="0" lang="en-US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x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kumimoji="0" lang="en-US" sz="1800" b="0" i="0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λ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1800" b="0" i="0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]</m:t>
                                  </m:r>
                                </m:e>
                              </m:func>
                            </m:e>
                          </m:func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λ</m:t>
                              </m:r>
                            </m:e>
                            <m:sub>
                              <m: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λ</m:t>
                              </m:r>
                            </m:e>
                            <m:sub>
                              <m: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7462808-653F-9084-018D-1340A9B4D7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3999" y="4080360"/>
                <a:ext cx="2781032" cy="656937"/>
              </a:xfrm>
              <a:prstGeom prst="rect">
                <a:avLst/>
              </a:prstGeom>
              <a:blipFill>
                <a:blip r:embed="rId7"/>
                <a:stretch>
                  <a:fillRect r="-6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42F621-7542-F95B-5B37-2A288E4CE858}"/>
                  </a:ext>
                </a:extLst>
              </p:cNvPr>
              <p:cNvSpPr txBox="1"/>
              <p:nvPr/>
            </p:nvSpPr>
            <p:spPr>
              <a:xfrm>
                <a:off x="8908260" y="4825698"/>
                <a:ext cx="3041857" cy="1264709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sz="1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x</m:t>
                        </m:r>
                      </m:sub>
                    </m:sSub>
                  </m:oMath>
                </a14:m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anose="02020603050405020304" pitchFamily="18" charset="0"/>
                  </a:rPr>
                  <a:t>: Steepness parameter calculated at wavelengths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1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λ</m:t>
                        </m:r>
                      </m:e>
                      <m:sub>
                        <m:r>
                          <a:rPr kumimoji="0" lang="en-US" sz="1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1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λ</m:t>
                        </m:r>
                      </m:e>
                      <m:sub>
                        <m:r>
                          <a:rPr kumimoji="0" lang="en-US" sz="1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1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λ</m:t>
                        </m:r>
                      </m:e>
                      <m:sub>
                        <m:r>
                          <a:rPr kumimoji="0" lang="en-US" sz="1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&gt;</m:t>
                        </m:r>
                        <m:r>
                          <m:rPr>
                            <m:sty m:val="p"/>
                          </m:rPr>
                          <a:rPr kumimoji="0" lang="en-US" sz="1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λ</m:t>
                        </m:r>
                      </m:e>
                      <m:sub>
                        <m:r>
                          <a:rPr kumimoji="0" lang="en-US" sz="1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)</m:t>
                    </m:r>
                  </m:oMath>
                </a14:m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1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x</m:t>
                    </m:r>
                  </m:oMath>
                </a14:m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anose="02020603050405020304" pitchFamily="18" charset="0"/>
                  </a:rPr>
                  <a:t>: Subscript that represents CDOM or non-algal particulate absorption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42F621-7542-F95B-5B37-2A288E4CE8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8260" y="4825698"/>
                <a:ext cx="3041857" cy="1264709"/>
              </a:xfrm>
              <a:prstGeom prst="rect">
                <a:avLst/>
              </a:prstGeom>
              <a:blipFill>
                <a:blip r:embed="rId8"/>
                <a:stretch>
                  <a:fillRect l="-601" t="-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C9C4821D-01D2-4A09-E9F6-B0B4AEEBB843}"/>
              </a:ext>
            </a:extLst>
          </p:cNvPr>
          <p:cNvGrpSpPr>
            <a:grpSpLocks noChangeAspect="1"/>
          </p:cNvGrpSpPr>
          <p:nvPr/>
        </p:nvGrpSpPr>
        <p:grpSpPr>
          <a:xfrm>
            <a:off x="184447" y="1330026"/>
            <a:ext cx="4802797" cy="5247916"/>
            <a:chOff x="93749" y="3996428"/>
            <a:chExt cx="5335167" cy="582962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38D36B1-3C82-B6E4-1555-157F8D01C2C4}"/>
                </a:ext>
              </a:extLst>
            </p:cNvPr>
            <p:cNvGrpSpPr/>
            <p:nvPr/>
          </p:nvGrpSpPr>
          <p:grpSpPr>
            <a:xfrm>
              <a:off x="93749" y="3996428"/>
              <a:ext cx="5335167" cy="5829624"/>
              <a:chOff x="153641" y="-1693525"/>
              <a:chExt cx="5335167" cy="6077106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8B312009-5E59-5770-E561-EB2049D83BB1}"/>
                  </a:ext>
                </a:extLst>
              </p:cNvPr>
              <p:cNvCxnSpPr/>
              <p:nvPr/>
            </p:nvCxnSpPr>
            <p:spPr>
              <a:xfrm>
                <a:off x="210754" y="692474"/>
                <a:ext cx="5247190" cy="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Flowchart: Process 23">
                <a:extLst>
                  <a:ext uri="{FF2B5EF4-FFF2-40B4-BE49-F238E27FC236}">
                    <a16:creationId xmlns:a16="http://schemas.microsoft.com/office/drawing/2014/main" id="{CD81282B-1971-F196-2C94-D708459BA840}"/>
                  </a:ext>
                </a:extLst>
              </p:cNvPr>
              <p:cNvSpPr/>
              <p:nvPr/>
            </p:nvSpPr>
            <p:spPr>
              <a:xfrm>
                <a:off x="4302708" y="1820831"/>
                <a:ext cx="868680" cy="362674"/>
              </a:xfrm>
              <a:prstGeom prst="flowChartProcess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â</a:t>
                </a:r>
                <a:r>
                  <a:rPr kumimoji="0" lang="en-US" sz="1100" b="0" i="0" u="none" strike="noStrike" kern="120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dg</a:t>
                </a:r>
                <a:r>
                  <a:rPr kumimoji="0" lang="en-US" sz="1100" b="0" i="1" u="none" strike="noStrike" kern="120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(</a:t>
                </a:r>
                <a:r>
                  <a:rPr kumimoji="0" lang="el-GR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λ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)</a:t>
                </a:r>
              </a:p>
            </p:txBody>
          </p:sp>
          <p:sp>
            <p:nvSpPr>
              <p:cNvPr id="25" name="Flowchart: Process 24">
                <a:extLst>
                  <a:ext uri="{FF2B5EF4-FFF2-40B4-BE49-F238E27FC236}">
                    <a16:creationId xmlns:a16="http://schemas.microsoft.com/office/drawing/2014/main" id="{F95310C0-0912-61C8-A794-0A6F8A7F4D25}"/>
                  </a:ext>
                </a:extLst>
              </p:cNvPr>
              <p:cNvSpPr/>
              <p:nvPr/>
            </p:nvSpPr>
            <p:spPr>
              <a:xfrm>
                <a:off x="2853765" y="1814949"/>
                <a:ext cx="1059687" cy="362674"/>
              </a:xfrm>
              <a:prstGeom prst="flowChartProcess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Weighting</a:t>
                </a:r>
                <a:r>
                  <a:rPr kumimoji="0" lang="en-US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factor</a:t>
                </a:r>
                <a:r>
                  <a:rPr kumimoji="0" lang="en-US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w</a:t>
                </a:r>
              </a:p>
            </p:txBody>
          </p:sp>
          <p:sp>
            <p:nvSpPr>
              <p:cNvPr id="26" name="Flowchart: Process 25">
                <a:extLst>
                  <a:ext uri="{FF2B5EF4-FFF2-40B4-BE49-F238E27FC236}">
                    <a16:creationId xmlns:a16="http://schemas.microsoft.com/office/drawing/2014/main" id="{BE030BB6-A292-8BA7-E13A-43ADC900C38D}"/>
                  </a:ext>
                </a:extLst>
              </p:cNvPr>
              <p:cNvSpPr/>
              <p:nvPr/>
            </p:nvSpPr>
            <p:spPr>
              <a:xfrm>
                <a:off x="2853765" y="3497971"/>
                <a:ext cx="1059687" cy="693745"/>
              </a:xfrm>
              <a:prstGeom prst="flowChartProcess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Speculative solutions </a:t>
                </a:r>
                <a:b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</a:br>
                <a:r>
                  <a:rPr kumimoji="0" lang="en-US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</a:t>
                </a:r>
                <a:r>
                  <a:rPr kumimoji="0" lang="en-US" sz="1000" b="0" i="1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’</a:t>
                </a:r>
                <a:r>
                  <a:rPr kumimoji="0" lang="en-US" sz="1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(</a:t>
                </a:r>
                <a:r>
                  <a:rPr kumimoji="0" lang="el-GR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λ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) and </a:t>
                </a:r>
                <a:r>
                  <a:rPr kumimoji="0" lang="en-US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a'</a:t>
                </a:r>
                <a:r>
                  <a:rPr kumimoji="0" lang="en-US" sz="1100" b="0" i="0" u="none" strike="noStrike" kern="120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(</a:t>
                </a:r>
                <a:r>
                  <a:rPr kumimoji="0" lang="el-GR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λ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)</a:t>
                </a:r>
              </a:p>
            </p:txBody>
          </p:sp>
          <p:sp>
            <p:nvSpPr>
              <p:cNvPr id="27" name="Flowchart: Process 26">
                <a:extLst>
                  <a:ext uri="{FF2B5EF4-FFF2-40B4-BE49-F238E27FC236}">
                    <a16:creationId xmlns:a16="http://schemas.microsoft.com/office/drawing/2014/main" id="{2FBCB1C9-1451-0818-843D-BE50C5B8AD51}"/>
                  </a:ext>
                </a:extLst>
              </p:cNvPr>
              <p:cNvSpPr/>
              <p:nvPr/>
            </p:nvSpPr>
            <p:spPr>
              <a:xfrm>
                <a:off x="247032" y="3494414"/>
                <a:ext cx="1024806" cy="697302"/>
              </a:xfrm>
              <a:prstGeom prst="flowChartProcess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Feasible solutions </a:t>
                </a:r>
                <a:r>
                  <a:rPr kumimoji="0" lang="en-US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</a:t>
                </a:r>
                <a:r>
                  <a:rPr kumimoji="0" lang="en-US" sz="1000" b="0" i="1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’</a:t>
                </a:r>
                <a:r>
                  <a:rPr kumimoji="0" lang="en-US" sz="1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(</a:t>
                </a:r>
                <a:r>
                  <a:rPr kumimoji="0" lang="el-GR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λ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) and </a:t>
                </a:r>
                <a:r>
                  <a:rPr kumimoji="0" lang="en-US" sz="11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a'</a:t>
                </a:r>
                <a:r>
                  <a:rPr kumimoji="0" lang="en-US" sz="11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(</a:t>
                </a:r>
                <a:r>
                  <a:rPr kumimoji="0" lang="el-GR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λ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)</a:t>
                </a:r>
              </a:p>
            </p:txBody>
          </p:sp>
          <p:sp>
            <p:nvSpPr>
              <p:cNvPr id="28" name="Flowchart: Terminator 27">
                <a:extLst>
                  <a:ext uri="{FF2B5EF4-FFF2-40B4-BE49-F238E27FC236}">
                    <a16:creationId xmlns:a16="http://schemas.microsoft.com/office/drawing/2014/main" id="{EB20AC02-85A3-6DB8-FE8B-D7A15726C503}"/>
                  </a:ext>
                </a:extLst>
              </p:cNvPr>
              <p:cNvSpPr/>
              <p:nvPr/>
            </p:nvSpPr>
            <p:spPr>
              <a:xfrm>
                <a:off x="210754" y="2220177"/>
                <a:ext cx="1236951" cy="1034611"/>
              </a:xfrm>
              <a:prstGeom prst="flowChartTerminator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Main outputs: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Optimal solutions for </a:t>
                </a:r>
                <a:r>
                  <a:rPr kumimoji="0" lang="en-US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</a:t>
                </a:r>
                <a:r>
                  <a:rPr kumimoji="0" lang="en-US" sz="1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(</a:t>
                </a:r>
                <a:r>
                  <a:rPr kumimoji="0" lang="el-GR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λ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) and </a:t>
                </a:r>
                <a:r>
                  <a:rPr kumimoji="0" lang="en-US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</a:t>
                </a:r>
                <a:r>
                  <a:rPr kumimoji="0" lang="en-US" sz="1100" b="0" i="0" u="none" strike="noStrike" kern="120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(</a:t>
                </a:r>
                <a:r>
                  <a:rPr kumimoji="0" lang="el-GR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λ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) and range of feasible solutions</a:t>
                </a:r>
              </a:p>
            </p:txBody>
          </p:sp>
          <p:sp>
            <p:nvSpPr>
              <p:cNvPr id="29" name="Flowchart: Process 28">
                <a:extLst>
                  <a:ext uri="{FF2B5EF4-FFF2-40B4-BE49-F238E27FC236}">
                    <a16:creationId xmlns:a16="http://schemas.microsoft.com/office/drawing/2014/main" id="{F3B4FA11-9423-A5BE-ED7D-889F8B693B73}"/>
                  </a:ext>
                </a:extLst>
              </p:cNvPr>
              <p:cNvSpPr/>
              <p:nvPr/>
            </p:nvSpPr>
            <p:spPr>
              <a:xfrm>
                <a:off x="2853766" y="1210252"/>
                <a:ext cx="1027102" cy="362674"/>
              </a:xfrm>
              <a:prstGeom prst="flowChartProcess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bIns="9144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All pairs </a:t>
                </a:r>
                <a:b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</a:br>
                <a:r>
                  <a:rPr kumimoji="0" lang="en-US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â</a:t>
                </a:r>
                <a:r>
                  <a:rPr kumimoji="0" lang="en-US" sz="1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</a:t>
                </a:r>
                <a:r>
                  <a:rPr kumimoji="0" lang="en-US" sz="1100" b="0" i="1" u="none" strike="noStrike" kern="120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(</a:t>
                </a:r>
                <a:r>
                  <a:rPr kumimoji="0" lang="el-GR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λ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) and </a:t>
                </a:r>
                <a:r>
                  <a:rPr kumimoji="0" lang="en-US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â</a:t>
                </a:r>
                <a:r>
                  <a:rPr kumimoji="0" lang="en-US" sz="1100" b="0" i="0" u="none" strike="noStrike" kern="120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(</a:t>
                </a:r>
                <a:r>
                  <a:rPr kumimoji="0" lang="el-GR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λ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)</a:t>
                </a:r>
              </a:p>
            </p:txBody>
          </p:sp>
          <p:sp>
            <p:nvSpPr>
              <p:cNvPr id="30" name="Flowchart: Decision 29">
                <a:extLst>
                  <a:ext uri="{FF2B5EF4-FFF2-40B4-BE49-F238E27FC236}">
                    <a16:creationId xmlns:a16="http://schemas.microsoft.com/office/drawing/2014/main" id="{651A6C8A-BDC5-DB6F-C37F-0736FF5B56BF}"/>
                  </a:ext>
                </a:extLst>
              </p:cNvPr>
              <p:cNvSpPr/>
              <p:nvPr/>
            </p:nvSpPr>
            <p:spPr>
              <a:xfrm>
                <a:off x="1496496" y="3444432"/>
                <a:ext cx="1184478" cy="805558"/>
              </a:xfrm>
              <a:prstGeom prst="flowChartDecis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Selection criteria</a:t>
                </a:r>
              </a:p>
            </p:txBody>
          </p: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CB36B4E7-44A4-31B9-B7F1-C7CED17DF715}"/>
                  </a:ext>
                </a:extLst>
              </p:cNvPr>
              <p:cNvCxnSpPr/>
              <p:nvPr/>
            </p:nvCxnSpPr>
            <p:spPr>
              <a:xfrm flipH="1">
                <a:off x="3913454" y="2010518"/>
                <a:ext cx="389253" cy="1011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B87B1703-5B5C-D5B2-C89E-2016EFA68C88}"/>
                  </a:ext>
                </a:extLst>
              </p:cNvPr>
              <p:cNvCxnSpPr/>
              <p:nvPr/>
            </p:nvCxnSpPr>
            <p:spPr>
              <a:xfrm>
                <a:off x="3370874" y="3276566"/>
                <a:ext cx="626" cy="217848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37A1FA8D-4397-F5F4-6197-79A9B376CBD4}"/>
                  </a:ext>
                </a:extLst>
              </p:cNvPr>
              <p:cNvCxnSpPr>
                <a:stCxn id="26" idx="1"/>
              </p:cNvCxnSpPr>
              <p:nvPr/>
            </p:nvCxnSpPr>
            <p:spPr>
              <a:xfrm flipH="1" flipV="1">
                <a:off x="2678775" y="3841646"/>
                <a:ext cx="174990" cy="3198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E036C583-D2F9-9EE1-41CB-D793CC6D4E15}"/>
                  </a:ext>
                </a:extLst>
              </p:cNvPr>
              <p:cNvCxnSpPr>
                <a:endCxn id="27" idx="3"/>
              </p:cNvCxnSpPr>
              <p:nvPr/>
            </p:nvCxnSpPr>
            <p:spPr>
              <a:xfrm flipH="1" flipV="1">
                <a:off x="1271838" y="3843065"/>
                <a:ext cx="227600" cy="2861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B4D2C1D2-4A69-319D-A9DE-7942D97C086F}"/>
                  </a:ext>
                </a:extLst>
              </p:cNvPr>
              <p:cNvCxnSpPr>
                <a:cxnSpLocks/>
                <a:stCxn id="27" idx="0"/>
                <a:endCxn id="28" idx="2"/>
              </p:cNvCxnSpPr>
              <p:nvPr/>
            </p:nvCxnSpPr>
            <p:spPr>
              <a:xfrm flipV="1">
                <a:off x="759435" y="3254788"/>
                <a:ext cx="69794" cy="239626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ounded Rectangle 100">
                <a:extLst>
                  <a:ext uri="{FF2B5EF4-FFF2-40B4-BE49-F238E27FC236}">
                    <a16:creationId xmlns:a16="http://schemas.microsoft.com/office/drawing/2014/main" id="{EABF3641-4D39-C74D-F19C-FB7685327465}"/>
                  </a:ext>
                </a:extLst>
              </p:cNvPr>
              <p:cNvSpPr/>
              <p:nvPr/>
            </p:nvSpPr>
            <p:spPr>
              <a:xfrm>
                <a:off x="176029" y="-1693525"/>
                <a:ext cx="5312779" cy="6065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2D8238B4-594A-0FEA-1A57-BE80A47BB757}"/>
                  </a:ext>
                </a:extLst>
              </p:cNvPr>
              <p:cNvCxnSpPr/>
              <p:nvPr/>
            </p:nvCxnSpPr>
            <p:spPr>
              <a:xfrm>
                <a:off x="176030" y="2071091"/>
                <a:ext cx="2612700" cy="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1394EE46-50DA-6FB7-1114-8ECA8E7634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02962" y="2074649"/>
                <a:ext cx="26363" cy="2308932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88F4709-1A5F-C64B-DB26-05DE67861D7D}"/>
                  </a:ext>
                </a:extLst>
              </p:cNvPr>
              <p:cNvSpPr txBox="1"/>
              <p:nvPr/>
            </p:nvSpPr>
            <p:spPr>
              <a:xfrm>
                <a:off x="153641" y="-1047063"/>
                <a:ext cx="1171332" cy="694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Determination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of spectral shape library 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871AAAE-8537-C80E-E0A5-4CE49C931010}"/>
                  </a:ext>
                </a:extLst>
              </p:cNvPr>
              <p:cNvSpPr txBox="1"/>
              <p:nvPr/>
            </p:nvSpPr>
            <p:spPr>
              <a:xfrm>
                <a:off x="280765" y="704306"/>
                <a:ext cx="1221823" cy="430887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Determination of speculative solutions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8B1CE0D-AB57-72EB-0623-D6ACFBC97ED5}"/>
                  </a:ext>
                </a:extLst>
              </p:cNvPr>
              <p:cNvSpPr txBox="1"/>
              <p:nvPr/>
            </p:nvSpPr>
            <p:spPr>
              <a:xfrm>
                <a:off x="1523395" y="2133461"/>
                <a:ext cx="1216565" cy="600164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Determination of feasible and optimal solutions</a:t>
                </a:r>
              </a:p>
            </p:txBody>
          </p:sp>
          <p:sp>
            <p:nvSpPr>
              <p:cNvPr id="43" name="Flowchart: Data 42">
                <a:extLst>
                  <a:ext uri="{FF2B5EF4-FFF2-40B4-BE49-F238E27FC236}">
                    <a16:creationId xmlns:a16="http://schemas.microsoft.com/office/drawing/2014/main" id="{29066AE4-A19B-CDB2-BC11-365BBB5D927E}"/>
                  </a:ext>
                </a:extLst>
              </p:cNvPr>
              <p:cNvSpPr/>
              <p:nvPr/>
            </p:nvSpPr>
            <p:spPr>
              <a:xfrm>
                <a:off x="4302708" y="2629821"/>
                <a:ext cx="868680" cy="534481"/>
              </a:xfrm>
              <a:prstGeom prst="flowChartInputOutpu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bIns="9144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Input: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</a:t>
                </a:r>
                <a:r>
                  <a:rPr kumimoji="0" lang="en-US" sz="11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dg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(</a:t>
                </a:r>
                <a:r>
                  <a:rPr kumimoji="0" lang="el-GR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λ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)</a:t>
                </a:r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97A8D789-B6FC-3B46-E1AB-B647C90DA7DE}"/>
                  </a:ext>
                </a:extLst>
              </p:cNvPr>
              <p:cNvCxnSpPr/>
              <p:nvPr/>
            </p:nvCxnSpPr>
            <p:spPr>
              <a:xfrm>
                <a:off x="3367316" y="1578635"/>
                <a:ext cx="1333" cy="235249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50D2DFC0-BD33-2CDC-EDAE-17B3D56C86E0}"/>
                  </a:ext>
                </a:extLst>
              </p:cNvPr>
              <p:cNvCxnSpPr/>
              <p:nvPr/>
            </p:nvCxnSpPr>
            <p:spPr>
              <a:xfrm flipV="1">
                <a:off x="4737048" y="2183505"/>
                <a:ext cx="0" cy="441238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DC1C0242-0A94-99AB-6ECC-6DE94D6D65E6}"/>
                  </a:ext>
                </a:extLst>
              </p:cNvPr>
              <p:cNvCxnSpPr>
                <a:stCxn id="47" idx="4"/>
                <a:endCxn id="29" idx="0"/>
              </p:cNvCxnSpPr>
              <p:nvPr/>
            </p:nvCxnSpPr>
            <p:spPr>
              <a:xfrm>
                <a:off x="3361571" y="1055316"/>
                <a:ext cx="5746" cy="154936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Flowchart: Or 46">
                <a:extLst>
                  <a:ext uri="{FF2B5EF4-FFF2-40B4-BE49-F238E27FC236}">
                    <a16:creationId xmlns:a16="http://schemas.microsoft.com/office/drawing/2014/main" id="{C0C1DD41-F203-AA6A-E5D8-F9314BC7AC5C}"/>
                  </a:ext>
                </a:extLst>
              </p:cNvPr>
              <p:cNvSpPr/>
              <p:nvPr/>
            </p:nvSpPr>
            <p:spPr>
              <a:xfrm>
                <a:off x="3222525" y="777225"/>
                <a:ext cx="278091" cy="278091"/>
              </a:xfrm>
              <a:prstGeom prst="flowChartOr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lowchart: Magnetic Disk 48">
                <a:extLst>
                  <a:ext uri="{FF2B5EF4-FFF2-40B4-BE49-F238E27FC236}">
                    <a16:creationId xmlns:a16="http://schemas.microsoft.com/office/drawing/2014/main" id="{B7443F2E-D6C9-E8A5-81E1-0DE2DFC5E9DC}"/>
                  </a:ext>
                </a:extLst>
              </p:cNvPr>
              <p:cNvSpPr/>
              <p:nvPr/>
            </p:nvSpPr>
            <p:spPr>
              <a:xfrm>
                <a:off x="1681343" y="213396"/>
                <a:ext cx="868680" cy="365760"/>
              </a:xfrm>
              <a:prstGeom prst="flowChartMagneticDisk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â</a:t>
                </a:r>
                <a:r>
                  <a:rPr kumimoji="0" lang="en-US" sz="1100" b="0" i="0" u="none" strike="noStrike" kern="120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</a:t>
                </a:r>
                <a:r>
                  <a:rPr kumimoji="0" lang="en-US" sz="1100" b="0" i="1" u="none" strike="noStrike" kern="120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(</a:t>
                </a:r>
                <a:r>
                  <a:rPr kumimoji="0" lang="el-GR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λ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)</a:t>
                </a:r>
              </a:p>
            </p:txBody>
          </p:sp>
          <p:sp>
            <p:nvSpPr>
              <p:cNvPr id="50" name="Flowchart: Magnetic Disk 49">
                <a:extLst>
                  <a:ext uri="{FF2B5EF4-FFF2-40B4-BE49-F238E27FC236}">
                    <a16:creationId xmlns:a16="http://schemas.microsoft.com/office/drawing/2014/main" id="{8BAEE92B-B076-DB87-83CE-7FE72030D982}"/>
                  </a:ext>
                </a:extLst>
              </p:cNvPr>
              <p:cNvSpPr/>
              <p:nvPr/>
            </p:nvSpPr>
            <p:spPr>
              <a:xfrm>
                <a:off x="4188210" y="213396"/>
                <a:ext cx="868680" cy="365760"/>
              </a:xfrm>
              <a:prstGeom prst="flowChartMagneticDisk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â</a:t>
                </a:r>
                <a:r>
                  <a:rPr kumimoji="0" lang="en-US" sz="1100" b="0" i="0" u="none" strike="noStrike" kern="120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(</a:t>
                </a:r>
                <a:r>
                  <a:rPr kumimoji="0" lang="el-GR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λ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)</a:t>
                </a:r>
              </a:p>
            </p:txBody>
          </p:sp>
          <p:cxnSp>
            <p:nvCxnSpPr>
              <p:cNvPr id="51" name="Elbow Connector 3">
                <a:extLst>
                  <a:ext uri="{FF2B5EF4-FFF2-40B4-BE49-F238E27FC236}">
                    <a16:creationId xmlns:a16="http://schemas.microsoft.com/office/drawing/2014/main" id="{1D0AED79-663D-CDF1-7390-D6AE9F69C51D}"/>
                  </a:ext>
                </a:extLst>
              </p:cNvPr>
              <p:cNvCxnSpPr>
                <a:stCxn id="49" idx="3"/>
                <a:endCxn id="47" idx="2"/>
              </p:cNvCxnSpPr>
              <p:nvPr/>
            </p:nvCxnSpPr>
            <p:spPr>
              <a:xfrm rot="16200000" flipH="1">
                <a:off x="2500547" y="194292"/>
                <a:ext cx="337115" cy="1106842"/>
              </a:xfrm>
              <a:prstGeom prst="bentConnector2">
                <a:avLst/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Elbow Connector 5">
                <a:extLst>
                  <a:ext uri="{FF2B5EF4-FFF2-40B4-BE49-F238E27FC236}">
                    <a16:creationId xmlns:a16="http://schemas.microsoft.com/office/drawing/2014/main" id="{A8CCB089-6532-14A9-D51E-CCFAABBBA892}"/>
                  </a:ext>
                </a:extLst>
              </p:cNvPr>
              <p:cNvCxnSpPr>
                <a:stCxn id="50" idx="3"/>
                <a:endCxn id="47" idx="6"/>
              </p:cNvCxnSpPr>
              <p:nvPr/>
            </p:nvCxnSpPr>
            <p:spPr>
              <a:xfrm rot="5400000">
                <a:off x="3893026" y="186746"/>
                <a:ext cx="337115" cy="1121934"/>
              </a:xfrm>
              <a:prstGeom prst="bentConnector2">
                <a:avLst/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Elbow Connector 18">
                <a:extLst>
                  <a:ext uri="{FF2B5EF4-FFF2-40B4-BE49-F238E27FC236}">
                    <a16:creationId xmlns:a16="http://schemas.microsoft.com/office/drawing/2014/main" id="{AFFB72D7-4074-521E-D9BA-18F70DA31B33}"/>
                  </a:ext>
                </a:extLst>
              </p:cNvPr>
              <p:cNvCxnSpPr>
                <a:stCxn id="43" idx="4"/>
                <a:endCxn id="26" idx="3"/>
              </p:cNvCxnSpPr>
              <p:nvPr/>
            </p:nvCxnSpPr>
            <p:spPr>
              <a:xfrm rot="5400000">
                <a:off x="3984979" y="3092775"/>
                <a:ext cx="680542" cy="823596"/>
              </a:xfrm>
              <a:prstGeom prst="bentConnector2">
                <a:avLst/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Flowchart: Decision 53">
                <a:extLst>
                  <a:ext uri="{FF2B5EF4-FFF2-40B4-BE49-F238E27FC236}">
                    <a16:creationId xmlns:a16="http://schemas.microsoft.com/office/drawing/2014/main" id="{DB66D18E-BB10-4CBA-3472-D215148F88B4}"/>
                  </a:ext>
                </a:extLst>
              </p:cNvPr>
              <p:cNvSpPr/>
              <p:nvPr/>
            </p:nvSpPr>
            <p:spPr>
              <a:xfrm>
                <a:off x="2853766" y="2401266"/>
                <a:ext cx="1027101" cy="873163"/>
              </a:xfrm>
              <a:prstGeom prst="flowChartDecision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If </a:t>
                </a:r>
                <a:b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</a:b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0&lt; </a:t>
                </a:r>
                <a:r>
                  <a:rPr kumimoji="0" lang="en-US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w 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&lt;1</a:t>
                </a:r>
              </a:p>
            </p:txBody>
          </p: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A10B0B27-D80A-22E1-4961-32DA294FCB85}"/>
                  </a:ext>
                </a:extLst>
              </p:cNvPr>
              <p:cNvCxnSpPr/>
              <p:nvPr/>
            </p:nvCxnSpPr>
            <p:spPr>
              <a:xfrm flipH="1">
                <a:off x="3367942" y="2176484"/>
                <a:ext cx="626" cy="229338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B1C1079-32D2-16AE-3A2D-D180102B6FD3}"/>
                </a:ext>
              </a:extLst>
            </p:cNvPr>
            <p:cNvCxnSpPr/>
            <p:nvPr/>
          </p:nvCxnSpPr>
          <p:spPr>
            <a:xfrm>
              <a:off x="126268" y="4619360"/>
              <a:ext cx="5247190" cy="0"/>
            </a:xfrm>
            <a:prstGeom prst="line">
              <a:avLst/>
            </a:prstGeom>
            <a:ln w="9525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4CBAFE9-FBC3-7665-3E05-0BB13C8FDF30}"/>
                </a:ext>
              </a:extLst>
            </p:cNvPr>
            <p:cNvSpPr txBox="1"/>
            <p:nvPr/>
          </p:nvSpPr>
          <p:spPr>
            <a:xfrm>
              <a:off x="104691" y="4080288"/>
              <a:ext cx="1565757" cy="478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Assembly of development dataset</a:t>
              </a:r>
            </a:p>
          </p:txBody>
        </p:sp>
        <p:sp>
          <p:nvSpPr>
            <p:cNvPr id="15" name="Flowchart: Decision 14">
              <a:extLst>
                <a:ext uri="{FF2B5EF4-FFF2-40B4-BE49-F238E27FC236}">
                  <a16:creationId xmlns:a16="http://schemas.microsoft.com/office/drawing/2014/main" id="{2E2C02AB-647B-870F-3808-96BCE605CE2B}"/>
                </a:ext>
              </a:extLst>
            </p:cNvPr>
            <p:cNvSpPr/>
            <p:nvPr/>
          </p:nvSpPr>
          <p:spPr>
            <a:xfrm>
              <a:off x="1287469" y="4724070"/>
              <a:ext cx="1541492" cy="800283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Classify with spectral shapes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Flowchart: Decision 15">
              <a:extLst>
                <a:ext uri="{FF2B5EF4-FFF2-40B4-BE49-F238E27FC236}">
                  <a16:creationId xmlns:a16="http://schemas.microsoft.com/office/drawing/2014/main" id="{F213B8C5-B9B0-0F75-9A6F-E67D0EC062CE}"/>
                </a:ext>
              </a:extLst>
            </p:cNvPr>
            <p:cNvSpPr/>
            <p:nvPr/>
          </p:nvSpPr>
          <p:spPr>
            <a:xfrm>
              <a:off x="3787166" y="4724534"/>
              <a:ext cx="1541491" cy="800283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Classify with spectral shapes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FAAD644-6D8E-2873-FB1A-F4B91FD769D2}"/>
                </a:ext>
              </a:extLst>
            </p:cNvPr>
            <p:cNvCxnSpPr>
              <a:cxnSpLocks/>
              <a:stCxn id="15" idx="2"/>
              <a:endCxn id="49" idx="1"/>
            </p:cNvCxnSpPr>
            <p:nvPr/>
          </p:nvCxnSpPr>
          <p:spPr>
            <a:xfrm flipH="1">
              <a:off x="2055792" y="5524353"/>
              <a:ext cx="2424" cy="301339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8FEFADD-CD9F-0BE0-DF7A-3FD875DDC9EE}"/>
                </a:ext>
              </a:extLst>
            </p:cNvPr>
            <p:cNvCxnSpPr>
              <a:cxnSpLocks/>
              <a:stCxn id="16" idx="2"/>
              <a:endCxn id="50" idx="1"/>
            </p:cNvCxnSpPr>
            <p:nvPr/>
          </p:nvCxnSpPr>
          <p:spPr>
            <a:xfrm>
              <a:off x="4557912" y="5524817"/>
              <a:ext cx="4747" cy="300875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7DCBEB6-9F2B-B4E7-9A99-AFE2099CB5FD}"/>
                </a:ext>
              </a:extLst>
            </p:cNvPr>
            <p:cNvSpPr/>
            <p:nvPr/>
          </p:nvSpPr>
          <p:spPr>
            <a:xfrm>
              <a:off x="1618262" y="4107167"/>
              <a:ext cx="867032" cy="3327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</a:t>
              </a:r>
              <a:r>
                <a:rPr kumimoji="0" lang="en-US" sz="1100" b="0" i="0" u="none" strike="noStrike" kern="120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</a:t>
              </a:r>
              <a:r>
                <a:rPr kumimoji="0" lang="el-GR" sz="1100" b="0" i="1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λ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3E8A2B0-196C-5067-25F7-399D09229231}"/>
                </a:ext>
              </a:extLst>
            </p:cNvPr>
            <p:cNvSpPr/>
            <p:nvPr/>
          </p:nvSpPr>
          <p:spPr>
            <a:xfrm>
              <a:off x="4125129" y="4108535"/>
              <a:ext cx="867032" cy="3327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</a:t>
              </a:r>
              <a:r>
                <a:rPr kumimoji="0" lang="en-US" sz="1100" b="0" i="0" u="none" strike="noStrike" kern="120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</a:t>
              </a:r>
              <a:r>
                <a:rPr kumimoji="0" lang="el-GR" sz="1100" b="0" i="1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λ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BFAF7C6-FC45-A130-15E3-481A68000362}"/>
                </a:ext>
              </a:extLst>
            </p:cNvPr>
            <p:cNvCxnSpPr>
              <a:cxnSpLocks/>
              <a:stCxn id="19" idx="4"/>
              <a:endCxn id="15" idx="0"/>
            </p:cNvCxnSpPr>
            <p:nvPr/>
          </p:nvCxnSpPr>
          <p:spPr>
            <a:xfrm>
              <a:off x="2051778" y="4439921"/>
              <a:ext cx="6437" cy="284149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EA27744-5E45-FFA4-9775-F7308B0A2703}"/>
                </a:ext>
              </a:extLst>
            </p:cNvPr>
            <p:cNvCxnSpPr>
              <a:cxnSpLocks/>
              <a:stCxn id="20" idx="4"/>
              <a:endCxn id="16" idx="0"/>
            </p:cNvCxnSpPr>
            <p:nvPr/>
          </p:nvCxnSpPr>
          <p:spPr>
            <a:xfrm flipH="1">
              <a:off x="4557912" y="4441288"/>
              <a:ext cx="733" cy="283246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70EA81D7-F309-CE25-D223-9F6674EA0BC7}"/>
              </a:ext>
            </a:extLst>
          </p:cNvPr>
          <p:cNvSpPr txBox="1"/>
          <p:nvPr/>
        </p:nvSpPr>
        <p:spPr>
          <a:xfrm>
            <a:off x="2441166" y="1339220"/>
            <a:ext cx="13224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Approximately the same as for the extrapolation model</a:t>
            </a:r>
          </a:p>
        </p:txBody>
      </p:sp>
      <p:pic>
        <p:nvPicPr>
          <p:cNvPr id="73" name="Audio 72">
            <a:hlinkClick r:id="" action="ppaction://media"/>
            <a:extLst>
              <a:ext uri="{FF2B5EF4-FFF2-40B4-BE49-F238E27FC236}">
                <a16:creationId xmlns:a16="http://schemas.microsoft.com/office/drawing/2014/main" id="{3E7AA208-9799-E802-4714-374E0F54F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14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56"/>
    </mc:Choice>
    <mc:Fallback xmlns="">
      <p:transition spd="slow" advTm="82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8298D-5F75-6B48-B926-786FEF960B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898" y="1590199"/>
            <a:ext cx="11069243" cy="2387600"/>
          </a:xfrm>
        </p:spPr>
        <p:txBody>
          <a:bodyPr>
            <a:noAutofit/>
          </a:bodyPr>
          <a:lstStyle/>
          <a:p>
            <a:r>
              <a:rPr lang="en-US" sz="4800" dirty="0"/>
              <a:t>Development of Robust Spectral Derivative Algorithms for Phytoplankton Pigment Concentrations on Local to Global Scales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9544C1-EA19-C248-BCA4-36B331918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25928"/>
            <a:ext cx="9144000" cy="1655762"/>
          </a:xfrm>
        </p:spPr>
        <p:txBody>
          <a:bodyPr>
            <a:noAutofit/>
          </a:bodyPr>
          <a:lstStyle/>
          <a:p>
            <a:r>
              <a:rPr lang="en-US" sz="2800" dirty="0"/>
              <a:t>Dave Siegel (PI), Stéphane </a:t>
            </a:r>
            <a:r>
              <a:rPr lang="en-US" sz="2800" dirty="0" err="1"/>
              <a:t>Maritorena</a:t>
            </a:r>
            <a:r>
              <a:rPr lang="en-US" sz="2800" dirty="0"/>
              <a:t> (co-PI), Dylan Catlett (now WHOI), Sasha Kramer (now MBARI) &amp; Kaley </a:t>
            </a:r>
            <a:r>
              <a:rPr lang="en-US" sz="2800" dirty="0" err="1"/>
              <a:t>Sten</a:t>
            </a:r>
            <a:r>
              <a:rPr lang="en-US" sz="2800" dirty="0"/>
              <a:t> (GSR)</a:t>
            </a:r>
          </a:p>
          <a:p>
            <a:endParaRPr lang="en-US" sz="2800" dirty="0"/>
          </a:p>
          <a:p>
            <a:r>
              <a:rPr lang="en-US" sz="2800" dirty="0"/>
              <a:t>Earth Research Institute, UC Santa Barbara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90C83F-3F20-BB91-172F-8E6ABB3CAF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436" y="136068"/>
            <a:ext cx="1370563" cy="1107941"/>
          </a:xfrm>
          <a:prstGeom prst="rect">
            <a:avLst/>
          </a:prstGeom>
        </p:spPr>
      </p:pic>
      <p:pic>
        <p:nvPicPr>
          <p:cNvPr id="2050" name="Picture 2" descr="NASA PACE - Events (Detail)">
            <a:extLst>
              <a:ext uri="{FF2B5EF4-FFF2-40B4-BE49-F238E27FC236}">
                <a16:creationId xmlns:a16="http://schemas.microsoft.com/office/drawing/2014/main" id="{453E45CE-076E-0134-31B0-2E7800262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651" y="-1314"/>
            <a:ext cx="1655762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911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63C1D6C6-EAAA-0F41-B8D8-A736F6884E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66687" y="1261184"/>
            <a:ext cx="7602735" cy="5035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704C3B-BDA0-7B40-ACD3-01F6EDE2E91A}"/>
              </a:ext>
            </a:extLst>
          </p:cNvPr>
          <p:cNvSpPr txBox="1"/>
          <p:nvPr/>
        </p:nvSpPr>
        <p:spPr>
          <a:xfrm>
            <a:off x="87761" y="1092187"/>
            <a:ext cx="4847376" cy="5424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700" dirty="0"/>
              <a:t>Use IOP inversion model to model hyperspectral </a:t>
            </a:r>
            <a:r>
              <a:rPr lang="en-US" sz="2700" dirty="0" err="1"/>
              <a:t>Rrs</a:t>
            </a:r>
            <a:r>
              <a:rPr lang="en-US" sz="2700" dirty="0"/>
              <a:t>(</a:t>
            </a:r>
            <a:r>
              <a:rPr lang="en-US" sz="2700" dirty="0">
                <a:latin typeface="Symbol" pitchFamily="2" charset="2"/>
              </a:rPr>
              <a:t>l</a:t>
            </a:r>
            <a:r>
              <a:rPr lang="en-US" sz="2700" dirty="0"/>
              <a:t>) estimates from </a:t>
            </a:r>
            <a:r>
              <a:rPr lang="en-US" sz="2700" dirty="0" err="1"/>
              <a:t>Rrs</a:t>
            </a:r>
            <a:r>
              <a:rPr lang="en-US" sz="2700" dirty="0"/>
              <a:t>(</a:t>
            </a:r>
            <a:r>
              <a:rPr lang="en-US" sz="2700" dirty="0">
                <a:latin typeface="Symbol" pitchFamily="2" charset="2"/>
              </a:rPr>
              <a:t>l</a:t>
            </a:r>
            <a:r>
              <a:rPr lang="en-US" sz="2700" dirty="0"/>
              <a:t>) </a:t>
            </a:r>
            <a:r>
              <a:rPr lang="en-US" sz="2700" dirty="0" err="1"/>
              <a:t>obs</a:t>
            </a:r>
            <a:r>
              <a:rPr lang="en-US" sz="2700" dirty="0"/>
              <a:t> </a:t>
            </a:r>
          </a:p>
          <a:p>
            <a:pPr marL="230188" indent="-230188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700" dirty="0"/>
              <a:t>Calculate residual </a:t>
            </a:r>
            <a:r>
              <a:rPr lang="en-US" sz="2700" dirty="0" err="1"/>
              <a:t>Rrs</a:t>
            </a:r>
            <a:r>
              <a:rPr lang="en-US" sz="2700" dirty="0"/>
              <a:t>(</a:t>
            </a:r>
            <a:r>
              <a:rPr lang="en-US" sz="2700" dirty="0">
                <a:latin typeface="Symbol" pitchFamily="2" charset="2"/>
              </a:rPr>
              <a:t>l</a:t>
            </a:r>
            <a:r>
              <a:rPr lang="en-US" sz="2700" dirty="0"/>
              <a:t>) spectra from the </a:t>
            </a:r>
            <a:r>
              <a:rPr lang="en-US" sz="2700" dirty="0" err="1"/>
              <a:t>obs</a:t>
            </a:r>
            <a:r>
              <a:rPr lang="en-US" sz="2700" dirty="0"/>
              <a:t>-model difference</a:t>
            </a:r>
          </a:p>
          <a:p>
            <a:pPr marL="230188" indent="-230188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700" dirty="0"/>
              <a:t>First order effects of the dominant IOPs will be removed </a:t>
            </a:r>
          </a:p>
          <a:p>
            <a:pPr marL="230188" indent="-230188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700" dirty="0" err="1"/>
              <a:t>Rrs</a:t>
            </a:r>
            <a:r>
              <a:rPr lang="en-US" sz="2700" dirty="0"/>
              <a:t>(</a:t>
            </a:r>
            <a:r>
              <a:rPr lang="en-US" sz="2700" dirty="0">
                <a:latin typeface="Symbol" pitchFamily="2" charset="2"/>
              </a:rPr>
              <a:t>l</a:t>
            </a:r>
            <a:r>
              <a:rPr lang="en-US" sz="2700" dirty="0"/>
              <a:t>) residual spectra should provide information about phytoplankton community composition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54B892-2A35-9C42-BB97-15C5E504B10F}"/>
              </a:ext>
            </a:extLst>
          </p:cNvPr>
          <p:cNvSpPr txBox="1">
            <a:spLocks/>
          </p:cNvSpPr>
          <p:nvPr/>
        </p:nvSpPr>
        <p:spPr>
          <a:xfrm>
            <a:off x="284700" y="225115"/>
            <a:ext cx="11509262" cy="8160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Modeling Global Pigments Using </a:t>
            </a:r>
            <a:r>
              <a:rPr lang="en-US" dirty="0" err="1">
                <a:latin typeface="+mn-lt"/>
              </a:rPr>
              <a:t>Rrs</a:t>
            </a:r>
            <a:r>
              <a:rPr lang="en-US" dirty="0">
                <a:latin typeface="+mn-lt"/>
              </a:rPr>
              <a:t>(</a:t>
            </a:r>
            <a:r>
              <a:rPr lang="en-US" dirty="0">
                <a:latin typeface="Symbol" pitchFamily="2" charset="2"/>
              </a:rPr>
              <a:t>l</a:t>
            </a:r>
            <a:r>
              <a:rPr lang="en-US" dirty="0">
                <a:latin typeface="+mn-lt"/>
              </a:rPr>
              <a:t>) Residuals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056117-23F5-A747-A22E-574940638591}"/>
              </a:ext>
            </a:extLst>
          </p:cNvPr>
          <p:cNvSpPr txBox="1"/>
          <p:nvPr/>
        </p:nvSpPr>
        <p:spPr>
          <a:xfrm>
            <a:off x="9604985" y="6310663"/>
            <a:ext cx="2440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Kramer et al. RSE [2022]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EE63F6-493E-4E40-A4D6-7648C8CF0082}"/>
              </a:ext>
            </a:extLst>
          </p:cNvPr>
          <p:cNvSpPr txBox="1"/>
          <p:nvPr/>
        </p:nvSpPr>
        <p:spPr>
          <a:xfrm>
            <a:off x="6039331" y="1974944"/>
            <a:ext cx="6205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57C9A5-FEC4-D846-857C-E38BF19978C9}"/>
              </a:ext>
            </a:extLst>
          </p:cNvPr>
          <p:cNvSpPr txBox="1"/>
          <p:nvPr/>
        </p:nvSpPr>
        <p:spPr>
          <a:xfrm>
            <a:off x="10928970" y="1974944"/>
            <a:ext cx="7938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Model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893030-9F49-964E-829E-4EC3579EFE5B}"/>
              </a:ext>
            </a:extLst>
          </p:cNvPr>
          <p:cNvSpPr txBox="1"/>
          <p:nvPr/>
        </p:nvSpPr>
        <p:spPr>
          <a:xfrm>
            <a:off x="10751870" y="5408533"/>
            <a:ext cx="9709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Residual</a:t>
            </a:r>
          </a:p>
        </p:txBody>
      </p:sp>
    </p:spTree>
    <p:extLst>
      <p:ext uri="{BB962C8B-B14F-4D97-AF65-F5344CB8AC3E}">
        <p14:creationId xmlns:p14="http://schemas.microsoft.com/office/powerpoint/2010/main" val="6861370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3344" y="184689"/>
            <a:ext cx="116353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Chase, Gaube et al. using Gaussian Functions to estimate Phytoplankton Pigments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47510" y="6147461"/>
            <a:ext cx="3237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Chase et al. 2017, JGR-Oceans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" y="904042"/>
            <a:ext cx="3306978" cy="1718657"/>
            <a:chOff x="182016" y="624582"/>
            <a:chExt cx="2936341" cy="1526035"/>
          </a:xfrm>
        </p:grpSpPr>
        <p:sp>
          <p:nvSpPr>
            <p:cNvPr id="19" name="Rectangle 18"/>
            <p:cNvSpPr/>
            <p:nvPr/>
          </p:nvSpPr>
          <p:spPr>
            <a:xfrm>
              <a:off x="362516" y="624582"/>
              <a:ext cx="258249" cy="2706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 descr="Figure1_Chase.tif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016" y="729918"/>
              <a:ext cx="2936341" cy="1420699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FED7D45-A13E-1A43-8A6C-F6DC89C8C29B}"/>
              </a:ext>
            </a:extLst>
          </p:cNvPr>
          <p:cNvGrpSpPr/>
          <p:nvPr/>
        </p:nvGrpSpPr>
        <p:grpSpPr>
          <a:xfrm>
            <a:off x="3555201" y="1419698"/>
            <a:ext cx="5351658" cy="4394369"/>
            <a:chOff x="6599944" y="1584830"/>
            <a:chExt cx="5351658" cy="4394369"/>
          </a:xfrm>
        </p:grpSpPr>
        <p:pic>
          <p:nvPicPr>
            <p:cNvPr id="54" name="Picture 53" descr="VisibleLightSpectrumGradientForWeb.jp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61924" y="5617083"/>
              <a:ext cx="3515237" cy="341355"/>
            </a:xfrm>
            <a:prstGeom prst="rect">
              <a:avLst/>
            </a:prstGeom>
          </p:spPr>
        </p:pic>
        <p:grpSp>
          <p:nvGrpSpPr>
            <p:cNvPr id="51" name="Group 50"/>
            <p:cNvGrpSpPr/>
            <p:nvPr/>
          </p:nvGrpSpPr>
          <p:grpSpPr>
            <a:xfrm>
              <a:off x="6599944" y="1584830"/>
              <a:ext cx="5351658" cy="4394369"/>
              <a:chOff x="4873241" y="873271"/>
              <a:chExt cx="4013743" cy="3295777"/>
            </a:xfrm>
          </p:grpSpPr>
          <p:pic>
            <p:nvPicPr>
              <p:cNvPr id="10" name="Picture 9" descr="norm_rrs_mar2015.tif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85590" y="873271"/>
                <a:ext cx="4001394" cy="3023136"/>
              </a:xfrm>
              <a:prstGeom prst="rect">
                <a:avLst/>
              </a:prstGeom>
            </p:spPr>
          </p:pic>
          <p:sp>
            <p:nvSpPr>
              <p:cNvPr id="49" name="TextBox 48"/>
              <p:cNvSpPr txBox="1"/>
              <p:nvPr/>
            </p:nvSpPr>
            <p:spPr>
              <a:xfrm>
                <a:off x="5497436" y="3853625"/>
                <a:ext cx="2670793" cy="315423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  <a:ea typeface="+mn-ea"/>
                    <a:cs typeface="Helvetica"/>
                  </a:rPr>
                  <a:t>Wavelength (nm)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 rot="16200000">
                <a:off x="3533756" y="2270362"/>
                <a:ext cx="2994393" cy="315423"/>
              </a:xfrm>
              <a:prstGeom prst="rect">
                <a:avLst/>
              </a:prstGeom>
              <a:solidFill>
                <a:srgbClr val="FFFFFF"/>
              </a:solidFill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  <a:ea typeface="+mn-ea"/>
                    <a:cs typeface="Helvetica"/>
                  </a:rPr>
                  <a:t>Normalized </a:t>
                </a:r>
                <a:r>
                  <a:rPr kumimoji="0" lang="en-US" sz="2133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  <a:ea typeface="+mn-ea"/>
                    <a:cs typeface="Helvetica"/>
                  </a:rPr>
                  <a:t>R</a:t>
                </a:r>
                <a:r>
                  <a:rPr kumimoji="0" lang="en-US" sz="2133" b="0" i="1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  <a:ea typeface="+mn-ea"/>
                    <a:cs typeface="Helvetica"/>
                  </a:rPr>
                  <a:t>rs</a:t>
                </a:r>
                <a:r>
                  <a: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  <a:ea typeface="+mn-ea"/>
                    <a:cs typeface="Helvetica"/>
                  </a:rPr>
                  <a:t>(</a:t>
                </a:r>
                <a:r>
                  <a:rPr kumimoji="0" lang="en-US" sz="2133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  <a:ea typeface="+mn-ea"/>
                    <a:cs typeface="Helvetica"/>
                  </a:rPr>
                  <a:t>λ</a:t>
                </a:r>
                <a:r>
                  <a: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  <a:ea typeface="+mn-ea"/>
                    <a:cs typeface="Helvetica"/>
                  </a:rPr>
                  <a:t>) </a:t>
                </a: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9981303" y="2577734"/>
              <a:ext cx="10119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E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d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λ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)</a:t>
              </a:r>
              <a:endParaRPr kumimoji="0" lang="en-US" sz="24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9865845" y="2048210"/>
              <a:ext cx="14900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L</a:t>
              </a:r>
              <a:r>
                <a:rPr kumimoji="0" lang="en-US" sz="24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w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(λ,0</a:t>
              </a:r>
              <a:r>
                <a:rPr kumimoji="0" lang="en-US" sz="2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+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)</a:t>
              </a:r>
              <a:endParaRPr kumimoji="0" lang="en-US" sz="24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722047" y="2307259"/>
              <a:ext cx="13618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R</a:t>
              </a:r>
              <a:r>
                <a:rPr kumimoji="0" lang="en-US" sz="24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rs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λ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) =</a:t>
              </a:r>
              <a:endParaRPr kumimoji="0" lang="en-US" sz="24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9981303" y="2616217"/>
              <a:ext cx="1011957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C176802-F7A4-1D4B-82AD-2819698CB9BD}"/>
              </a:ext>
            </a:extLst>
          </p:cNvPr>
          <p:cNvGrpSpPr/>
          <p:nvPr/>
        </p:nvGrpSpPr>
        <p:grpSpPr>
          <a:xfrm>
            <a:off x="8485136" y="1961124"/>
            <a:ext cx="3706864" cy="2378392"/>
            <a:chOff x="2268803" y="3499035"/>
            <a:chExt cx="4528513" cy="290557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F1E94CA-A3B2-A841-A69C-A1DD9ECD8A2E}"/>
                </a:ext>
              </a:extLst>
            </p:cNvPr>
            <p:cNvGrpSpPr/>
            <p:nvPr/>
          </p:nvGrpSpPr>
          <p:grpSpPr>
            <a:xfrm>
              <a:off x="2268803" y="3693812"/>
              <a:ext cx="4528513" cy="2710799"/>
              <a:chOff x="4676386" y="958179"/>
              <a:chExt cx="2782810" cy="1665809"/>
            </a:xfrm>
          </p:grpSpPr>
          <p:pic>
            <p:nvPicPr>
              <p:cNvPr id="36" name="example_ap_decomp.png" descr="example_ap_decomp.png">
                <a:extLst>
                  <a:ext uri="{FF2B5EF4-FFF2-40B4-BE49-F238E27FC236}">
                    <a16:creationId xmlns:a16="http://schemas.microsoft.com/office/drawing/2014/main" id="{109358D4-2048-BE41-B8F2-ACD5ABA2B9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770082" y="958179"/>
                <a:ext cx="2689114" cy="1476349"/>
              </a:xfrm>
              <a:prstGeom prst="rect">
                <a:avLst/>
              </a:prstGeom>
              <a:ln w="25400">
                <a:miter lim="400000"/>
              </a:ln>
              <a:effectLst/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698B8E2-F669-1946-807E-ADC630E7A6C2}"/>
                  </a:ext>
                </a:extLst>
              </p:cNvPr>
              <p:cNvSpPr txBox="1"/>
              <p:nvPr/>
            </p:nvSpPr>
            <p:spPr>
              <a:xfrm rot="16200000">
                <a:off x="4177297" y="1530492"/>
                <a:ext cx="1252094" cy="253915"/>
              </a:xfrm>
              <a:prstGeom prst="rect">
                <a:avLst/>
              </a:prstGeom>
              <a:solidFill>
                <a:srgbClr val="FFFFFF"/>
              </a:solidFill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  <a:ea typeface="+mn-ea"/>
                    <a:cs typeface="Helvetica"/>
                  </a:rPr>
                  <a:t>a</a:t>
                </a:r>
                <a:r>
                  <a: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  <a:ea typeface="+mn-ea"/>
                    <a:cs typeface="Helvetica"/>
                  </a:rPr>
                  <a:t>p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  <a:ea typeface="+mn-ea"/>
                    <a:cs typeface="Helvetica"/>
                  </a:rPr>
                  <a:t>(m</a:t>
                </a:r>
                <a:r>
                  <a:rPr kumimoji="0" lang="en-US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  <a:ea typeface="+mn-ea"/>
                    <a:cs typeface="Helvetica"/>
                  </a:rPr>
                  <a:t>-1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  <a:ea typeface="+mn-ea"/>
                    <a:cs typeface="Helvetica"/>
                  </a:rPr>
                  <a:t>)</a:t>
                </a:r>
                <a:endParaRPr kumimoji="0" lang="en-US" sz="16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8268020-03C5-324B-B918-DB17083E6018}"/>
                  </a:ext>
                </a:extLst>
              </p:cNvPr>
              <p:cNvSpPr txBox="1"/>
              <p:nvPr/>
            </p:nvSpPr>
            <p:spPr>
              <a:xfrm>
                <a:off x="5028694" y="2370073"/>
                <a:ext cx="2200093" cy="253915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  <a:ea typeface="+mn-ea"/>
                    <a:cs typeface="Helvetica"/>
                  </a:rPr>
                  <a:t>Wavelength (nm)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C72B1E9-7DFC-5840-AF79-A72197F07A32}"/>
                </a:ext>
              </a:extLst>
            </p:cNvPr>
            <p:cNvSpPr txBox="1"/>
            <p:nvPr/>
          </p:nvSpPr>
          <p:spPr>
            <a:xfrm>
              <a:off x="3152585" y="3499035"/>
              <a:ext cx="3492769" cy="375998"/>
            </a:xfrm>
            <a:prstGeom prst="rect">
              <a:avLst/>
            </a:prstGeom>
            <a:solidFill>
              <a:srgbClr val="FFFFFF"/>
            </a:solidFill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absorption Gaussian functions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01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323"/>
    </mc:Choice>
    <mc:Fallback xmlns="">
      <p:transition spd="slow" advTm="69323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020" y="189569"/>
            <a:ext cx="6858957" cy="666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20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357" y="506616"/>
            <a:ext cx="9144000" cy="2387600"/>
          </a:xfrm>
        </p:spPr>
        <p:txBody>
          <a:bodyPr>
            <a:normAutofit/>
          </a:bodyPr>
          <a:lstStyle/>
          <a:p>
            <a:pPr algn="l"/>
            <a:r>
              <a:rPr lang="en-US" sz="4800" dirty="0">
                <a:cs typeface="Calibri Light"/>
              </a:rPr>
              <a:t>Phytoplankton communities from PACE: toward a global diatom product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4606" y="2857545"/>
            <a:ext cx="9144000" cy="267275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>
                <a:cs typeface="Calibri"/>
              </a:rPr>
              <a:t>Ali Chase, Peter </a:t>
            </a:r>
            <a:r>
              <a:rPr lang="en-US" dirty="0" err="1">
                <a:cs typeface="Calibri"/>
              </a:rPr>
              <a:t>Gaube</a:t>
            </a:r>
            <a:endParaRPr lang="en-US" baseline="30000" dirty="0">
              <a:cs typeface="Calibri"/>
            </a:endParaRPr>
          </a:p>
          <a:p>
            <a:pPr algn="l"/>
            <a:r>
              <a:rPr lang="en-US" sz="2000" dirty="0">
                <a:ea typeface="+mn-lt"/>
                <a:cs typeface="+mn-lt"/>
              </a:rPr>
              <a:t>Applied Physics Laboratory, University of Washington</a:t>
            </a:r>
          </a:p>
          <a:p>
            <a:pPr algn="l"/>
            <a:endParaRPr lang="en-US" sz="2000" dirty="0">
              <a:ea typeface="+mn-lt"/>
              <a:cs typeface="+mn-lt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462064-AB44-C54C-BE76-7A6FD03AC7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4655" y="5066161"/>
            <a:ext cx="3107903" cy="1285223"/>
          </a:xfrm>
          <a:prstGeom prst="rect">
            <a:avLst/>
          </a:prstGeom>
        </p:spPr>
      </p:pic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5F2D6CC6-327B-AF4B-9843-C2168AAA917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4211" y="2657395"/>
            <a:ext cx="2876293" cy="215722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849CF27-6671-114B-A62A-26F7DC0BF7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160194E-C213-4146-9652-23EEC894AEF9}"/>
              </a:ext>
            </a:extLst>
          </p:cNvPr>
          <p:cNvGrpSpPr/>
          <p:nvPr/>
        </p:nvGrpSpPr>
        <p:grpSpPr>
          <a:xfrm>
            <a:off x="472759" y="3661571"/>
            <a:ext cx="4147094" cy="3193149"/>
            <a:chOff x="7878525" y="3010500"/>
            <a:chExt cx="3342412" cy="2573566"/>
          </a:xfrm>
        </p:grpSpPr>
        <p:pic>
          <p:nvPicPr>
            <p:cNvPr id="9" name="Picture 8" descr="Chart, scatter chart&#10;&#10;Description automatically generated">
              <a:extLst>
                <a:ext uri="{FF2B5EF4-FFF2-40B4-BE49-F238E27FC236}">
                  <a16:creationId xmlns:a16="http://schemas.microsoft.com/office/drawing/2014/main" id="{B4BAC73B-FFFA-804F-8B53-1E9EF253F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78525" y="3010500"/>
              <a:ext cx="3342412" cy="2573566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796D469-8649-214F-9EC4-94B3143CACD6}"/>
                </a:ext>
              </a:extLst>
            </p:cNvPr>
            <p:cNvSpPr/>
            <p:nvPr/>
          </p:nvSpPr>
          <p:spPr>
            <a:xfrm>
              <a:off x="8419573" y="3780889"/>
              <a:ext cx="780836" cy="60617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1CE68D4-A713-D147-AA79-9386B6F27AA8}"/>
              </a:ext>
            </a:extLst>
          </p:cNvPr>
          <p:cNvGrpSpPr/>
          <p:nvPr/>
        </p:nvGrpSpPr>
        <p:grpSpPr>
          <a:xfrm>
            <a:off x="4753506" y="4076988"/>
            <a:ext cx="3731149" cy="1978346"/>
            <a:chOff x="945931" y="906517"/>
            <a:chExt cx="6911856" cy="3586655"/>
          </a:xfrm>
        </p:grpSpPr>
        <p:pic>
          <p:nvPicPr>
            <p:cNvPr id="12" name="Picture 11" descr="A map of the world&#10;&#10;Description automatically generated with medium confidence">
              <a:extLst>
                <a:ext uri="{FF2B5EF4-FFF2-40B4-BE49-F238E27FC236}">
                  <a16:creationId xmlns:a16="http://schemas.microsoft.com/office/drawing/2014/main" id="{439E4F7D-A382-4B41-AC9D-DF6C40D858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5931" y="906517"/>
              <a:ext cx="6911856" cy="3586655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376E350-32A4-4845-84CA-0858010E7B84}"/>
                </a:ext>
              </a:extLst>
            </p:cNvPr>
            <p:cNvSpPr/>
            <p:nvPr/>
          </p:nvSpPr>
          <p:spPr>
            <a:xfrm>
              <a:off x="1783080" y="1216152"/>
              <a:ext cx="2295144" cy="118872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1068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64"/>
    </mc:Choice>
    <mc:Fallback xmlns="">
      <p:transition spd="slow" advTm="23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F78031-7BCC-414E-B895-1F5DFAE2D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91" y="3427119"/>
            <a:ext cx="6894245" cy="23641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AE9FA9-BF45-4678-95AE-847CDD2C6F30}"/>
              </a:ext>
            </a:extLst>
          </p:cNvPr>
          <p:cNvSpPr txBox="1"/>
          <p:nvPr/>
        </p:nvSpPr>
        <p:spPr>
          <a:xfrm>
            <a:off x="3569722" y="3647548"/>
            <a:ext cx="141570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Cyanobacteria &amp;</a:t>
            </a:r>
          </a:p>
          <a:p>
            <a:r>
              <a:rPr lang="en-US" sz="1400" b="1" dirty="0">
                <a:solidFill>
                  <a:srgbClr val="00B050"/>
                </a:solidFill>
              </a:rPr>
              <a:t>Haptophytes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013A4E-3B02-40B2-B669-913EE7A72607}"/>
              </a:ext>
            </a:extLst>
          </p:cNvPr>
          <p:cNvSpPr txBox="1"/>
          <p:nvPr/>
        </p:nvSpPr>
        <p:spPr>
          <a:xfrm>
            <a:off x="5498372" y="3647547"/>
            <a:ext cx="97154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Diatoms &amp;</a:t>
            </a:r>
          </a:p>
          <a:p>
            <a:r>
              <a:rPr lang="en-US" sz="1400" b="1" dirty="0" err="1">
                <a:solidFill>
                  <a:srgbClr val="00B050"/>
                </a:solidFill>
              </a:rPr>
              <a:t>Dinos</a:t>
            </a:r>
            <a:r>
              <a:rPr lang="en-US" sz="14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984DE5-320B-4CA4-9120-4D99836CF988}"/>
              </a:ext>
            </a:extLst>
          </p:cNvPr>
          <p:cNvSpPr txBox="1"/>
          <p:nvPr/>
        </p:nvSpPr>
        <p:spPr>
          <a:xfrm>
            <a:off x="7397527" y="3647548"/>
            <a:ext cx="133216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Green algae OR</a:t>
            </a:r>
          </a:p>
          <a:p>
            <a:r>
              <a:rPr lang="en-US" sz="1400" b="1" dirty="0">
                <a:solidFill>
                  <a:srgbClr val="00B050"/>
                </a:solidFill>
              </a:rPr>
              <a:t>Mixed pop.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AF0A21-1B91-437A-84E9-68BD956B9282}"/>
              </a:ext>
            </a:extLst>
          </p:cNvPr>
          <p:cNvSpPr txBox="1"/>
          <p:nvPr/>
        </p:nvSpPr>
        <p:spPr>
          <a:xfrm>
            <a:off x="3889230" y="326886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SF=8372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06A2E4-66D6-472B-B2F3-8E432EBC1819}"/>
              </a:ext>
            </a:extLst>
          </p:cNvPr>
          <p:cNvSpPr txBox="1"/>
          <p:nvPr/>
        </p:nvSpPr>
        <p:spPr>
          <a:xfrm>
            <a:off x="5710882" y="3268869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SF=22495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68620F-C225-4A74-BE99-810A08D21BAA}"/>
              </a:ext>
            </a:extLst>
          </p:cNvPr>
          <p:cNvSpPr txBox="1"/>
          <p:nvPr/>
        </p:nvSpPr>
        <p:spPr>
          <a:xfrm>
            <a:off x="7620208" y="3268869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SF=13832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FFDC95-C678-41C5-8FB5-3FCDAAF69855}"/>
              </a:ext>
            </a:extLst>
          </p:cNvPr>
          <p:cNvSpPr txBox="1"/>
          <p:nvPr/>
        </p:nvSpPr>
        <p:spPr>
          <a:xfrm>
            <a:off x="2957961" y="6539617"/>
            <a:ext cx="243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Fox et al. (2022) </a:t>
            </a:r>
            <a:r>
              <a:rPr lang="en-US" sz="1400" b="1" i="1" dirty="0"/>
              <a:t>L&amp;O Methods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9368AE-978A-435C-9F23-34D81AB1D9C5}"/>
              </a:ext>
            </a:extLst>
          </p:cNvPr>
          <p:cNvSpPr txBox="1"/>
          <p:nvPr/>
        </p:nvSpPr>
        <p:spPr>
          <a:xfrm>
            <a:off x="3048000" y="11931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Phytoplankton carbon biomass (</a:t>
            </a:r>
            <a:r>
              <a:rPr lang="en-US" sz="2400" b="1" dirty="0" err="1"/>
              <a:t>C</a:t>
            </a:r>
            <a:r>
              <a:rPr lang="en-US" sz="2400" b="1" baseline="-25000" dirty="0" err="1"/>
              <a:t>phyto</a:t>
            </a:r>
            <a:r>
              <a:rPr lang="en-US" sz="2400" b="1" dirty="0"/>
              <a:t>, mg m</a:t>
            </a:r>
            <a:r>
              <a:rPr lang="en-US" sz="2400" b="1" baseline="30000" dirty="0"/>
              <a:t>-3</a:t>
            </a:r>
            <a:r>
              <a:rPr lang="en-US" sz="2400" b="1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962432-BC49-477A-BA52-3C61E2B37987}"/>
              </a:ext>
            </a:extLst>
          </p:cNvPr>
          <p:cNvSpPr txBox="1"/>
          <p:nvPr/>
        </p:nvSpPr>
        <p:spPr>
          <a:xfrm>
            <a:off x="3319840" y="938188"/>
            <a:ext cx="8573631" cy="2128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‘Heritage’ approach to estimate </a:t>
            </a:r>
            <a:r>
              <a:rPr lang="en-US" dirty="0" err="1"/>
              <a:t>C</a:t>
            </a:r>
            <a:r>
              <a:rPr lang="en-US" baseline="-25000" dirty="0" err="1"/>
              <a:t>phyto</a:t>
            </a:r>
            <a:r>
              <a:rPr lang="en-US" dirty="0"/>
              <a:t> is a static, linear conversion of </a:t>
            </a:r>
            <a:r>
              <a:rPr lang="en-US" dirty="0" err="1"/>
              <a:t>b</a:t>
            </a:r>
            <a:r>
              <a:rPr lang="en-US" baseline="-25000" dirty="0" err="1"/>
              <a:t>bp</a:t>
            </a:r>
            <a:r>
              <a:rPr lang="en-US" dirty="0"/>
              <a:t>(470 or 443nm)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However, we anticipate variability due to attributes of particle assemblage (e.g., phytoplankton community composition)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Evaluate conversion after stratifying by </a:t>
            </a:r>
            <a:r>
              <a:rPr lang="en-US" dirty="0" err="1"/>
              <a:t>phyto</a:t>
            </a:r>
            <a:r>
              <a:rPr lang="en-US" dirty="0"/>
              <a:t>. group and identify a factor (taken from </a:t>
            </a:r>
            <a:r>
              <a:rPr lang="en-US" i="1" dirty="0" err="1"/>
              <a:t>a</a:t>
            </a:r>
            <a:r>
              <a:rPr lang="en-US" i="1" baseline="-25000" dirty="0" err="1"/>
              <a:t>ph</a:t>
            </a:r>
            <a:r>
              <a:rPr lang="en-US" i="1" dirty="0"/>
              <a:t>(</a:t>
            </a:r>
            <a:r>
              <a:rPr lang="en-US" i="1" dirty="0">
                <a:latin typeface="Symbol" panose="05050102010706020507" pitchFamily="18" charset="2"/>
              </a:rPr>
              <a:t>l</a:t>
            </a:r>
            <a:r>
              <a:rPr lang="en-US" i="1" dirty="0"/>
              <a:t>)</a:t>
            </a:r>
            <a:r>
              <a:rPr lang="en-US" dirty="0"/>
              <a:t>) that covaries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BD0C1D-A5DC-40BD-9D75-4D2095B474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1101" y="3532772"/>
            <a:ext cx="2329119" cy="21528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D740713-4FC8-47D0-86CD-B2BF017DC0A5}"/>
              </a:ext>
            </a:extLst>
          </p:cNvPr>
          <p:cNvSpPr/>
          <p:nvPr/>
        </p:nvSpPr>
        <p:spPr>
          <a:xfrm>
            <a:off x="9691101" y="3361962"/>
            <a:ext cx="2329119" cy="23309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3A0A2520-84F4-49F6-A76F-BE72107FEE37}"/>
              </a:ext>
            </a:extLst>
          </p:cNvPr>
          <p:cNvSpPr/>
          <p:nvPr/>
        </p:nvSpPr>
        <p:spPr>
          <a:xfrm>
            <a:off x="9829786" y="3433223"/>
            <a:ext cx="634181" cy="1253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B3476E-30C8-40A9-9340-21723110FD94}"/>
              </a:ext>
            </a:extLst>
          </p:cNvPr>
          <p:cNvSpPr txBox="1"/>
          <p:nvPr/>
        </p:nvSpPr>
        <p:spPr>
          <a:xfrm>
            <a:off x="10463966" y="3311236"/>
            <a:ext cx="1236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Variable SF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B34577E-A2E6-4F0E-842B-26FF6B5717E6}"/>
              </a:ext>
            </a:extLst>
          </p:cNvPr>
          <p:cNvCxnSpPr/>
          <p:nvPr/>
        </p:nvCxnSpPr>
        <p:spPr>
          <a:xfrm>
            <a:off x="10164656" y="4578343"/>
            <a:ext cx="172881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C9BD409-1DB1-4A1A-ADE5-1324D8C1E00A}"/>
              </a:ext>
            </a:extLst>
          </p:cNvPr>
          <p:cNvSpPr txBox="1"/>
          <p:nvPr/>
        </p:nvSpPr>
        <p:spPr>
          <a:xfrm>
            <a:off x="3319839" y="5981317"/>
            <a:ext cx="8573631" cy="5707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Provides a way to impart taxonomic variation into estimates of </a:t>
            </a:r>
            <a:r>
              <a:rPr lang="en-US" dirty="0" err="1"/>
              <a:t>C</a:t>
            </a:r>
            <a:r>
              <a:rPr lang="en-US" baseline="-25000" dirty="0" err="1"/>
              <a:t>phyto</a:t>
            </a:r>
            <a:r>
              <a:rPr lang="en-US" dirty="0"/>
              <a:t> using </a:t>
            </a:r>
            <a:r>
              <a:rPr lang="en-US" i="1" dirty="0" err="1"/>
              <a:t>a</a:t>
            </a:r>
            <a:r>
              <a:rPr lang="en-US" i="1" baseline="-25000" dirty="0" err="1"/>
              <a:t>ph</a:t>
            </a:r>
            <a:r>
              <a:rPr lang="en-US" i="1" dirty="0"/>
              <a:t>(</a:t>
            </a:r>
            <a:r>
              <a:rPr lang="en-US" i="1" dirty="0">
                <a:latin typeface="Symbol" panose="05050102010706020507" pitchFamily="18" charset="2"/>
              </a:rPr>
              <a:t>l</a:t>
            </a:r>
            <a:r>
              <a:rPr lang="en-US" i="1" dirty="0"/>
              <a:t>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5151" y="102410"/>
            <a:ext cx="31411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members: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Toby Westberry (PI)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Mike Behrenfeld (Co-I)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Jason Graff (Co-I)</a:t>
            </a:r>
          </a:p>
        </p:txBody>
      </p:sp>
      <p:sp>
        <p:nvSpPr>
          <p:cNvPr id="7" name="Rectangle 6"/>
          <p:cNvSpPr/>
          <p:nvPr/>
        </p:nvSpPr>
        <p:spPr>
          <a:xfrm>
            <a:off x="206933" y="1949791"/>
            <a:ext cx="22386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Net primary production and chlorophyll fluorescence from PACE OCI</a:t>
            </a:r>
          </a:p>
        </p:txBody>
      </p:sp>
    </p:spTree>
    <p:extLst>
      <p:ext uri="{BB962C8B-B14F-4D97-AF65-F5344CB8AC3E}">
        <p14:creationId xmlns:p14="http://schemas.microsoft.com/office/powerpoint/2010/main" val="16335048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360" y="705904"/>
            <a:ext cx="10515600" cy="1325563"/>
          </a:xfrm>
        </p:spPr>
        <p:txBody>
          <a:bodyPr/>
          <a:lstStyle/>
          <a:p>
            <a:r>
              <a:rPr lang="en-US" dirty="0" smtClean="0"/>
              <a:t>Smiles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0020"/>
            <a:ext cx="9534308" cy="635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41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401" y="365125"/>
            <a:ext cx="7721148" cy="622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97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9600" y="-1126863"/>
            <a:ext cx="7449824" cy="96409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98194" y="6037006"/>
            <a:ext cx="3008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Dierssen et al. 2021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78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811" y="140985"/>
            <a:ext cx="8935238" cy="50595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00"/>
          <a:stretch/>
        </p:blipFill>
        <p:spPr>
          <a:xfrm>
            <a:off x="99153" y="1632368"/>
            <a:ext cx="5056742" cy="496321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346593" y="3778785"/>
            <a:ext cx="2247442" cy="1894902"/>
            <a:chOff x="1784733" y="3789802"/>
            <a:chExt cx="3001540" cy="1894902"/>
          </a:xfrm>
        </p:grpSpPr>
        <p:sp>
          <p:nvSpPr>
            <p:cNvPr id="5" name="TextBox 4"/>
            <p:cNvSpPr txBox="1"/>
            <p:nvPr/>
          </p:nvSpPr>
          <p:spPr>
            <a:xfrm>
              <a:off x="1784733" y="3789802"/>
              <a:ext cx="2313542" cy="1894902"/>
            </a:xfrm>
            <a:prstGeom prst="rect">
              <a:avLst/>
            </a:prstGeom>
            <a:solidFill>
              <a:schemeClr val="accent1">
                <a:lumMod val="75000"/>
                <a:alpha val="41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593916" y="4552587"/>
              <a:ext cx="21923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accent1">
                      <a:lumMod val="75000"/>
                    </a:schemeClr>
                  </a:solidFill>
                </a:rPr>
                <a:t>PACE</a:t>
              </a:r>
              <a:endParaRPr lang="en-US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392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PACE Science and Applications Team (SAT)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89" y="1467754"/>
            <a:ext cx="9949132" cy="53456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95834" y="6294414"/>
            <a:ext cx="5857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6-8 October 2021 Team Meeting UCONN Avery Point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489" y="6488668"/>
            <a:ext cx="23287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Credit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OskarLandi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90417" y="6514095"/>
            <a:ext cx="5874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Plus Streaming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Totals: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75 Cities      195 Unique IP Addresses                                 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8608" y="1725703"/>
            <a:ext cx="9965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Monthly meetings to discuss mission/algorithm synergies, new papers &amp; opportunities , gaps,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36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6622"/>
            <a:ext cx="12612883" cy="84029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48108"/>
            <a:ext cx="9144000" cy="2387600"/>
          </a:xfrm>
        </p:spPr>
        <p:txBody>
          <a:bodyPr/>
          <a:lstStyle/>
          <a:p>
            <a:r>
              <a:rPr lang="en-US" dirty="0" smtClean="0"/>
              <a:t>PACE SAT Meeting 2023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4836" y="5541674"/>
            <a:ext cx="9144000" cy="1655762"/>
          </a:xfrm>
        </p:spPr>
        <p:txBody>
          <a:bodyPr/>
          <a:lstStyle/>
          <a:p>
            <a:r>
              <a:rPr lang="en-US" dirty="0" smtClean="0"/>
              <a:t>Bahia Resort Hotel, San Diego, CA  26 Feb – 1 March  </a:t>
            </a:r>
          </a:p>
          <a:p>
            <a:r>
              <a:rPr lang="en-US" dirty="0" smtClean="0"/>
              <a:t>WRAP-UP Slides, </a:t>
            </a:r>
          </a:p>
          <a:p>
            <a:r>
              <a:rPr lang="en-US" dirty="0" smtClean="0"/>
              <a:t>Heidi and Lorraine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506992" y="6369555"/>
            <a:ext cx="287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Photo: Oskar Landi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00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 rot="19438338">
            <a:off x="1254072" y="5624900"/>
            <a:ext cx="1649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Outreach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9438338">
            <a:off x="1254072" y="3791472"/>
            <a:ext cx="1649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Algorithm performance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0157" y="5128283"/>
            <a:ext cx="10549054" cy="1694985"/>
          </a:xfrm>
          <a:prstGeom prst="rect">
            <a:avLst/>
          </a:prstGeom>
          <a:solidFill>
            <a:schemeClr val="accent1">
              <a:lumMod val="75000"/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0157" y="3354031"/>
            <a:ext cx="10549054" cy="1694985"/>
          </a:xfrm>
          <a:prstGeom prst="rect">
            <a:avLst/>
          </a:prstGeom>
          <a:solidFill>
            <a:srgbClr val="00B05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70157" y="1572322"/>
            <a:ext cx="10549054" cy="1694985"/>
          </a:xfrm>
          <a:prstGeom prst="rect">
            <a:avLst/>
          </a:prstGeom>
          <a:solidFill>
            <a:schemeClr val="accent5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153" y="118147"/>
            <a:ext cx="9860203" cy="1560716"/>
          </a:xfrm>
        </p:spPr>
        <p:txBody>
          <a:bodyPr/>
          <a:lstStyle/>
          <a:p>
            <a:r>
              <a:rPr lang="en-US" dirty="0" smtClean="0"/>
              <a:t>GOALS of Team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1591843" y="1651589"/>
          <a:ext cx="10774860" cy="5179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7"/>
          <p:cNvSpPr/>
          <p:nvPr/>
        </p:nvSpPr>
        <p:spPr>
          <a:xfrm>
            <a:off x="707987" y="5080896"/>
            <a:ext cx="11484013" cy="2165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7987" y="3267307"/>
            <a:ext cx="11484013" cy="2165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 rot="19438338">
            <a:off x="1002519" y="1995512"/>
            <a:ext cx="1649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Algorithm development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63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1_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2_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5ABB42C419424BB7910CB0A9FB9DBB" ma:contentTypeVersion="14" ma:contentTypeDescription="Create a new document." ma:contentTypeScope="" ma:versionID="4512093330ba31b7e5d18fa0f9e367fa">
  <xsd:schema xmlns:xsd="http://www.w3.org/2001/XMLSchema" xmlns:xs="http://www.w3.org/2001/XMLSchema" xmlns:p="http://schemas.microsoft.com/office/2006/metadata/properties" xmlns:ns3="52b6a2f5-c666-41e4-8394-607af90dc231" xmlns:ns4="6c888784-29e4-4dd0-a6c6-3ebe85547fe9" targetNamespace="http://schemas.microsoft.com/office/2006/metadata/properties" ma:root="true" ma:fieldsID="6f6445445e727ac61ed4e303f92d1503" ns3:_="" ns4:_="">
    <xsd:import namespace="52b6a2f5-c666-41e4-8394-607af90dc231"/>
    <xsd:import namespace="6c888784-29e4-4dd0-a6c6-3ebe85547fe9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SearchProperties" minOccurs="0"/>
                <xsd:element ref="ns4:MediaServiceDateTaken" minOccurs="0"/>
                <xsd:element ref="ns4:MediaServiceAutoTags" minOccurs="0"/>
                <xsd:element ref="ns4:MediaLengthInSeconds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b6a2f5-c666-41e4-8394-607af90dc23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888784-29e4-4dd0-a6c6-3ebe85547f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c888784-29e4-4dd0-a6c6-3ebe85547fe9" xsi:nil="true"/>
  </documentManagement>
</p:properties>
</file>

<file path=customXml/itemProps1.xml><?xml version="1.0" encoding="utf-8"?>
<ds:datastoreItem xmlns:ds="http://schemas.openxmlformats.org/officeDocument/2006/customXml" ds:itemID="{628F08BC-B298-4D2F-AC4E-7BD3744601F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E66F53C-72A0-44D9-BA64-3B888B43DA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b6a2f5-c666-41e4-8394-607af90dc231"/>
    <ds:schemaRef ds:uri="6c888784-29e4-4dd0-a6c6-3ebe85547f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6A62B51-E77F-49C6-A9C3-28F64AA7BD73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6c888784-29e4-4dd0-a6c6-3ebe85547fe9"/>
    <ds:schemaRef ds:uri="52b6a2f5-c666-41e4-8394-607af90dc23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2381</TotalTime>
  <Words>2128</Words>
  <Application>Microsoft Office PowerPoint</Application>
  <PresentationFormat>Widescreen</PresentationFormat>
  <Paragraphs>280</Paragraphs>
  <Slides>32</Slides>
  <Notes>9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32</vt:i4>
      </vt:variant>
    </vt:vector>
  </HeadingPairs>
  <TitlesOfParts>
    <vt:vector size="53" baseType="lpstr">
      <vt:lpstr>ＭＳ Ｐゴシック</vt:lpstr>
      <vt:lpstr>Arial</vt:lpstr>
      <vt:lpstr>Calibri</vt:lpstr>
      <vt:lpstr>Calibri Light</vt:lpstr>
      <vt:lpstr>Cambria Math</vt:lpstr>
      <vt:lpstr>Comic Sans MS</vt:lpstr>
      <vt:lpstr>Helvetica</vt:lpstr>
      <vt:lpstr>Symbol</vt:lpstr>
      <vt:lpstr>Times New Roman</vt:lpstr>
      <vt:lpstr>Wingdings</vt:lpstr>
      <vt:lpstr>Office Theme</vt:lpstr>
      <vt:lpstr>1_Office Theme</vt:lpstr>
      <vt:lpstr>2_Office Theme</vt:lpstr>
      <vt:lpstr>7_Office Theme</vt:lpstr>
      <vt:lpstr>8_Office Theme</vt:lpstr>
      <vt:lpstr>11_Office Theme</vt:lpstr>
      <vt:lpstr>12_Office Theme</vt:lpstr>
      <vt:lpstr>4_Office Theme</vt:lpstr>
      <vt:lpstr>6_Office Theme</vt:lpstr>
      <vt:lpstr>10_Office Theme</vt:lpstr>
      <vt:lpstr>13_office theme</vt:lpstr>
      <vt:lpstr>PACE Science &amp; Applications Team Heidi Dierssen  </vt:lpstr>
      <vt:lpstr>Pace Science and Applications Team</vt:lpstr>
      <vt:lpstr>PowerPoint Presentation</vt:lpstr>
      <vt:lpstr>PowerPoint Presentation</vt:lpstr>
      <vt:lpstr>PowerPoint Presentation</vt:lpstr>
      <vt:lpstr>PowerPoint Presentation</vt:lpstr>
      <vt:lpstr>PACE Science and Applications Team (SAT)</vt:lpstr>
      <vt:lpstr>PACE SAT Meeting 2023 </vt:lpstr>
      <vt:lpstr>GOALS of Team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UV Paper in the works</vt:lpstr>
      <vt:lpstr>Standard Product Suites So Far…</vt:lpstr>
      <vt:lpstr>Algorithms</vt:lpstr>
      <vt:lpstr>PACE SAT Provisional Algorithms Upcoming </vt:lpstr>
      <vt:lpstr>PowerPoint Presentation</vt:lpstr>
      <vt:lpstr>Water Quality Suite</vt:lpstr>
      <vt:lpstr>PowerPoint Presentation</vt:lpstr>
      <vt:lpstr>PowerPoint Presentation</vt:lpstr>
      <vt:lpstr>Dariusz Stramski (PI)</vt:lpstr>
      <vt:lpstr>PowerPoint Presentation</vt:lpstr>
      <vt:lpstr>PowerPoint Presentation</vt:lpstr>
      <vt:lpstr>PowerPoint Presentation</vt:lpstr>
      <vt:lpstr>Development of Robust Spectral Derivative Algorithms for Phytoplankton Pigment Concentrations on Local to Global Scales </vt:lpstr>
      <vt:lpstr>PowerPoint Presentation</vt:lpstr>
      <vt:lpstr>PowerPoint Presentation</vt:lpstr>
      <vt:lpstr>Phytoplankton communities from PACE: toward a global diatom product</vt:lpstr>
      <vt:lpstr>PowerPoint Presentation</vt:lpstr>
      <vt:lpstr>Smiles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PACE Science &amp; Applications Team Heidi Dierssen  10/21/2021</dc:title>
  <dc:creator>Dierssen, Heidi</dc:creator>
  <cp:lastModifiedBy>Dierssen, Heidi</cp:lastModifiedBy>
  <cp:revision>107</cp:revision>
  <dcterms:created xsi:type="dcterms:W3CDTF">2021-10-20T13:59:59Z</dcterms:created>
  <dcterms:modified xsi:type="dcterms:W3CDTF">2023-05-07T02:37:33Z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0x0101000F5ABB42C419424BB7910CB0A9FB9DBB</vt:lpwstr>
  </property>
</Properties>
</file>